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</p:sldIdLst>
  <p:sldSz cx="51206400" cy="3240405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24" d="100"/>
          <a:sy n="24" d="100"/>
        </p:scale>
        <p:origin x="91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5303165"/>
            <a:ext cx="38404800" cy="11281410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7019630"/>
            <a:ext cx="38404800" cy="7823475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639E9-C4CB-4FCD-8B92-86BAB6638D69}" type="datetimeFigureOut">
              <a:rPr lang="es-MX" smtClean="0"/>
              <a:t>09/04/2024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CF9B4-3AF4-4EE2-A030-5DFCBBFE46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7866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639E9-C4CB-4FCD-8B92-86BAB6638D69}" type="datetimeFigureOut">
              <a:rPr lang="es-MX" smtClean="0"/>
              <a:t>09/04/2024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CF9B4-3AF4-4EE2-A030-5DFCBBFE46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1778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725215"/>
            <a:ext cx="11041380" cy="2746093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725215"/>
            <a:ext cx="32484060" cy="27460935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639E9-C4CB-4FCD-8B92-86BAB6638D69}" type="datetimeFigureOut">
              <a:rPr lang="es-MX" smtClean="0"/>
              <a:t>09/04/2024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CF9B4-3AF4-4EE2-A030-5DFCBBFE46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1371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639E9-C4CB-4FCD-8B92-86BAB6638D69}" type="datetimeFigureOut">
              <a:rPr lang="es-MX" smtClean="0"/>
              <a:t>09/04/2024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CF9B4-3AF4-4EE2-A030-5DFCBBFE46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2497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8078515"/>
            <a:ext cx="44165520" cy="13479182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21685215"/>
            <a:ext cx="44165520" cy="7088384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639E9-C4CB-4FCD-8B92-86BAB6638D69}" type="datetimeFigureOut">
              <a:rPr lang="es-MX" smtClean="0"/>
              <a:t>09/04/2024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CF9B4-3AF4-4EE2-A030-5DFCBBFE46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1176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8626078"/>
            <a:ext cx="21762720" cy="205600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8626078"/>
            <a:ext cx="21762720" cy="205600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639E9-C4CB-4FCD-8B92-86BAB6638D69}" type="datetimeFigureOut">
              <a:rPr lang="es-MX" smtClean="0"/>
              <a:t>09/04/2024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CF9B4-3AF4-4EE2-A030-5DFCBBFE46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215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725218"/>
            <a:ext cx="44165520" cy="626328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7943495"/>
            <a:ext cx="21662705" cy="3892984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11836480"/>
            <a:ext cx="21662705" cy="1740967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7943495"/>
            <a:ext cx="21769390" cy="3892984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11836480"/>
            <a:ext cx="21769390" cy="1740967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639E9-C4CB-4FCD-8B92-86BAB6638D69}" type="datetimeFigureOut">
              <a:rPr lang="es-MX" smtClean="0"/>
              <a:t>09/04/2024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CF9B4-3AF4-4EE2-A030-5DFCBBFE46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622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639E9-C4CB-4FCD-8B92-86BAB6638D69}" type="datetimeFigureOut">
              <a:rPr lang="es-MX" smtClean="0"/>
              <a:t>09/04/2024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CF9B4-3AF4-4EE2-A030-5DFCBBFE46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1688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639E9-C4CB-4FCD-8B92-86BAB6638D69}" type="datetimeFigureOut">
              <a:rPr lang="es-MX" smtClean="0"/>
              <a:t>09/04/2024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CF9B4-3AF4-4EE2-A030-5DFCBBFE46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5084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2160270"/>
            <a:ext cx="16515395" cy="7560945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4665586"/>
            <a:ext cx="25923240" cy="23027878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9721215"/>
            <a:ext cx="16515395" cy="18009753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639E9-C4CB-4FCD-8B92-86BAB6638D69}" type="datetimeFigureOut">
              <a:rPr lang="es-MX" smtClean="0"/>
              <a:t>09/04/2024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CF9B4-3AF4-4EE2-A030-5DFCBBFE46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4411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2160270"/>
            <a:ext cx="16515395" cy="7560945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4665586"/>
            <a:ext cx="25923240" cy="23027878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9721215"/>
            <a:ext cx="16515395" cy="18009753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639E9-C4CB-4FCD-8B92-86BAB6638D69}" type="datetimeFigureOut">
              <a:rPr lang="es-MX" smtClean="0"/>
              <a:t>09/04/2024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CF9B4-3AF4-4EE2-A030-5DFCBBFE46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7942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725218"/>
            <a:ext cx="44165520" cy="6263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8626078"/>
            <a:ext cx="44165520" cy="20560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30033756"/>
            <a:ext cx="11521440" cy="17252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639E9-C4CB-4FCD-8B92-86BAB6638D69}" type="datetimeFigureOut">
              <a:rPr lang="es-MX" smtClean="0"/>
              <a:t>09/04/2024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30033756"/>
            <a:ext cx="17282160" cy="17252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30033756"/>
            <a:ext cx="11521440" cy="17252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CF9B4-3AF4-4EE2-A030-5DFCBBFE46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0493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C5A8198-9724-4BB3-AA42-4E93DFF56B32}"/>
              </a:ext>
            </a:extLst>
          </p:cNvPr>
          <p:cNvSpPr/>
          <p:nvPr/>
        </p:nvSpPr>
        <p:spPr>
          <a:xfrm>
            <a:off x="795130" y="556592"/>
            <a:ext cx="49973948" cy="5275612"/>
          </a:xfrm>
          <a:prstGeom prst="rect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s-MX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5">
            <a:extLst>
              <a:ext uri="{FF2B5EF4-FFF2-40B4-BE49-F238E27FC236}">
                <a16:creationId xmlns:a16="http://schemas.microsoft.com/office/drawing/2014/main" id="{2CB93E5E-DE31-420C-8BE7-3C82271B7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739" y="19058168"/>
            <a:ext cx="13902934" cy="1961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4154" tIns="57078" rIns="114154" bIns="57078">
            <a:spAutoFit/>
          </a:bodyPr>
          <a:lstStyle>
            <a:lvl1pPr defTabSz="4321175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8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4321175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165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4321175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4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4321175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4321175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buNone/>
            </a:pPr>
            <a:r>
              <a:rPr lang="en-US" sz="36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5" name="61 Rectángulo redondeado">
            <a:extLst>
              <a:ext uri="{FF2B5EF4-FFF2-40B4-BE49-F238E27FC236}">
                <a16:creationId xmlns:a16="http://schemas.microsoft.com/office/drawing/2014/main" id="{53D2BC0D-FE02-48A7-B83D-2A47F258472E}"/>
              </a:ext>
            </a:extLst>
          </p:cNvPr>
          <p:cNvSpPr/>
          <p:nvPr/>
        </p:nvSpPr>
        <p:spPr>
          <a:xfrm>
            <a:off x="17202150" y="6294945"/>
            <a:ext cx="32692975" cy="126516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92D050"/>
            </a:solidFill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539380" tIns="269690" rIns="539380" bIns="269690" anchor="ctr"/>
          <a:lstStyle/>
          <a:p>
            <a:pPr algn="ctr" defTabSz="5394600">
              <a:defRPr/>
            </a:pPr>
            <a:r>
              <a:rPr lang="es-MX" sz="6100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RESULTADOS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4832DC8C-2447-4B81-B91D-67BE6ADDC7F4}"/>
              </a:ext>
            </a:extLst>
          </p:cNvPr>
          <p:cNvSpPr txBox="1"/>
          <p:nvPr/>
        </p:nvSpPr>
        <p:spPr>
          <a:xfrm>
            <a:off x="18230850" y="14910471"/>
            <a:ext cx="1240070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Tabla 1. </a:t>
            </a:r>
            <a:r>
              <a:rPr lang="es-MX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de la tabla. </a:t>
            </a:r>
            <a:r>
              <a:rPr lang="es-MX" sz="28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//No repita información de texto, tablas y figuras. </a:t>
            </a:r>
            <a:endParaRPr lang="en-US" sz="28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61 Rectángulo redondeado">
            <a:extLst>
              <a:ext uri="{FF2B5EF4-FFF2-40B4-BE49-F238E27FC236}">
                <a16:creationId xmlns:a16="http://schemas.microsoft.com/office/drawing/2014/main" id="{11D61C45-A48F-47DB-8251-DC1BF9750E58}"/>
              </a:ext>
            </a:extLst>
          </p:cNvPr>
          <p:cNvSpPr/>
          <p:nvPr/>
        </p:nvSpPr>
        <p:spPr>
          <a:xfrm>
            <a:off x="35928236" y="21957193"/>
            <a:ext cx="14112875" cy="126516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92D050"/>
            </a:solidFill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539380" tIns="269690" rIns="539380" bIns="269690" anchor="ctr"/>
          <a:lstStyle/>
          <a:p>
            <a:pPr algn="ctr" defTabSz="5394600">
              <a:defRPr/>
            </a:pPr>
            <a:r>
              <a:rPr lang="es-MX" sz="6100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CONCLUSIÓN</a:t>
            </a:r>
          </a:p>
        </p:txBody>
      </p:sp>
      <p:sp>
        <p:nvSpPr>
          <p:cNvPr id="11" name="61 Rectángulo redondeado">
            <a:extLst>
              <a:ext uri="{FF2B5EF4-FFF2-40B4-BE49-F238E27FC236}">
                <a16:creationId xmlns:a16="http://schemas.microsoft.com/office/drawing/2014/main" id="{F5BBB9EF-2F4D-493D-8E53-1BC25D2D1F74}"/>
              </a:ext>
            </a:extLst>
          </p:cNvPr>
          <p:cNvSpPr/>
          <p:nvPr/>
        </p:nvSpPr>
        <p:spPr>
          <a:xfrm>
            <a:off x="1413668" y="21146434"/>
            <a:ext cx="14112875" cy="126516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92D050"/>
            </a:solidFill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539380" tIns="269690" rIns="539380" bIns="269690" anchor="ctr"/>
          <a:lstStyle/>
          <a:p>
            <a:pPr algn="ctr" defTabSz="5394600">
              <a:defRPr/>
            </a:pPr>
            <a:r>
              <a:rPr lang="es-MX" sz="6100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METODOLODÍA</a:t>
            </a:r>
          </a:p>
        </p:txBody>
      </p:sp>
      <p:sp>
        <p:nvSpPr>
          <p:cNvPr id="12" name="61 Rectángulo redondeado">
            <a:extLst>
              <a:ext uri="{FF2B5EF4-FFF2-40B4-BE49-F238E27FC236}">
                <a16:creationId xmlns:a16="http://schemas.microsoft.com/office/drawing/2014/main" id="{E106C714-4CDA-4F5D-B83D-0743D3AFC898}"/>
              </a:ext>
            </a:extLst>
          </p:cNvPr>
          <p:cNvSpPr/>
          <p:nvPr/>
        </p:nvSpPr>
        <p:spPr>
          <a:xfrm>
            <a:off x="1403739" y="17455304"/>
            <a:ext cx="14112875" cy="126516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92D050"/>
            </a:solidFill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539380" tIns="269690" rIns="539380" bIns="269690" anchor="ctr"/>
          <a:lstStyle/>
          <a:p>
            <a:pPr algn="ctr" defTabSz="5394600">
              <a:defRPr/>
            </a:pPr>
            <a:r>
              <a:rPr lang="es-MX" sz="6100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OBJETIVO</a:t>
            </a:r>
          </a:p>
        </p:txBody>
      </p:sp>
      <p:sp>
        <p:nvSpPr>
          <p:cNvPr id="13" name="61 Rectángulo redondeado">
            <a:extLst>
              <a:ext uri="{FF2B5EF4-FFF2-40B4-BE49-F238E27FC236}">
                <a16:creationId xmlns:a16="http://schemas.microsoft.com/office/drawing/2014/main" id="{C45B48CC-D1E5-4025-9861-EBCEB3F1E2E4}"/>
              </a:ext>
            </a:extLst>
          </p:cNvPr>
          <p:cNvSpPr/>
          <p:nvPr/>
        </p:nvSpPr>
        <p:spPr>
          <a:xfrm>
            <a:off x="1409700" y="10104945"/>
            <a:ext cx="14112875" cy="126516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92D050"/>
            </a:solidFill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539380" tIns="269690" rIns="539380" bIns="269690" anchor="ctr"/>
          <a:lstStyle/>
          <a:p>
            <a:pPr algn="ctr" defTabSz="5394600">
              <a:defRPr/>
            </a:pPr>
            <a:r>
              <a:rPr lang="es-MX" sz="6100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INTRODUCCIÓN</a:t>
            </a:r>
          </a:p>
        </p:txBody>
      </p:sp>
      <p:sp>
        <p:nvSpPr>
          <p:cNvPr id="14" name="TextBox 31">
            <a:extLst>
              <a:ext uri="{FF2B5EF4-FFF2-40B4-BE49-F238E27FC236}">
                <a16:creationId xmlns:a16="http://schemas.microsoft.com/office/drawing/2014/main" id="{6FA0B3DE-D9D3-4D54-B26F-99F40DB70212}"/>
              </a:ext>
            </a:extLst>
          </p:cNvPr>
          <p:cNvSpPr txBox="1"/>
          <p:nvPr/>
        </p:nvSpPr>
        <p:spPr>
          <a:xfrm>
            <a:off x="23437811" y="13467189"/>
            <a:ext cx="4691591" cy="523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MX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Figura 1.</a:t>
            </a:r>
            <a:r>
              <a:rPr lang="es-MX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figura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7" name="TextBox 25">
            <a:extLst>
              <a:ext uri="{FF2B5EF4-FFF2-40B4-BE49-F238E27FC236}">
                <a16:creationId xmlns:a16="http://schemas.microsoft.com/office/drawing/2014/main" id="{37B5A724-740B-437A-8EB1-806E85F9FA7F}"/>
              </a:ext>
            </a:extLst>
          </p:cNvPr>
          <p:cNvSpPr txBox="1"/>
          <p:nvPr/>
        </p:nvSpPr>
        <p:spPr>
          <a:xfrm>
            <a:off x="40119300" y="21080228"/>
            <a:ext cx="49149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MX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Figura 2. </a:t>
            </a:r>
            <a:r>
              <a:rPr lang="es-MX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de la figura</a:t>
            </a:r>
            <a:r>
              <a:rPr lang="es-MX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altLang="es-MX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11 CuadroTexto">
            <a:extLst>
              <a:ext uri="{FF2B5EF4-FFF2-40B4-BE49-F238E27FC236}">
                <a16:creationId xmlns:a16="http://schemas.microsoft.com/office/drawing/2014/main" id="{7277D213-FD09-416A-9F6F-57BC71A682B4}"/>
              </a:ext>
            </a:extLst>
          </p:cNvPr>
          <p:cNvSpPr txBox="1"/>
          <p:nvPr/>
        </p:nvSpPr>
        <p:spPr>
          <a:xfrm>
            <a:off x="1403741" y="11559880"/>
            <a:ext cx="14122802" cy="5688674"/>
          </a:xfrm>
          <a:prstGeom prst="rect">
            <a:avLst/>
          </a:prstGeom>
          <a:noFill/>
        </p:spPr>
        <p:txBody>
          <a:bodyPr wrap="square" lIns="431737" tIns="215869" rIns="431737" bIns="215869" rtlCol="0">
            <a:spAutoFit/>
          </a:bodyPr>
          <a:lstStyle/>
          <a:p>
            <a:pPr algn="just">
              <a:buNone/>
            </a:pPr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algn="just"/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algn="just"/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algn="just"/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20" name="Text Box 5">
            <a:extLst>
              <a:ext uri="{FF2B5EF4-FFF2-40B4-BE49-F238E27FC236}">
                <a16:creationId xmlns:a16="http://schemas.microsoft.com/office/drawing/2014/main" id="{FE59C546-E6BE-4069-ADDC-53E3D2E1F2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47400" y="29981720"/>
            <a:ext cx="13290751" cy="1263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4154" tIns="57078" rIns="114154" bIns="57078">
            <a:spAutoFit/>
          </a:bodyPr>
          <a:lstStyle>
            <a:lvl1pPr defTabSz="4321175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8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4321175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165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4321175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4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4321175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4321175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REFERENCES: </a:t>
            </a:r>
            <a:endParaRPr lang="es-ES" altLang="es-MX" sz="1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  <a:buNone/>
            </a:pPr>
            <a:r>
              <a:rPr lang="es-MX" sz="18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Adame, M.F., </a:t>
            </a:r>
            <a:r>
              <a:rPr lang="es-MX" sz="1800" dirty="0" err="1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Teutli</a:t>
            </a:r>
            <a:r>
              <a:rPr lang="es-MX" sz="18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C., Santini, N.S., Caamal, J.P., Zaldívar-Jiménez, A., Hernández, R., Herrera-Silveira, J.A. (2014). 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Root Biomass and Production of Mangroves Surrounding a Karstic Oligotrophic Coastal Lagoon. </a:t>
            </a:r>
            <a:r>
              <a:rPr lang="es-MX" sz="1800" dirty="0" err="1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Wetlands</a:t>
            </a:r>
            <a:r>
              <a:rPr lang="es-MX" sz="18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34,479-488. https://doi.org/10.1007/s13157-014-0514-5</a:t>
            </a:r>
          </a:p>
        </p:txBody>
      </p:sp>
      <p:sp>
        <p:nvSpPr>
          <p:cNvPr id="22" name="TextBox 8">
            <a:extLst>
              <a:ext uri="{FF2B5EF4-FFF2-40B4-BE49-F238E27FC236}">
                <a16:creationId xmlns:a16="http://schemas.microsoft.com/office/drawing/2014/main" id="{E9B97072-4C3B-4D6C-A01E-1358AFCDD821}"/>
              </a:ext>
            </a:extLst>
          </p:cNvPr>
          <p:cNvSpPr txBox="1"/>
          <p:nvPr/>
        </p:nvSpPr>
        <p:spPr>
          <a:xfrm>
            <a:off x="18594923" y="24719945"/>
            <a:ext cx="2005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Notas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tabla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EF70B970-6E68-434D-90C0-90F90217B39E}"/>
              </a:ext>
            </a:extLst>
          </p:cNvPr>
          <p:cNvSpPr/>
          <p:nvPr/>
        </p:nvSpPr>
        <p:spPr>
          <a:xfrm>
            <a:off x="36054625" y="15123197"/>
            <a:ext cx="13409902" cy="57610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16167670-71FF-49BB-AA8B-03DBF72389C9}"/>
              </a:ext>
            </a:extLst>
          </p:cNvPr>
          <p:cNvSpPr/>
          <p:nvPr/>
        </p:nvSpPr>
        <p:spPr>
          <a:xfrm>
            <a:off x="21179335" y="8320216"/>
            <a:ext cx="8795079" cy="49301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" name="Imagen 25">
            <a:extLst>
              <a:ext uri="{FF2B5EF4-FFF2-40B4-BE49-F238E27FC236}">
                <a16:creationId xmlns:a16="http://schemas.microsoft.com/office/drawing/2014/main" id="{FD1B8F79-2EB3-48D6-8F18-B87B5F89BF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30" y="905944"/>
            <a:ext cx="3272733" cy="4114518"/>
          </a:xfrm>
          <a:prstGeom prst="rect">
            <a:avLst/>
          </a:prstGeom>
        </p:spPr>
      </p:pic>
      <p:sp>
        <p:nvSpPr>
          <p:cNvPr id="27" name="Text Box 5">
            <a:extLst>
              <a:ext uri="{FF2B5EF4-FFF2-40B4-BE49-F238E27FC236}">
                <a16:creationId xmlns:a16="http://schemas.microsoft.com/office/drawing/2014/main" id="{F59E6134-24AB-4A50-9558-EE4E33A63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709" y="7896733"/>
            <a:ext cx="13902934" cy="1961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4154" tIns="57078" rIns="114154" bIns="57078">
            <a:spAutoFit/>
          </a:bodyPr>
          <a:lstStyle>
            <a:lvl1pPr defTabSz="4321175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8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4321175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165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4321175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4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4321175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4321175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buNone/>
            </a:pPr>
            <a:r>
              <a:rPr lang="en-US" sz="36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28" name="61 Rectángulo redondeado">
            <a:extLst>
              <a:ext uri="{FF2B5EF4-FFF2-40B4-BE49-F238E27FC236}">
                <a16:creationId xmlns:a16="http://schemas.microsoft.com/office/drawing/2014/main" id="{F74B2FEC-4A0D-4449-9ECB-5A1E7E50C254}"/>
              </a:ext>
            </a:extLst>
          </p:cNvPr>
          <p:cNvSpPr/>
          <p:nvPr/>
        </p:nvSpPr>
        <p:spPr>
          <a:xfrm>
            <a:off x="1508709" y="6293869"/>
            <a:ext cx="14112875" cy="126516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92D050"/>
            </a:solidFill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539380" tIns="269690" rIns="539380" bIns="269690" anchor="ctr"/>
          <a:lstStyle/>
          <a:p>
            <a:pPr algn="ctr" defTabSz="5394600">
              <a:defRPr/>
            </a:pPr>
            <a:r>
              <a:rPr lang="es-MX" sz="6100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RESUMEN</a:t>
            </a:r>
          </a:p>
        </p:txBody>
      </p:sp>
      <p:graphicFrame>
        <p:nvGraphicFramePr>
          <p:cNvPr id="37" name="Tabla 36">
            <a:extLst>
              <a:ext uri="{FF2B5EF4-FFF2-40B4-BE49-F238E27FC236}">
                <a16:creationId xmlns:a16="http://schemas.microsoft.com/office/drawing/2014/main" id="{CE643740-DA38-432F-B499-79E9D4202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363247"/>
              </p:ext>
            </p:extLst>
          </p:nvPr>
        </p:nvGraphicFramePr>
        <p:xfrm>
          <a:off x="18384982" y="15568244"/>
          <a:ext cx="13599949" cy="9151701"/>
        </p:xfrm>
        <a:graphic>
          <a:graphicData uri="http://schemas.openxmlformats.org/drawingml/2006/table">
            <a:tbl>
              <a:tblPr firstRow="1" firstCol="1" bandRow="1"/>
              <a:tblGrid>
                <a:gridCol w="3360776">
                  <a:extLst>
                    <a:ext uri="{9D8B030D-6E8A-4147-A177-3AD203B41FA5}">
                      <a16:colId xmlns:a16="http://schemas.microsoft.com/office/drawing/2014/main" val="492019379"/>
                    </a:ext>
                  </a:extLst>
                </a:gridCol>
                <a:gridCol w="4842441">
                  <a:extLst>
                    <a:ext uri="{9D8B030D-6E8A-4147-A177-3AD203B41FA5}">
                      <a16:colId xmlns:a16="http://schemas.microsoft.com/office/drawing/2014/main" val="2202692973"/>
                    </a:ext>
                  </a:extLst>
                </a:gridCol>
                <a:gridCol w="5396732">
                  <a:extLst>
                    <a:ext uri="{9D8B030D-6E8A-4147-A177-3AD203B41FA5}">
                      <a16:colId xmlns:a16="http://schemas.microsoft.com/office/drawing/2014/main" val="1212604762"/>
                    </a:ext>
                  </a:extLst>
                </a:gridCol>
              </a:tblGrid>
              <a:tr h="8085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Encabezado 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Encabezado 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Encabezado 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0210423"/>
                  </a:ext>
                </a:extLst>
              </a:tr>
              <a:tr h="834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Texto 1,1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Texto 2,1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Texto 3,1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3239418"/>
                  </a:ext>
                </a:extLst>
              </a:tr>
              <a:tr h="834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Texto 1,2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Texto 2,2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Texto 3,2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3787259"/>
                  </a:ext>
                </a:extLst>
              </a:tr>
              <a:tr h="834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Texto 1,3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Texto 2,3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Texto 3,3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3109521"/>
                  </a:ext>
                </a:extLst>
              </a:tr>
              <a:tr h="834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Texto 1,4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Texto 2,4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Texto 3,4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6040299"/>
                  </a:ext>
                </a:extLst>
              </a:tr>
              <a:tr h="834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Texto 1,5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Texto 2,5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Texto 3,5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6361738"/>
                  </a:ext>
                </a:extLst>
              </a:tr>
              <a:tr h="834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Texto 1,6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Texto 2,6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Texto 3,6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7780138"/>
                  </a:ext>
                </a:extLst>
              </a:tr>
              <a:tr h="834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Texto 1,7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Texto 2,7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Texto 3,7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7776614"/>
                  </a:ext>
                </a:extLst>
              </a:tr>
              <a:tr h="834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Texto 1,8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Texto 2,8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Texto 3,8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10885"/>
                  </a:ext>
                </a:extLst>
              </a:tr>
              <a:tr h="834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Texto 1,9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Texto 2,9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Texto 3,9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4870294"/>
                  </a:ext>
                </a:extLst>
              </a:tr>
              <a:tr h="8325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Texto 1,10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Texto 2,10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Texto 3,10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3154378"/>
                  </a:ext>
                </a:extLst>
              </a:tr>
            </a:tbl>
          </a:graphicData>
        </a:graphic>
      </p:graphicFrame>
      <p:sp>
        <p:nvSpPr>
          <p:cNvPr id="40" name="61 Rectángulo redondeado">
            <a:extLst>
              <a:ext uri="{FF2B5EF4-FFF2-40B4-BE49-F238E27FC236}">
                <a16:creationId xmlns:a16="http://schemas.microsoft.com/office/drawing/2014/main" id="{40D4F94E-76F4-4333-93D0-E1A508820336}"/>
              </a:ext>
            </a:extLst>
          </p:cNvPr>
          <p:cNvSpPr/>
          <p:nvPr/>
        </p:nvSpPr>
        <p:spPr>
          <a:xfrm>
            <a:off x="36054624" y="28792753"/>
            <a:ext cx="14112875" cy="126516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92D050"/>
            </a:solidFill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539380" tIns="269690" rIns="539380" bIns="269690" anchor="ctr"/>
          <a:lstStyle/>
          <a:p>
            <a:pPr algn="ctr" defTabSz="5394600">
              <a:defRPr/>
            </a:pPr>
            <a:r>
              <a:rPr lang="es-MX" sz="6100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REFERENCIAS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291AEE8E-6668-456F-93D1-FBC82DDD759E}"/>
              </a:ext>
            </a:extLst>
          </p:cNvPr>
          <p:cNvSpPr txBox="1"/>
          <p:nvPr/>
        </p:nvSpPr>
        <p:spPr>
          <a:xfrm>
            <a:off x="4450252" y="586641"/>
            <a:ext cx="39759006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000" b="1" dirty="0">
                <a:latin typeface="Arial" panose="020B0604020202020204" pitchFamily="34" charset="0"/>
                <a:cs typeface="Arial" panose="020B0604020202020204" pitchFamily="34" charset="0"/>
              </a:rPr>
              <a:t>II Congreso Internacional de Tecnologías y Ciencias Ambientales </a:t>
            </a:r>
            <a:endParaRPr lang="es-CO" sz="7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7000" b="1" dirty="0">
                <a:latin typeface="Arial" panose="020B0604020202020204" pitchFamily="34" charset="0"/>
                <a:cs typeface="Arial" panose="020B0604020202020204" pitchFamily="34" charset="0"/>
              </a:rPr>
              <a:t>TÍTULO (</a:t>
            </a:r>
            <a:r>
              <a:rPr lang="es-CO" sz="70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Centrado Times New Roman 70 pts. Máximo 15 palabras en mayúsculas. Negritas</a:t>
            </a:r>
            <a:r>
              <a:rPr lang="es-CO" sz="70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MX" sz="7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4000" dirty="0">
                <a:latin typeface="Arial" panose="020B0604020202020204" pitchFamily="34" charset="0"/>
                <a:cs typeface="Arial" panose="020B0604020202020204" pitchFamily="34" charset="0"/>
              </a:rPr>
              <a:t>Gustavo Alcaraz-</a:t>
            </a:r>
            <a:r>
              <a:rPr lang="es-CO" sz="4000" dirty="0" err="1">
                <a:latin typeface="Arial" panose="020B0604020202020204" pitchFamily="34" charset="0"/>
                <a:cs typeface="Arial" panose="020B0604020202020204" pitchFamily="34" charset="0"/>
              </a:rPr>
              <a:t>Flores</a:t>
            </a:r>
            <a:r>
              <a:rPr lang="es-CO" sz="40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CO" sz="4000" dirty="0">
                <a:latin typeface="Arial" panose="020B0604020202020204" pitchFamily="34" charset="0"/>
                <a:cs typeface="Arial" panose="020B0604020202020204" pitchFamily="34" charset="0"/>
              </a:rPr>
              <a:t>*; Gutiérrez-Murrieta Julio </a:t>
            </a:r>
            <a:r>
              <a:rPr lang="es-CO" sz="4000" dirty="0" err="1">
                <a:latin typeface="Arial" panose="020B0604020202020204" pitchFamily="34" charset="0"/>
                <a:cs typeface="Arial" panose="020B0604020202020204" pitchFamily="34" charset="0"/>
              </a:rPr>
              <a:t>César</a:t>
            </a:r>
            <a:r>
              <a:rPr lang="es-CO" sz="40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s-CO" sz="40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s-CO" sz="4000" b="1" dirty="0">
                <a:latin typeface="Arial" panose="020B0604020202020204" pitchFamily="34" charset="0"/>
                <a:cs typeface="Arial" panose="020B0604020202020204" pitchFamily="34" charset="0"/>
              </a:rPr>
              <a:t>Magón-Suárez </a:t>
            </a:r>
            <a:r>
              <a:rPr lang="es-CO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Adilene</a:t>
            </a:r>
            <a:r>
              <a:rPr lang="es-CO" sz="4000" b="1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s-CO" sz="4000" dirty="0">
                <a:latin typeface="Arial" panose="020B0604020202020204" pitchFamily="34" charset="0"/>
                <a:cs typeface="Arial" panose="020B0604020202020204" pitchFamily="34" charset="0"/>
              </a:rPr>
              <a:t>; Juan Romero-</a:t>
            </a:r>
            <a:r>
              <a:rPr lang="es-CO" sz="4000" dirty="0" err="1">
                <a:latin typeface="Arial" panose="020B0604020202020204" pitchFamily="34" charset="0"/>
                <a:cs typeface="Arial" panose="020B0604020202020204" pitchFamily="34" charset="0"/>
              </a:rPr>
              <a:t>Espinosa</a:t>
            </a:r>
            <a:r>
              <a:rPr lang="es-CO" sz="40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CO" sz="4000" dirty="0">
                <a:latin typeface="Arial" panose="020B0604020202020204" pitchFamily="34" charset="0"/>
                <a:cs typeface="Arial" panose="020B0604020202020204" pitchFamily="34" charset="0"/>
              </a:rPr>
              <a:t>; // </a:t>
            </a:r>
            <a:r>
              <a:rPr lang="es-CO" sz="40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Times New Roman 10 pts., indicar adscripción con letra en superíndice y señalar con asterisco al autor de correspondencia y en negritas al expositor. Incluya máximo 5 autores</a:t>
            </a:r>
            <a:endParaRPr lang="es-MX" sz="4000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3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s-MX" sz="3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</a:t>
            </a:r>
            <a:r>
              <a:rPr lang="es-MX" sz="3000" dirty="0">
                <a:latin typeface="Arial" panose="020B0604020202020204" pitchFamily="34" charset="0"/>
                <a:cs typeface="Arial" panose="020B0604020202020204" pitchFamily="34" charset="0"/>
              </a:rPr>
              <a:t>*alcarazflores@gmail.com</a:t>
            </a:r>
          </a:p>
          <a:p>
            <a:pPr algn="ctr"/>
            <a:r>
              <a:rPr lang="es-MX" sz="3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s-MX" sz="3000" baseline="30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MX" sz="3000" dirty="0">
                <a:latin typeface="Arial" panose="020B0604020202020204" pitchFamily="34" charset="0"/>
                <a:cs typeface="Arial" panose="020B0604020202020204" pitchFamily="34" charset="0"/>
              </a:rPr>
              <a:t> Instituto Tecnológico de Sonora, Departamento de Biotecnología y Ciencias Alimentarias, 85000 Ciudad Obregón, México.</a:t>
            </a:r>
          </a:p>
          <a:p>
            <a:pPr algn="ctr"/>
            <a:r>
              <a:rPr lang="es-MX" sz="3000" baseline="300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s-MX" sz="3000" dirty="0">
                <a:latin typeface="Arial" panose="020B0604020202020204" pitchFamily="34" charset="0"/>
                <a:cs typeface="Arial" panose="020B0604020202020204" pitchFamily="34" charset="0"/>
              </a:rPr>
              <a:t> Tecnológico Nacional de México/I. T. del Valle del Yaqui.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Academy of Biology. Laboratory of Ecology in Coastal Zones. </a:t>
            </a:r>
            <a:r>
              <a:rPr lang="es-MX" sz="3000" dirty="0">
                <a:latin typeface="Arial" panose="020B0604020202020204" pitchFamily="34" charset="0"/>
                <a:cs typeface="Arial" panose="020B0604020202020204" pitchFamily="34" charset="0"/>
              </a:rPr>
              <a:t>Av. Tecnológico, Block 611, Bácum, Sonora. México.</a:t>
            </a:r>
          </a:p>
        </p:txBody>
      </p:sp>
      <p:pic>
        <p:nvPicPr>
          <p:cNvPr id="43" name="Imagen 42">
            <a:extLst>
              <a:ext uri="{FF2B5EF4-FFF2-40B4-BE49-F238E27FC236}">
                <a16:creationId xmlns:a16="http://schemas.microsoft.com/office/drawing/2014/main" id="{3EDE501D-DB45-4ECF-804F-891B592AEF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4442" y="1129070"/>
            <a:ext cx="6994350" cy="3226253"/>
          </a:xfrm>
          <a:prstGeom prst="rect">
            <a:avLst/>
          </a:prstGeom>
        </p:spPr>
      </p:pic>
      <p:sp>
        <p:nvSpPr>
          <p:cNvPr id="44" name="Text Box 5">
            <a:extLst>
              <a:ext uri="{FF2B5EF4-FFF2-40B4-BE49-F238E27FC236}">
                <a16:creationId xmlns:a16="http://schemas.microsoft.com/office/drawing/2014/main" id="{1BBFE038-8E49-4F52-8EB6-C31B9C2F64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709" y="22618351"/>
            <a:ext cx="13902934" cy="1961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4154" tIns="57078" rIns="114154" bIns="57078">
            <a:spAutoFit/>
          </a:bodyPr>
          <a:lstStyle>
            <a:lvl1pPr defTabSz="4321175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8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4321175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165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4321175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4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4321175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4321175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buNone/>
            </a:pPr>
            <a:r>
              <a:rPr lang="en-US" sz="36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45" name="11 CuadroTexto">
            <a:extLst>
              <a:ext uri="{FF2B5EF4-FFF2-40B4-BE49-F238E27FC236}">
                <a16:creationId xmlns:a16="http://schemas.microsoft.com/office/drawing/2014/main" id="{97223F70-B784-42A5-8A51-D52E5C23891B}"/>
              </a:ext>
            </a:extLst>
          </p:cNvPr>
          <p:cNvSpPr txBox="1"/>
          <p:nvPr/>
        </p:nvSpPr>
        <p:spPr>
          <a:xfrm>
            <a:off x="18137321" y="25693210"/>
            <a:ext cx="14122802" cy="6345264"/>
          </a:xfrm>
          <a:prstGeom prst="rect">
            <a:avLst/>
          </a:prstGeom>
          <a:noFill/>
        </p:spPr>
        <p:txBody>
          <a:bodyPr wrap="square" lIns="431737" tIns="215869" rIns="431737" bIns="215869" rtlCol="0">
            <a:spAutoFit/>
          </a:bodyPr>
          <a:lstStyle/>
          <a:p>
            <a:pPr algn="just">
              <a:buNone/>
            </a:pPr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algn="just"/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algn="just"/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algn="just"/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algn="just"/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46" name="11 CuadroTexto">
            <a:extLst>
              <a:ext uri="{FF2B5EF4-FFF2-40B4-BE49-F238E27FC236}">
                <a16:creationId xmlns:a16="http://schemas.microsoft.com/office/drawing/2014/main" id="{2308DB30-DB43-4F71-82AF-A5AE3CACAE8E}"/>
              </a:ext>
            </a:extLst>
          </p:cNvPr>
          <p:cNvSpPr txBox="1"/>
          <p:nvPr/>
        </p:nvSpPr>
        <p:spPr>
          <a:xfrm>
            <a:off x="35515349" y="7676580"/>
            <a:ext cx="14122802" cy="7330149"/>
          </a:xfrm>
          <a:prstGeom prst="rect">
            <a:avLst/>
          </a:prstGeom>
          <a:noFill/>
        </p:spPr>
        <p:txBody>
          <a:bodyPr wrap="square" lIns="431737" tIns="215869" rIns="431737" bIns="215869" rtlCol="0">
            <a:spAutoFit/>
          </a:bodyPr>
          <a:lstStyle/>
          <a:p>
            <a:pPr algn="just">
              <a:buNone/>
            </a:pPr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algn="just"/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algn="just"/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algn="just"/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algn="just"/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</a:t>
            </a:r>
          </a:p>
          <a:p>
            <a:pPr algn="just"/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</a:t>
            </a:r>
          </a:p>
          <a:p>
            <a:pPr algn="just"/>
            <a:endParaRPr lang="en-US" sz="3200" baseline="30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11 CuadroTexto">
            <a:extLst>
              <a:ext uri="{FF2B5EF4-FFF2-40B4-BE49-F238E27FC236}">
                <a16:creationId xmlns:a16="http://schemas.microsoft.com/office/drawing/2014/main" id="{9C74BD49-454B-4939-B47E-410AC2DFAAE9}"/>
              </a:ext>
            </a:extLst>
          </p:cNvPr>
          <p:cNvSpPr txBox="1"/>
          <p:nvPr/>
        </p:nvSpPr>
        <p:spPr>
          <a:xfrm>
            <a:off x="35992188" y="23429408"/>
            <a:ext cx="14122802" cy="5032084"/>
          </a:xfrm>
          <a:prstGeom prst="rect">
            <a:avLst/>
          </a:prstGeom>
          <a:noFill/>
        </p:spPr>
        <p:txBody>
          <a:bodyPr wrap="square" lIns="431737" tIns="215869" rIns="431737" bIns="215869" rtlCol="0">
            <a:spAutoFit/>
          </a:bodyPr>
          <a:lstStyle/>
          <a:p>
            <a:pPr algn="just">
              <a:buNone/>
            </a:pPr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algn="just"/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algn="just"/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algn="just"/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50" name="Rectángulo 49">
            <a:extLst>
              <a:ext uri="{FF2B5EF4-FFF2-40B4-BE49-F238E27FC236}">
                <a16:creationId xmlns:a16="http://schemas.microsoft.com/office/drawing/2014/main" id="{F3786904-13CA-4FB3-BB19-B83BD508710A}"/>
              </a:ext>
            </a:extLst>
          </p:cNvPr>
          <p:cNvSpPr/>
          <p:nvPr/>
        </p:nvSpPr>
        <p:spPr>
          <a:xfrm>
            <a:off x="1646448" y="24880768"/>
            <a:ext cx="13567765" cy="6958921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164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C5A8198-9724-4BB3-AA42-4E93DFF56B32}"/>
              </a:ext>
            </a:extLst>
          </p:cNvPr>
          <p:cNvSpPr/>
          <p:nvPr/>
        </p:nvSpPr>
        <p:spPr>
          <a:xfrm>
            <a:off x="795130" y="556592"/>
            <a:ext cx="49973948" cy="5384702"/>
          </a:xfrm>
          <a:prstGeom prst="rect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s-MX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5">
            <a:extLst>
              <a:ext uri="{FF2B5EF4-FFF2-40B4-BE49-F238E27FC236}">
                <a16:creationId xmlns:a16="http://schemas.microsoft.com/office/drawing/2014/main" id="{2CB93E5E-DE31-420C-8BE7-3C82271B7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739" y="19217193"/>
            <a:ext cx="13902934" cy="1961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4154" tIns="57078" rIns="114154" bIns="57078">
            <a:spAutoFit/>
          </a:bodyPr>
          <a:lstStyle>
            <a:lvl1pPr defTabSz="4321175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8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4321175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165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4321175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4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4321175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4321175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buNone/>
            </a:pPr>
            <a:r>
              <a:rPr lang="en-US" sz="36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5" name="61 Rectángulo redondeado">
            <a:extLst>
              <a:ext uri="{FF2B5EF4-FFF2-40B4-BE49-F238E27FC236}">
                <a16:creationId xmlns:a16="http://schemas.microsoft.com/office/drawing/2014/main" id="{53D2BC0D-FE02-48A7-B83D-2A47F258472E}"/>
              </a:ext>
            </a:extLst>
          </p:cNvPr>
          <p:cNvSpPr/>
          <p:nvPr/>
        </p:nvSpPr>
        <p:spPr>
          <a:xfrm>
            <a:off x="17202150" y="6453970"/>
            <a:ext cx="32692975" cy="126516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92D050"/>
            </a:solidFill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539380" tIns="269690" rIns="539380" bIns="269690" anchor="ctr"/>
          <a:lstStyle/>
          <a:p>
            <a:pPr algn="ctr" defTabSz="5394600">
              <a:defRPr/>
            </a:pPr>
            <a:r>
              <a:rPr lang="es-MX" sz="6100" b="1" dirty="0">
                <a:latin typeface="Helvetica"/>
                <a:cs typeface="Helvetica"/>
              </a:rPr>
              <a:t>RESULTS</a:t>
            </a: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4832DC8C-2447-4B81-B91D-67BE6ADDC7F4}"/>
              </a:ext>
            </a:extLst>
          </p:cNvPr>
          <p:cNvSpPr txBox="1"/>
          <p:nvPr/>
        </p:nvSpPr>
        <p:spPr>
          <a:xfrm>
            <a:off x="18230850" y="15069496"/>
            <a:ext cx="12527019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Table 1. </a:t>
            </a:r>
            <a:r>
              <a:rPr lang="es-MX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Table </a:t>
            </a:r>
            <a:r>
              <a:rPr lang="es-MX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s-MX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28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not repeat information from text, tables and figures.</a:t>
            </a:r>
            <a:r>
              <a:rPr lang="es-MX" sz="28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61 Rectángulo redondeado">
            <a:extLst>
              <a:ext uri="{FF2B5EF4-FFF2-40B4-BE49-F238E27FC236}">
                <a16:creationId xmlns:a16="http://schemas.microsoft.com/office/drawing/2014/main" id="{11D61C45-A48F-47DB-8251-DC1BF9750E58}"/>
              </a:ext>
            </a:extLst>
          </p:cNvPr>
          <p:cNvSpPr/>
          <p:nvPr/>
        </p:nvSpPr>
        <p:spPr>
          <a:xfrm>
            <a:off x="35928236" y="22116218"/>
            <a:ext cx="14112875" cy="126516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92D050"/>
            </a:solidFill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539380" tIns="269690" rIns="539380" bIns="269690" anchor="ctr"/>
          <a:lstStyle/>
          <a:p>
            <a:pPr algn="ctr" defTabSz="5394600">
              <a:defRPr/>
            </a:pPr>
            <a:r>
              <a:rPr lang="es-MX" sz="6100" b="1" dirty="0">
                <a:latin typeface="Helvetica"/>
                <a:cs typeface="Helvetica"/>
              </a:rPr>
              <a:t>CONCLUSION</a:t>
            </a:r>
          </a:p>
        </p:txBody>
      </p:sp>
      <p:sp>
        <p:nvSpPr>
          <p:cNvPr id="11" name="61 Rectángulo redondeado">
            <a:extLst>
              <a:ext uri="{FF2B5EF4-FFF2-40B4-BE49-F238E27FC236}">
                <a16:creationId xmlns:a16="http://schemas.microsoft.com/office/drawing/2014/main" id="{F5BBB9EF-2F4D-493D-8E53-1BC25D2D1F74}"/>
              </a:ext>
            </a:extLst>
          </p:cNvPr>
          <p:cNvSpPr/>
          <p:nvPr/>
        </p:nvSpPr>
        <p:spPr>
          <a:xfrm>
            <a:off x="1413668" y="21305459"/>
            <a:ext cx="14112875" cy="126516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92D050"/>
            </a:solidFill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539380" tIns="269690" rIns="539380" bIns="269690" anchor="ctr"/>
          <a:lstStyle/>
          <a:p>
            <a:pPr algn="ctr" defTabSz="5394600">
              <a:defRPr/>
            </a:pPr>
            <a:r>
              <a:rPr lang="es-MX" sz="6100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METHOD/METHODOLOGY</a:t>
            </a:r>
          </a:p>
        </p:txBody>
      </p:sp>
      <p:sp>
        <p:nvSpPr>
          <p:cNvPr id="12" name="61 Rectángulo redondeado">
            <a:extLst>
              <a:ext uri="{FF2B5EF4-FFF2-40B4-BE49-F238E27FC236}">
                <a16:creationId xmlns:a16="http://schemas.microsoft.com/office/drawing/2014/main" id="{E106C714-4CDA-4F5D-B83D-0743D3AFC898}"/>
              </a:ext>
            </a:extLst>
          </p:cNvPr>
          <p:cNvSpPr/>
          <p:nvPr/>
        </p:nvSpPr>
        <p:spPr>
          <a:xfrm>
            <a:off x="1403739" y="17614329"/>
            <a:ext cx="14112875" cy="126516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92D050"/>
            </a:solidFill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539380" tIns="269690" rIns="539380" bIns="269690" anchor="ctr"/>
          <a:lstStyle/>
          <a:p>
            <a:pPr algn="ctr" defTabSz="5394600">
              <a:defRPr/>
            </a:pPr>
            <a:r>
              <a:rPr lang="es-MX" sz="6100" b="1" dirty="0">
                <a:latin typeface="Helvetica"/>
                <a:cs typeface="Helvetica"/>
              </a:rPr>
              <a:t>OBJECTIVE</a:t>
            </a:r>
          </a:p>
        </p:txBody>
      </p:sp>
      <p:sp>
        <p:nvSpPr>
          <p:cNvPr id="13" name="61 Rectángulo redondeado">
            <a:extLst>
              <a:ext uri="{FF2B5EF4-FFF2-40B4-BE49-F238E27FC236}">
                <a16:creationId xmlns:a16="http://schemas.microsoft.com/office/drawing/2014/main" id="{C45B48CC-D1E5-4025-9861-EBCEB3F1E2E4}"/>
              </a:ext>
            </a:extLst>
          </p:cNvPr>
          <p:cNvSpPr/>
          <p:nvPr/>
        </p:nvSpPr>
        <p:spPr>
          <a:xfrm>
            <a:off x="1409700" y="10263970"/>
            <a:ext cx="14112875" cy="126516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92D050"/>
            </a:solidFill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539380" tIns="269690" rIns="539380" bIns="269690" anchor="ctr"/>
          <a:lstStyle/>
          <a:p>
            <a:pPr algn="ctr" defTabSz="5394600">
              <a:defRPr/>
            </a:pPr>
            <a:r>
              <a:rPr lang="es-MX" sz="6100" b="1" dirty="0">
                <a:latin typeface="Helvetica"/>
                <a:cs typeface="Helvetica"/>
              </a:rPr>
              <a:t>INTRODUCTION</a:t>
            </a:r>
          </a:p>
        </p:txBody>
      </p:sp>
      <p:sp>
        <p:nvSpPr>
          <p:cNvPr id="14" name="TextBox 31">
            <a:extLst>
              <a:ext uri="{FF2B5EF4-FFF2-40B4-BE49-F238E27FC236}">
                <a16:creationId xmlns:a16="http://schemas.microsoft.com/office/drawing/2014/main" id="{6FA0B3DE-D9D3-4D54-B26F-99F40DB70212}"/>
              </a:ext>
            </a:extLst>
          </p:cNvPr>
          <p:cNvSpPr txBox="1"/>
          <p:nvPr/>
        </p:nvSpPr>
        <p:spPr>
          <a:xfrm>
            <a:off x="23437811" y="13626214"/>
            <a:ext cx="4691591" cy="523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MX" sz="2800" b="1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Figure 1</a:t>
            </a:r>
            <a:r>
              <a:rPr lang="es-MX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 </a:t>
            </a:r>
            <a:r>
              <a:rPr lang="es-MX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25">
            <a:extLst>
              <a:ext uri="{FF2B5EF4-FFF2-40B4-BE49-F238E27FC236}">
                <a16:creationId xmlns:a16="http://schemas.microsoft.com/office/drawing/2014/main" id="{37B5A724-740B-437A-8EB1-806E85F9FA7F}"/>
              </a:ext>
            </a:extLst>
          </p:cNvPr>
          <p:cNvSpPr txBox="1"/>
          <p:nvPr/>
        </p:nvSpPr>
        <p:spPr>
          <a:xfrm>
            <a:off x="40119300" y="21239253"/>
            <a:ext cx="49149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MX" sz="2800" b="1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Figure </a:t>
            </a:r>
            <a:r>
              <a:rPr lang="es-MX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s-MX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 </a:t>
            </a:r>
            <a:r>
              <a:rPr lang="es-MX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es-ES" altLang="es-MX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11 CuadroTexto">
            <a:extLst>
              <a:ext uri="{FF2B5EF4-FFF2-40B4-BE49-F238E27FC236}">
                <a16:creationId xmlns:a16="http://schemas.microsoft.com/office/drawing/2014/main" id="{7277D213-FD09-416A-9F6F-57BC71A682B4}"/>
              </a:ext>
            </a:extLst>
          </p:cNvPr>
          <p:cNvSpPr txBox="1"/>
          <p:nvPr/>
        </p:nvSpPr>
        <p:spPr>
          <a:xfrm>
            <a:off x="1403741" y="11718905"/>
            <a:ext cx="14122802" cy="5688674"/>
          </a:xfrm>
          <a:prstGeom prst="rect">
            <a:avLst/>
          </a:prstGeom>
          <a:noFill/>
        </p:spPr>
        <p:txBody>
          <a:bodyPr wrap="square" lIns="431737" tIns="215869" rIns="431737" bIns="215869" rtlCol="0">
            <a:spAutoFit/>
          </a:bodyPr>
          <a:lstStyle/>
          <a:p>
            <a:pPr algn="just">
              <a:buNone/>
            </a:pPr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algn="just"/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algn="just"/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algn="just"/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20" name="Text Box 5">
            <a:extLst>
              <a:ext uri="{FF2B5EF4-FFF2-40B4-BE49-F238E27FC236}">
                <a16:creationId xmlns:a16="http://schemas.microsoft.com/office/drawing/2014/main" id="{FE59C546-E6BE-4069-ADDC-53E3D2E1F2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47400" y="30140745"/>
            <a:ext cx="13290751" cy="1263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4154" tIns="57078" rIns="114154" bIns="57078">
            <a:spAutoFit/>
          </a:bodyPr>
          <a:lstStyle>
            <a:lvl1pPr defTabSz="4321175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8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4321175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165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4321175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4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4321175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4321175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REFERENCES: </a:t>
            </a:r>
            <a:endParaRPr lang="es-ES" altLang="es-MX" sz="1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  <a:buNone/>
            </a:pPr>
            <a:r>
              <a:rPr lang="es-MX" sz="18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Adame, M.F., </a:t>
            </a:r>
            <a:r>
              <a:rPr lang="es-MX" sz="1800" dirty="0" err="1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Teutli</a:t>
            </a:r>
            <a:r>
              <a:rPr lang="es-MX" sz="18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C., Santini, N.S., Caamal, J.P., Zaldívar-Jiménez, A., Hernández, R., Herrera-Silveira, J.A. (2014). 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Root Biomass and Production of Mangroves Surrounding a Karstic Oligotrophic Coastal Lagoon. </a:t>
            </a:r>
            <a:r>
              <a:rPr lang="es-MX" sz="1800" dirty="0" err="1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Wetlands</a:t>
            </a:r>
            <a:r>
              <a:rPr lang="es-MX" sz="18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34,479-488. https://doi.org/10.1007/s13157-014-0514-5</a:t>
            </a:r>
          </a:p>
        </p:txBody>
      </p:sp>
      <p:sp>
        <p:nvSpPr>
          <p:cNvPr id="22" name="TextBox 8">
            <a:extLst>
              <a:ext uri="{FF2B5EF4-FFF2-40B4-BE49-F238E27FC236}">
                <a16:creationId xmlns:a16="http://schemas.microsoft.com/office/drawing/2014/main" id="{E9B97072-4C3B-4D6C-A01E-1358AFCDD821}"/>
              </a:ext>
            </a:extLst>
          </p:cNvPr>
          <p:cNvSpPr txBox="1"/>
          <p:nvPr/>
        </p:nvSpPr>
        <p:spPr>
          <a:xfrm>
            <a:off x="18594923" y="24878970"/>
            <a:ext cx="1844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Table notes.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EF70B970-6E68-434D-90C0-90F90217B39E}"/>
              </a:ext>
            </a:extLst>
          </p:cNvPr>
          <p:cNvSpPr/>
          <p:nvPr/>
        </p:nvSpPr>
        <p:spPr>
          <a:xfrm>
            <a:off x="36054625" y="14994600"/>
            <a:ext cx="13409902" cy="60486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16167670-71FF-49BB-AA8B-03DBF72389C9}"/>
              </a:ext>
            </a:extLst>
          </p:cNvPr>
          <p:cNvSpPr/>
          <p:nvPr/>
        </p:nvSpPr>
        <p:spPr>
          <a:xfrm>
            <a:off x="21179335" y="8479241"/>
            <a:ext cx="8795079" cy="49301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" name="Imagen 25">
            <a:extLst>
              <a:ext uri="{FF2B5EF4-FFF2-40B4-BE49-F238E27FC236}">
                <a16:creationId xmlns:a16="http://schemas.microsoft.com/office/drawing/2014/main" id="{FD1B8F79-2EB3-48D6-8F18-B87B5F89BF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30" y="905944"/>
            <a:ext cx="3272733" cy="4114518"/>
          </a:xfrm>
          <a:prstGeom prst="rect">
            <a:avLst/>
          </a:prstGeom>
        </p:spPr>
      </p:pic>
      <p:sp>
        <p:nvSpPr>
          <p:cNvPr id="27" name="Text Box 5">
            <a:extLst>
              <a:ext uri="{FF2B5EF4-FFF2-40B4-BE49-F238E27FC236}">
                <a16:creationId xmlns:a16="http://schemas.microsoft.com/office/drawing/2014/main" id="{F59E6134-24AB-4A50-9558-EE4E33A63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709" y="8055758"/>
            <a:ext cx="13902934" cy="1961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4154" tIns="57078" rIns="114154" bIns="57078">
            <a:spAutoFit/>
          </a:bodyPr>
          <a:lstStyle>
            <a:lvl1pPr defTabSz="4321175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8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4321175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165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4321175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4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4321175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4321175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buNone/>
            </a:pPr>
            <a:r>
              <a:rPr lang="en-US" sz="36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28" name="61 Rectángulo redondeado">
            <a:extLst>
              <a:ext uri="{FF2B5EF4-FFF2-40B4-BE49-F238E27FC236}">
                <a16:creationId xmlns:a16="http://schemas.microsoft.com/office/drawing/2014/main" id="{F74B2FEC-4A0D-4449-9ECB-5A1E7E50C254}"/>
              </a:ext>
            </a:extLst>
          </p:cNvPr>
          <p:cNvSpPr/>
          <p:nvPr/>
        </p:nvSpPr>
        <p:spPr>
          <a:xfrm>
            <a:off x="1508709" y="6452894"/>
            <a:ext cx="14112875" cy="126516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92D050"/>
            </a:solidFill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539380" tIns="269690" rIns="539380" bIns="269690" anchor="ctr"/>
          <a:lstStyle/>
          <a:p>
            <a:pPr algn="ctr" defTabSz="5394600">
              <a:defRPr/>
            </a:pPr>
            <a:r>
              <a:rPr lang="es-MX" sz="6100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RESUMEN</a:t>
            </a:r>
          </a:p>
        </p:txBody>
      </p:sp>
      <p:graphicFrame>
        <p:nvGraphicFramePr>
          <p:cNvPr id="37" name="Tabla 36">
            <a:extLst>
              <a:ext uri="{FF2B5EF4-FFF2-40B4-BE49-F238E27FC236}">
                <a16:creationId xmlns:a16="http://schemas.microsoft.com/office/drawing/2014/main" id="{CE643740-DA38-432F-B499-79E9D4202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168007"/>
              </p:ext>
            </p:extLst>
          </p:nvPr>
        </p:nvGraphicFramePr>
        <p:xfrm>
          <a:off x="18384982" y="15727269"/>
          <a:ext cx="13599949" cy="9151701"/>
        </p:xfrm>
        <a:graphic>
          <a:graphicData uri="http://schemas.openxmlformats.org/drawingml/2006/table">
            <a:tbl>
              <a:tblPr firstRow="1" firstCol="1" bandRow="1"/>
              <a:tblGrid>
                <a:gridCol w="3360776">
                  <a:extLst>
                    <a:ext uri="{9D8B030D-6E8A-4147-A177-3AD203B41FA5}">
                      <a16:colId xmlns:a16="http://schemas.microsoft.com/office/drawing/2014/main" val="492019379"/>
                    </a:ext>
                  </a:extLst>
                </a:gridCol>
                <a:gridCol w="4842441">
                  <a:extLst>
                    <a:ext uri="{9D8B030D-6E8A-4147-A177-3AD203B41FA5}">
                      <a16:colId xmlns:a16="http://schemas.microsoft.com/office/drawing/2014/main" val="2202692973"/>
                    </a:ext>
                  </a:extLst>
                </a:gridCol>
                <a:gridCol w="5396732">
                  <a:extLst>
                    <a:ext uri="{9D8B030D-6E8A-4147-A177-3AD203B41FA5}">
                      <a16:colId xmlns:a16="http://schemas.microsoft.com/office/drawing/2014/main" val="1212604762"/>
                    </a:ext>
                  </a:extLst>
                </a:gridCol>
              </a:tblGrid>
              <a:tr h="8085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Heading</a:t>
                      </a: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Heading</a:t>
                      </a: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Heading</a:t>
                      </a: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0210423"/>
                  </a:ext>
                </a:extLst>
              </a:tr>
              <a:tr h="834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 1,1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 2,1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 3,1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3239418"/>
                  </a:ext>
                </a:extLst>
              </a:tr>
              <a:tr h="834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 1,2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 2,2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 3,2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3787259"/>
                  </a:ext>
                </a:extLst>
              </a:tr>
              <a:tr h="834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 1,3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 2,3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 3,3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3109521"/>
                  </a:ext>
                </a:extLst>
              </a:tr>
              <a:tr h="834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 1,4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 2,4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 3,4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6040299"/>
                  </a:ext>
                </a:extLst>
              </a:tr>
              <a:tr h="834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 1,5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 2,5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 3,5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6361738"/>
                  </a:ext>
                </a:extLst>
              </a:tr>
              <a:tr h="834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 1,6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 2,6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 3,6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7780138"/>
                  </a:ext>
                </a:extLst>
              </a:tr>
              <a:tr h="834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 1,7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 2,7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 3,7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7776614"/>
                  </a:ext>
                </a:extLst>
              </a:tr>
              <a:tr h="834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 1,8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 2,8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 3,8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10885"/>
                  </a:ext>
                </a:extLst>
              </a:tr>
              <a:tr h="834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 1,9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 2,9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 3,9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4870294"/>
                  </a:ext>
                </a:extLst>
              </a:tr>
              <a:tr h="8325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 1,10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 2,10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Text 3,10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3154378"/>
                  </a:ext>
                </a:extLst>
              </a:tr>
            </a:tbl>
          </a:graphicData>
        </a:graphic>
      </p:graphicFrame>
      <p:sp>
        <p:nvSpPr>
          <p:cNvPr id="40" name="61 Rectángulo redondeado">
            <a:extLst>
              <a:ext uri="{FF2B5EF4-FFF2-40B4-BE49-F238E27FC236}">
                <a16:creationId xmlns:a16="http://schemas.microsoft.com/office/drawing/2014/main" id="{40D4F94E-76F4-4333-93D0-E1A508820336}"/>
              </a:ext>
            </a:extLst>
          </p:cNvPr>
          <p:cNvSpPr/>
          <p:nvPr/>
        </p:nvSpPr>
        <p:spPr>
          <a:xfrm>
            <a:off x="36054624" y="28951778"/>
            <a:ext cx="14112875" cy="126516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92D050"/>
            </a:solidFill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539380" tIns="269690" rIns="539380" bIns="269690" anchor="ctr"/>
          <a:lstStyle/>
          <a:p>
            <a:pPr algn="ctr" defTabSz="5394600">
              <a:defRPr/>
            </a:pPr>
            <a:r>
              <a:rPr lang="es-MX" sz="6100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REFERENCES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291AEE8E-6668-456F-93D1-FBC82DDD759E}"/>
              </a:ext>
            </a:extLst>
          </p:cNvPr>
          <p:cNvSpPr txBox="1"/>
          <p:nvPr/>
        </p:nvSpPr>
        <p:spPr>
          <a:xfrm>
            <a:off x="4450252" y="666155"/>
            <a:ext cx="39759006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000" b="1" dirty="0">
                <a:latin typeface="Arial" panose="020B0604020202020204" pitchFamily="34" charset="0"/>
                <a:cs typeface="Arial" panose="020B0604020202020204" pitchFamily="34" charset="0"/>
              </a:rPr>
              <a:t>II  International </a:t>
            </a:r>
            <a:r>
              <a:rPr lang="es-MX" sz="7000" b="1" dirty="0" err="1">
                <a:latin typeface="Arial" panose="020B0604020202020204" pitchFamily="34" charset="0"/>
                <a:cs typeface="Arial" panose="020B0604020202020204" pitchFamily="34" charset="0"/>
              </a:rPr>
              <a:t>Environmental</a:t>
            </a:r>
            <a:r>
              <a:rPr lang="es-MX" sz="7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7000" b="1" dirty="0" err="1">
                <a:latin typeface="Arial" panose="020B0604020202020204" pitchFamily="34" charset="0"/>
                <a:cs typeface="Arial" panose="020B0604020202020204" pitchFamily="34" charset="0"/>
              </a:rPr>
              <a:t>Sciences</a:t>
            </a:r>
            <a:r>
              <a:rPr lang="es-MX" sz="7000" b="1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7000" b="1" dirty="0" err="1">
                <a:latin typeface="Arial" panose="020B0604020202020204" pitchFamily="34" charset="0"/>
                <a:cs typeface="Arial" panose="020B0604020202020204" pitchFamily="34" charset="0"/>
              </a:rPr>
              <a:t>Technology</a:t>
            </a:r>
            <a:r>
              <a:rPr lang="es-MX" sz="7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s-MX" sz="7000" b="1" dirty="0" err="1">
                <a:latin typeface="Arial" panose="020B0604020202020204" pitchFamily="34" charset="0"/>
                <a:cs typeface="Arial" panose="020B0604020202020204" pitchFamily="34" charset="0"/>
              </a:rPr>
              <a:t>Conference</a:t>
            </a:r>
            <a:endParaRPr lang="es-MX" sz="7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7000" b="1" dirty="0">
                <a:latin typeface="Arial" panose="020B0604020202020204" pitchFamily="34" charset="0"/>
                <a:cs typeface="Arial" panose="020B0604020202020204" pitchFamily="34" charset="0"/>
              </a:rPr>
              <a:t>TÍTLE (</a:t>
            </a:r>
            <a:r>
              <a:rPr lang="en-US" sz="70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Centered Times New Roman 70 pts. Maximum 15 words in capital letters. Bold</a:t>
            </a:r>
            <a:r>
              <a:rPr lang="es-CO" sz="70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MX" sz="7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4000" dirty="0">
                <a:latin typeface="Arial" panose="020B0604020202020204" pitchFamily="34" charset="0"/>
                <a:cs typeface="Arial" panose="020B0604020202020204" pitchFamily="34" charset="0"/>
              </a:rPr>
              <a:t>Gustavo Alcaraz-</a:t>
            </a:r>
            <a:r>
              <a:rPr lang="es-CO" sz="4000" dirty="0" err="1">
                <a:latin typeface="Arial" panose="020B0604020202020204" pitchFamily="34" charset="0"/>
                <a:cs typeface="Arial" panose="020B0604020202020204" pitchFamily="34" charset="0"/>
              </a:rPr>
              <a:t>Flores</a:t>
            </a:r>
            <a:r>
              <a:rPr lang="es-CO" sz="40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CO" sz="4000" dirty="0">
                <a:latin typeface="Arial" panose="020B0604020202020204" pitchFamily="34" charset="0"/>
                <a:cs typeface="Arial" panose="020B0604020202020204" pitchFamily="34" charset="0"/>
              </a:rPr>
              <a:t>*; Gutiérrez-Murrieta Julio </a:t>
            </a:r>
            <a:r>
              <a:rPr lang="es-CO" sz="4000" dirty="0" err="1">
                <a:latin typeface="Arial" panose="020B0604020202020204" pitchFamily="34" charset="0"/>
                <a:cs typeface="Arial" panose="020B0604020202020204" pitchFamily="34" charset="0"/>
              </a:rPr>
              <a:t>César</a:t>
            </a:r>
            <a:r>
              <a:rPr lang="es-CO" sz="40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s-CO" sz="40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s-CO" sz="4000" b="1" dirty="0">
                <a:latin typeface="Arial" panose="020B0604020202020204" pitchFamily="34" charset="0"/>
                <a:cs typeface="Arial" panose="020B0604020202020204" pitchFamily="34" charset="0"/>
              </a:rPr>
              <a:t>Magón-Suárez </a:t>
            </a:r>
            <a:r>
              <a:rPr lang="es-CO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Adilene</a:t>
            </a:r>
            <a:r>
              <a:rPr lang="es-CO" sz="4000" b="1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s-CO" sz="4000" dirty="0">
                <a:latin typeface="Arial" panose="020B0604020202020204" pitchFamily="34" charset="0"/>
                <a:cs typeface="Arial" panose="020B0604020202020204" pitchFamily="34" charset="0"/>
              </a:rPr>
              <a:t>; Juan Romero-</a:t>
            </a:r>
            <a:r>
              <a:rPr lang="es-CO" sz="4000" dirty="0" err="1">
                <a:latin typeface="Arial" panose="020B0604020202020204" pitchFamily="34" charset="0"/>
                <a:cs typeface="Arial" panose="020B0604020202020204" pitchFamily="34" charset="0"/>
              </a:rPr>
              <a:t>Espinosa</a:t>
            </a:r>
            <a:r>
              <a:rPr lang="es-CO" sz="40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CO" sz="4000" dirty="0">
                <a:latin typeface="Arial" panose="020B0604020202020204" pitchFamily="34" charset="0"/>
                <a:cs typeface="Arial" panose="020B0604020202020204" pitchFamily="34" charset="0"/>
              </a:rPr>
              <a:t>; // </a:t>
            </a:r>
            <a:r>
              <a:rPr lang="en-US" sz="40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Times New Roman 10 pts, indicate affiliation in superscript and indicate the corresponding author with an asterisk and the presenter in bold letters. Include a maximum of 5 authors</a:t>
            </a:r>
          </a:p>
          <a:p>
            <a:pPr algn="ctr"/>
            <a:r>
              <a:rPr lang="es-MX" sz="3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s-MX" sz="3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</a:t>
            </a:r>
            <a:r>
              <a:rPr lang="es-MX" sz="3000" dirty="0">
                <a:latin typeface="Arial" panose="020B0604020202020204" pitchFamily="34" charset="0"/>
                <a:cs typeface="Arial" panose="020B0604020202020204" pitchFamily="34" charset="0"/>
              </a:rPr>
              <a:t>*alcaraz@gmail.com</a:t>
            </a:r>
          </a:p>
          <a:p>
            <a:pPr algn="ctr"/>
            <a:r>
              <a:rPr lang="es-MX" sz="3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s-MX" sz="3000" baseline="30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MX" sz="3000" dirty="0">
                <a:latin typeface="Arial" panose="020B0604020202020204" pitchFamily="34" charset="0"/>
                <a:cs typeface="Arial" panose="020B0604020202020204" pitchFamily="34" charset="0"/>
              </a:rPr>
              <a:t> Instituto Tecnológico de Sonora, Departamento de Biotecnología y Ciencias Alimentarias, 85000 Ciudad Obregón, México.</a:t>
            </a:r>
          </a:p>
          <a:p>
            <a:pPr algn="ctr"/>
            <a:r>
              <a:rPr lang="es-MX" sz="3000" baseline="300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s-MX" sz="3000" dirty="0">
                <a:latin typeface="Arial" panose="020B0604020202020204" pitchFamily="34" charset="0"/>
                <a:cs typeface="Arial" panose="020B0604020202020204" pitchFamily="34" charset="0"/>
              </a:rPr>
              <a:t> Tecnológico Nacional de México/I. T. del Valle del Yaqui.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Academy of Biology. Laboratory of Ecology in Coastal Zones. </a:t>
            </a:r>
            <a:r>
              <a:rPr lang="es-MX" sz="3000" dirty="0">
                <a:latin typeface="Arial" panose="020B0604020202020204" pitchFamily="34" charset="0"/>
                <a:cs typeface="Arial" panose="020B0604020202020204" pitchFamily="34" charset="0"/>
              </a:rPr>
              <a:t>Av. Tecnológico, Block 611, Bácum, Sonora. México.</a:t>
            </a:r>
          </a:p>
        </p:txBody>
      </p:sp>
      <p:pic>
        <p:nvPicPr>
          <p:cNvPr id="43" name="Imagen 42">
            <a:extLst>
              <a:ext uri="{FF2B5EF4-FFF2-40B4-BE49-F238E27FC236}">
                <a16:creationId xmlns:a16="http://schemas.microsoft.com/office/drawing/2014/main" id="{3EDE501D-DB45-4ECF-804F-891B592AEF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4442" y="1129070"/>
            <a:ext cx="6994350" cy="3226253"/>
          </a:xfrm>
          <a:prstGeom prst="rect">
            <a:avLst/>
          </a:prstGeom>
        </p:spPr>
      </p:pic>
      <p:sp>
        <p:nvSpPr>
          <p:cNvPr id="44" name="Text Box 5">
            <a:extLst>
              <a:ext uri="{FF2B5EF4-FFF2-40B4-BE49-F238E27FC236}">
                <a16:creationId xmlns:a16="http://schemas.microsoft.com/office/drawing/2014/main" id="{1BBFE038-8E49-4F52-8EB6-C31B9C2F64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709" y="22777376"/>
            <a:ext cx="13902934" cy="1961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4154" tIns="57078" rIns="114154" bIns="57078">
            <a:spAutoFit/>
          </a:bodyPr>
          <a:lstStyle>
            <a:lvl1pPr defTabSz="4321175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88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4321175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165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4321175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4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4321175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4321175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119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buNone/>
            </a:pPr>
            <a:r>
              <a:rPr lang="en-US" sz="36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45" name="11 CuadroTexto">
            <a:extLst>
              <a:ext uri="{FF2B5EF4-FFF2-40B4-BE49-F238E27FC236}">
                <a16:creationId xmlns:a16="http://schemas.microsoft.com/office/drawing/2014/main" id="{97223F70-B784-42A5-8A51-D52E5C23891B}"/>
              </a:ext>
            </a:extLst>
          </p:cNvPr>
          <p:cNvSpPr txBox="1"/>
          <p:nvPr/>
        </p:nvSpPr>
        <p:spPr>
          <a:xfrm>
            <a:off x="18137321" y="25852235"/>
            <a:ext cx="14122802" cy="6345264"/>
          </a:xfrm>
          <a:prstGeom prst="rect">
            <a:avLst/>
          </a:prstGeom>
          <a:noFill/>
        </p:spPr>
        <p:txBody>
          <a:bodyPr wrap="square" lIns="431737" tIns="215869" rIns="431737" bIns="215869" rtlCol="0">
            <a:spAutoFit/>
          </a:bodyPr>
          <a:lstStyle/>
          <a:p>
            <a:pPr algn="just">
              <a:buNone/>
            </a:pPr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algn="just"/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algn="just"/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algn="just"/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algn="just"/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46" name="11 CuadroTexto">
            <a:extLst>
              <a:ext uri="{FF2B5EF4-FFF2-40B4-BE49-F238E27FC236}">
                <a16:creationId xmlns:a16="http://schemas.microsoft.com/office/drawing/2014/main" id="{2308DB30-DB43-4F71-82AF-A5AE3CACAE8E}"/>
              </a:ext>
            </a:extLst>
          </p:cNvPr>
          <p:cNvSpPr txBox="1"/>
          <p:nvPr/>
        </p:nvSpPr>
        <p:spPr>
          <a:xfrm>
            <a:off x="35515349" y="7835605"/>
            <a:ext cx="14122802" cy="7330149"/>
          </a:xfrm>
          <a:prstGeom prst="rect">
            <a:avLst/>
          </a:prstGeom>
          <a:noFill/>
        </p:spPr>
        <p:txBody>
          <a:bodyPr wrap="square" lIns="431737" tIns="215869" rIns="431737" bIns="215869" rtlCol="0">
            <a:spAutoFit/>
          </a:bodyPr>
          <a:lstStyle/>
          <a:p>
            <a:pPr algn="just">
              <a:buNone/>
            </a:pPr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algn="just"/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algn="just"/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algn="just"/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algn="just"/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</a:t>
            </a:r>
          </a:p>
          <a:p>
            <a:pPr algn="just"/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</a:t>
            </a:r>
          </a:p>
          <a:p>
            <a:pPr algn="just"/>
            <a:endParaRPr lang="en-US" sz="3200" baseline="30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11 CuadroTexto">
            <a:extLst>
              <a:ext uri="{FF2B5EF4-FFF2-40B4-BE49-F238E27FC236}">
                <a16:creationId xmlns:a16="http://schemas.microsoft.com/office/drawing/2014/main" id="{9C74BD49-454B-4939-B47E-410AC2DFAAE9}"/>
              </a:ext>
            </a:extLst>
          </p:cNvPr>
          <p:cNvSpPr txBox="1"/>
          <p:nvPr/>
        </p:nvSpPr>
        <p:spPr>
          <a:xfrm>
            <a:off x="35992188" y="23588433"/>
            <a:ext cx="14122802" cy="5032084"/>
          </a:xfrm>
          <a:prstGeom prst="rect">
            <a:avLst/>
          </a:prstGeom>
          <a:noFill/>
        </p:spPr>
        <p:txBody>
          <a:bodyPr wrap="square" lIns="431737" tIns="215869" rIns="431737" bIns="215869" rtlCol="0">
            <a:spAutoFit/>
          </a:bodyPr>
          <a:lstStyle/>
          <a:p>
            <a:pPr algn="just">
              <a:buNone/>
            </a:pPr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algn="just"/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algn="just"/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algn="just"/>
            <a:r>
              <a:rPr lang="en-US" sz="320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5A1ABFA3-AF8C-4E3B-B6AA-405DD05498C7}"/>
              </a:ext>
            </a:extLst>
          </p:cNvPr>
          <p:cNvSpPr/>
          <p:nvPr/>
        </p:nvSpPr>
        <p:spPr>
          <a:xfrm>
            <a:off x="1646448" y="25000036"/>
            <a:ext cx="13567765" cy="6958921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8593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98FE0604624874587CA93D905E32A6B" ma:contentTypeVersion="" ma:contentTypeDescription="Crear nuevo documento." ma:contentTypeScope="" ma:versionID="439d0fc9ebabc9cd21c9e9d5747740c7">
  <xsd:schema xmlns:xsd="http://www.w3.org/2001/XMLSchema" xmlns:xs="http://www.w3.org/2001/XMLSchema" xmlns:p="http://schemas.microsoft.com/office/2006/metadata/properties" xmlns:ns1="http://schemas.microsoft.com/sharepoint/v3" xmlns:ns2="0ad1bae6-2a2a-4970-9fd8-18d3eccc6c77" targetNamespace="http://schemas.microsoft.com/office/2006/metadata/properties" ma:root="true" ma:fieldsID="17f0563a3b21f71b8cb993af38efa65e" ns1:_="" ns2:_="">
    <xsd:import namespace="http://schemas.microsoft.com/sharepoint/v3"/>
    <xsd:import namespace="0ad1bae6-2a2a-4970-9fd8-18d3eccc6c77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d1bae6-2a2a-4970-9fd8-18d3eccc6c7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54B2FA3-DE14-45AF-BAB4-3F922F110255}"/>
</file>

<file path=customXml/itemProps2.xml><?xml version="1.0" encoding="utf-8"?>
<ds:datastoreItem xmlns:ds="http://schemas.openxmlformats.org/officeDocument/2006/customXml" ds:itemID="{BB2A9926-4321-432B-B30A-D641805501D0}"/>
</file>

<file path=customXml/itemProps3.xml><?xml version="1.0" encoding="utf-8"?>
<ds:datastoreItem xmlns:ds="http://schemas.openxmlformats.org/officeDocument/2006/customXml" ds:itemID="{D1B72EC0-837F-4355-84D3-EEB3652ADE2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671</Words>
  <Application>Microsoft Office PowerPoint</Application>
  <PresentationFormat>Personalizado</PresentationFormat>
  <Paragraphs>148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MS PGothic</vt:lpstr>
      <vt:lpstr>Arial</vt:lpstr>
      <vt:lpstr>Calibri</vt:lpstr>
      <vt:lpstr>Calibri Light</vt:lpstr>
      <vt:lpstr>Helvetica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Luisa Aguilar Ruiz</dc:creator>
  <cp:lastModifiedBy>Ana Luisa Aguilar Ruiz</cp:lastModifiedBy>
  <cp:revision>10</cp:revision>
  <dcterms:created xsi:type="dcterms:W3CDTF">2024-03-22T19:38:17Z</dcterms:created>
  <dcterms:modified xsi:type="dcterms:W3CDTF">2024-04-09T21:39:16Z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0x010100698FE0604624874587CA93D905E32A6B</vt:lpwstr>
  </property>
</Properties>
</file>