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8"/>
  </p:notesMasterIdLst>
  <p:sldIdLst>
    <p:sldId id="256" r:id="rId2"/>
    <p:sldId id="258" r:id="rId3"/>
    <p:sldId id="306" r:id="rId4"/>
    <p:sldId id="272" r:id="rId5"/>
    <p:sldId id="317" r:id="rId6"/>
    <p:sldId id="305" r:id="rId7"/>
    <p:sldId id="291" r:id="rId8"/>
    <p:sldId id="304" r:id="rId9"/>
    <p:sldId id="310" r:id="rId10"/>
    <p:sldId id="292" r:id="rId11"/>
    <p:sldId id="290" r:id="rId12"/>
    <p:sldId id="308" r:id="rId13"/>
    <p:sldId id="289" r:id="rId14"/>
    <p:sldId id="303" r:id="rId15"/>
    <p:sldId id="293" r:id="rId16"/>
    <p:sldId id="288" r:id="rId17"/>
  </p:sldIdLst>
  <p:sldSz cx="12192000" cy="6858000"/>
  <p:notesSz cx="6954838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3000"/>
    <a:srgbClr val="EFEADF"/>
    <a:srgbClr val="003366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06" autoAdjust="0"/>
    <p:restoredTop sz="94694"/>
  </p:normalViewPr>
  <p:slideViewPr>
    <p:cSldViewPr snapToGrid="0" snapToObjects="1">
      <p:cViewPr varScale="1">
        <p:scale>
          <a:sx n="85" d="100"/>
          <a:sy n="85" d="100"/>
        </p:scale>
        <p:origin x="5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95F86B55-96FF-4216-AF85-813B15A0E954}" type="datetimeFigureOut">
              <a:rPr lang="es-MX" smtClean="0"/>
              <a:t>23/06/2025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63638"/>
            <a:ext cx="5583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7F300460-5561-406D-B87F-C6BA8165E0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181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300460-5561-406D-B87F-C6BA8165E0D1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5926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4D7BB-297A-6246-910C-03950880D8C9}" type="datetimeFigureOut">
              <a:rPr lang="es-MX" smtClean="0"/>
              <a:t>23/06/2025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6111-CBAA-B640-A91A-B1CF74BF33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6027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4D7BB-297A-6246-910C-03950880D8C9}" type="datetimeFigureOut">
              <a:rPr lang="es-MX" smtClean="0"/>
              <a:t>23/06/2025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6111-CBAA-B640-A91A-B1CF74BF33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2312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4D7BB-297A-6246-910C-03950880D8C9}" type="datetimeFigureOut">
              <a:rPr lang="es-MX" smtClean="0"/>
              <a:t>23/06/2025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6111-CBAA-B640-A91A-B1CF74BF33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8566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4D7BB-297A-6246-910C-03950880D8C9}" type="datetimeFigureOut">
              <a:rPr lang="es-MX" smtClean="0"/>
              <a:t>23/06/2025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6111-CBAA-B640-A91A-B1CF74BF33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55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4D7BB-297A-6246-910C-03950880D8C9}" type="datetimeFigureOut">
              <a:rPr lang="es-MX" smtClean="0"/>
              <a:t>23/06/2025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6111-CBAA-B640-A91A-B1CF74BF33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765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4D7BB-297A-6246-910C-03950880D8C9}" type="datetimeFigureOut">
              <a:rPr lang="es-MX" smtClean="0"/>
              <a:t>23/06/2025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6111-CBAA-B640-A91A-B1CF74BF33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6996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4D7BB-297A-6246-910C-03950880D8C9}" type="datetimeFigureOut">
              <a:rPr lang="es-MX" smtClean="0"/>
              <a:t>23/06/2025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6111-CBAA-B640-A91A-B1CF74BF33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3040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4D7BB-297A-6246-910C-03950880D8C9}" type="datetimeFigureOut">
              <a:rPr lang="es-MX" smtClean="0"/>
              <a:t>23/06/2025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6111-CBAA-B640-A91A-B1CF74BF33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0656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4D7BB-297A-6246-910C-03950880D8C9}" type="datetimeFigureOut">
              <a:rPr lang="es-MX" smtClean="0"/>
              <a:t>23/06/2025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6111-CBAA-B640-A91A-B1CF74BF33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6331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4D7BB-297A-6246-910C-03950880D8C9}" type="datetimeFigureOut">
              <a:rPr lang="es-MX" smtClean="0"/>
              <a:t>23/06/2025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6111-CBAA-B640-A91A-B1CF74BF33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2572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4D7BB-297A-6246-910C-03950880D8C9}" type="datetimeFigureOut">
              <a:rPr lang="es-MX" smtClean="0"/>
              <a:t>23/06/2025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46111-CBAA-B640-A91A-B1CF74BF33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6973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4D7BB-297A-6246-910C-03950880D8C9}" type="datetimeFigureOut">
              <a:rPr lang="es-MX" smtClean="0"/>
              <a:t>23/06/2025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46111-CBAA-B640-A91A-B1CF74BF33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8631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et.google.com/hwq-rbqk-uuy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et.google.com/jmy-usif-se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et.google.com/ugj-rjcf-pm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et.google.com/ffw-ymaw-if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et.google.com/hzm-tznw-qx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et.google.com/ijv-ekkn-nrj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et.google.com/edx-ugep-wf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et.google.com/pdc-zbzu-yg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73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428ACE40-72D8-49AE-9910-2D140016DB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936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6 Tabla">
            <a:extLst>
              <a:ext uri="{FF2B5EF4-FFF2-40B4-BE49-F238E27FC236}">
                <a16:creationId xmlns:a16="http://schemas.microsoft.com/office/drawing/2014/main" id="{7047A286-C5E1-4122-A6D7-7D872D4695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652983"/>
              </p:ext>
            </p:extLst>
          </p:nvPr>
        </p:nvGraphicFramePr>
        <p:xfrm>
          <a:off x="495300" y="855987"/>
          <a:ext cx="11358033" cy="5316148"/>
        </p:xfrm>
        <a:graphic>
          <a:graphicData uri="http://schemas.openxmlformats.org/drawingml/2006/table">
            <a:tbl>
              <a:tblPr firstRow="1" firstCol="1" bandRow="1"/>
              <a:tblGrid>
                <a:gridCol w="1310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30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09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5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5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Mesa Temática</a:t>
                      </a:r>
                      <a:endParaRPr lang="es-MX" sz="1800" b="1" dirty="0">
                        <a:solidFill>
                          <a:srgbClr val="773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cs typeface="Times New Roman"/>
                        </a:rPr>
                        <a:t>-Desarrollo de competencias profesionales</a:t>
                      </a:r>
                    </a:p>
                    <a:p>
                      <a:pPr algn="just" fontAlgn="ctr"/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cs typeface="Times New Roman"/>
                        </a:rPr>
                        <a:t>-Proyectos de investigación de los cuerpos académicos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Ponentes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4</a:t>
                      </a:r>
                      <a:endParaRPr lang="es-MX" sz="20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Jueves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26 de Junio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Hora: 12:00 - 13:00 pm</a:t>
                      </a:r>
                      <a:b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</a:b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649"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Moderador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César García Bojórquez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649">
                <a:tc gridSpan="4"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Liga de conexión: </a:t>
                      </a:r>
                      <a:r>
                        <a:rPr lang="es-ES" sz="18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https://meet.google.com/hwq-rbqk-uuy</a:t>
                      </a:r>
                      <a:endParaRPr lang="es-MX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 la Ponencia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del Ponente</a:t>
                      </a:r>
                      <a:endParaRPr lang="es-MX" sz="14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64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Folio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 la Ponencia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del Ponente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9691142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107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Percepción estudiantil sobre videoconferencias como estrategia para desarrollar competencias genéricas de interculturalidad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Claudia Ramos Godínez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187262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119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Soluciones tecnológicas para </a:t>
                      </a:r>
                      <a:r>
                        <a:rPr lang="es-ES" sz="1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MiPyMES</a:t>
                      </a:r>
                      <a:r>
                        <a:rPr lang="es-E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del sur de Sonora desde el </a:t>
                      </a:r>
                      <a:r>
                        <a:rPr lang="es-ES" sz="1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Sit-LogLab</a:t>
                      </a:r>
                      <a:r>
                        <a:rPr lang="es-E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-ITSON</a:t>
                      </a:r>
                      <a:endParaRPr lang="es-MX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Ernesto Alonso Vega Telles 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127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Identidad profesional: desde la perspectiva de los futuros educadores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Ariana Gaytan Peñuñuri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131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5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Sistema demostrativo para la capacitación industrial con PLC, HMI y LabVIEW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Adolfo Soto Cota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8020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7105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6 Tabla">
            <a:extLst>
              <a:ext uri="{FF2B5EF4-FFF2-40B4-BE49-F238E27FC236}">
                <a16:creationId xmlns:a16="http://schemas.microsoft.com/office/drawing/2014/main" id="{7047A286-C5E1-4122-A6D7-7D872D4695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51197"/>
              </p:ext>
            </p:extLst>
          </p:nvPr>
        </p:nvGraphicFramePr>
        <p:xfrm>
          <a:off x="495300" y="404431"/>
          <a:ext cx="11358033" cy="4639740"/>
        </p:xfrm>
        <a:graphic>
          <a:graphicData uri="http://schemas.openxmlformats.org/drawingml/2006/table">
            <a:tbl>
              <a:tblPr firstRow="1" firstCol="1" bandRow="1"/>
              <a:tblGrid>
                <a:gridCol w="1310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30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09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5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5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Mesa Temática</a:t>
                      </a:r>
                      <a:endParaRPr lang="es-MX" sz="1800" b="1" dirty="0">
                        <a:solidFill>
                          <a:srgbClr val="773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cs typeface="Times New Roman"/>
                        </a:rPr>
                        <a:t>-Proyectos de investigación de los cuerpos académicos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Ponentes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4</a:t>
                      </a:r>
                      <a:endParaRPr lang="es-MX" sz="20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Jueves 26 de junio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Hora: 2:00 - 3:00 pm</a:t>
                      </a:r>
                      <a:b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</a:b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649"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Moderadora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Erika Eneida Portillo Leyva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649">
                <a:tc gridSpan="4"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Liga de conexión:</a:t>
                      </a:r>
                      <a:endParaRPr lang="es-MX" sz="14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 la Ponencia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del Ponente</a:t>
                      </a:r>
                      <a:endParaRPr lang="es-MX" sz="14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64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Folio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 la Ponencia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del Ponente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9691142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111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Actitudes y hábitos de alimentación de los estudiantes de escuelas preparatorias privadas</a:t>
                      </a:r>
                      <a:endParaRPr lang="es-MX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Ricardo Sandoval Domínguez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187262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114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Adopción de la Inteligencia Artificial Generativa Conversacional en ingeniería logística: El rol de la motivación</a:t>
                      </a:r>
                      <a:endParaRPr lang="es-MX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Alfredo Bueno Solano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122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Desarrollo de un Sistema de Supervisión y Alerta de Bancos de Baterías en Subestaciones de Distribución de Energía Eléctrica</a:t>
                      </a:r>
                      <a:endParaRPr lang="es-MX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Eduardo Romero Aguirre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40828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6 Tabla">
            <a:extLst>
              <a:ext uri="{FF2B5EF4-FFF2-40B4-BE49-F238E27FC236}">
                <a16:creationId xmlns:a16="http://schemas.microsoft.com/office/drawing/2014/main" id="{7047A286-C5E1-4122-A6D7-7D872D4695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168240"/>
              </p:ext>
            </p:extLst>
          </p:nvPr>
        </p:nvGraphicFramePr>
        <p:xfrm>
          <a:off x="495300" y="404431"/>
          <a:ext cx="11358033" cy="5630784"/>
        </p:xfrm>
        <a:graphic>
          <a:graphicData uri="http://schemas.openxmlformats.org/drawingml/2006/table">
            <a:tbl>
              <a:tblPr firstRow="1" firstCol="1" bandRow="1"/>
              <a:tblGrid>
                <a:gridCol w="1310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30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09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5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5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Mesa Temática</a:t>
                      </a:r>
                      <a:endParaRPr lang="es-MX" sz="1800" b="1" dirty="0">
                        <a:solidFill>
                          <a:srgbClr val="773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cs typeface="Times New Roman"/>
                        </a:rPr>
                        <a:t>-Análisis y mejora de la trayectoria escolar</a:t>
                      </a:r>
                    </a:p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cs typeface="Times New Roman"/>
                        </a:rPr>
                        <a:t>-Virtualidad en la educación</a:t>
                      </a:r>
                    </a:p>
                    <a:p>
                      <a:pPr algn="just" fontAlgn="ctr"/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cs typeface="Times New Roman"/>
                      </a:endParaRPr>
                    </a:p>
                    <a:p>
                      <a:pPr algn="just" fontAlgn="ctr"/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Ponentes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4</a:t>
                      </a:r>
                      <a:endParaRPr lang="es-MX" sz="20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Jueves 26 de junio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Hora: 2:00 - 3:00 pm</a:t>
                      </a:r>
                      <a:b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</a:b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649"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Moderadora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Liliana Vizcarra Esquer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649">
                <a:tc gridSpan="4"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Liga de conexión: </a:t>
                      </a:r>
                      <a:r>
                        <a:rPr lang="es-MX" sz="18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meet.google.com/</a:t>
                      </a:r>
                      <a:r>
                        <a:rPr lang="es-MX" sz="1800" b="1" u="sng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fqv-fcwz-awf</a:t>
                      </a:r>
                      <a:r>
                        <a:rPr lang="es-MX" sz="18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 la Ponencia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del Ponente</a:t>
                      </a:r>
                      <a:endParaRPr lang="es-MX" sz="14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64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Folio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 la Ponencia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del Ponente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9691142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156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Aplicación de herramientas de inteligencia artificial en la materia de Métodos numéricos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Mario Alberto Domínguez Rovira 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187262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174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Análisis del índice de reprobación de Sustentabilidad del </a:t>
                      </a:r>
                    </a:p>
                    <a:p>
                      <a:pPr algn="just"/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Programa de Formación General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Evelia Galindo Valenzuela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178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Alimentación en universitarios: Un análisis desde la perspectiva estudiantil</a:t>
                      </a:r>
                      <a:endParaRPr lang="es-MX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Paola </a:t>
                      </a:r>
                      <a:r>
                        <a:rPr lang="pt-BR" sz="16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Escobedo</a:t>
                      </a:r>
                      <a:r>
                        <a:rPr lang="pt-BR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Hernández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144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Integración de plataforma Google </a:t>
                      </a:r>
                      <a:r>
                        <a:rPr lang="es-MX" sz="16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Classroom</a:t>
                      </a: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en academias de edición de imágenes digitales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Misael Marchena Morales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8393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6 Tabla">
            <a:extLst>
              <a:ext uri="{FF2B5EF4-FFF2-40B4-BE49-F238E27FC236}">
                <a16:creationId xmlns:a16="http://schemas.microsoft.com/office/drawing/2014/main" id="{7047A286-C5E1-4122-A6D7-7D872D4695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959781"/>
              </p:ext>
            </p:extLst>
          </p:nvPr>
        </p:nvGraphicFramePr>
        <p:xfrm>
          <a:off x="495300" y="404431"/>
          <a:ext cx="11358033" cy="5992556"/>
        </p:xfrm>
        <a:graphic>
          <a:graphicData uri="http://schemas.openxmlformats.org/drawingml/2006/table">
            <a:tbl>
              <a:tblPr firstRow="1" firstCol="1" bandRow="1"/>
              <a:tblGrid>
                <a:gridCol w="1310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30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09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5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5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Mesa Temática</a:t>
                      </a:r>
                      <a:endParaRPr lang="es-MX" sz="1800" b="1" dirty="0">
                        <a:solidFill>
                          <a:srgbClr val="773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cs typeface="Times New Roman"/>
                        </a:rPr>
                        <a:t>-Proyectos de investigación de los cuerpos académicos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Ponentes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4</a:t>
                      </a:r>
                      <a:endParaRPr lang="es-MX" sz="20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Jueves 26 de junio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Hora: 3:00 - 4:00 pm</a:t>
                      </a:r>
                      <a:b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</a:b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649"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Moderadora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 Erika Eneida Portillo Leyva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649">
                <a:tc gridSpan="4"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Liga de conexión:</a:t>
                      </a:r>
                      <a:endParaRPr lang="es-MX" sz="14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 la Ponencia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del Ponente</a:t>
                      </a:r>
                      <a:endParaRPr lang="es-MX" sz="14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64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Folio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 la Ponencia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del Ponente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9691142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124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Factores de riesgo asociados a la seroprevalencia de epididimitis contagiosa en carneros</a:t>
                      </a:r>
                      <a:endParaRPr lang="es-MX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Marcela Ivone Morales Pablos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187262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125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Programa multicomponente: efectos en IMC/E y conocimientos de nutrición en escolares de </a:t>
                      </a:r>
                      <a:r>
                        <a:rPr lang="es-MX" sz="16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Vícam</a:t>
                      </a:r>
                      <a:endParaRPr lang="es-MX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Araceli Serna Gutiérrez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5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Impacto de la inclinación y orientación de los módulos fotovoltaicos en la extracción de energía solar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José Antonio </a:t>
                      </a:r>
                      <a:r>
                        <a:rPr lang="pt-BR" sz="16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Beristáin</a:t>
                      </a:r>
                      <a:r>
                        <a:rPr lang="pt-BR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Jiménez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131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5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Sistema demostrativo para la capacitación industrial con PLC, HMI y LabVIEW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Adolfo Soto Cota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190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5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Evaluación Microbiológica del Agua para Consumo y Uso Recreativo en Cd. Obregón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Andrés Francisco Chávez-Almanza</a:t>
                      </a: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es-MX" sz="1600" b="1" kern="120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320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29626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6 Tabla">
            <a:extLst>
              <a:ext uri="{FF2B5EF4-FFF2-40B4-BE49-F238E27FC236}">
                <a16:creationId xmlns:a16="http://schemas.microsoft.com/office/drawing/2014/main" id="{7047A286-C5E1-4122-A6D7-7D872D4695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638440"/>
              </p:ext>
            </p:extLst>
          </p:nvPr>
        </p:nvGraphicFramePr>
        <p:xfrm>
          <a:off x="495300" y="404431"/>
          <a:ext cx="11358033" cy="5316148"/>
        </p:xfrm>
        <a:graphic>
          <a:graphicData uri="http://schemas.openxmlformats.org/drawingml/2006/table">
            <a:tbl>
              <a:tblPr firstRow="1" firstCol="1" bandRow="1"/>
              <a:tblGrid>
                <a:gridCol w="1310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30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09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5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5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Mesa Temática</a:t>
                      </a:r>
                      <a:endParaRPr lang="es-MX" sz="1800" b="1" dirty="0">
                        <a:solidFill>
                          <a:srgbClr val="773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cs typeface="Times New Roman"/>
                        </a:rPr>
                        <a:t>-Desarrollo de competencias profesionales</a:t>
                      </a:r>
                    </a:p>
                    <a:p>
                      <a:pPr algn="just" fontAlgn="ctr"/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Ponentes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4</a:t>
                      </a:r>
                      <a:endParaRPr lang="es-MX" sz="20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Jueves 26 de junio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Hora: 3:00 - 4:00 pm</a:t>
                      </a:r>
                      <a:b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</a:b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649"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Moderador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César García Bojórquez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649">
                <a:tc gridSpan="4"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Liga de conexión: </a:t>
                      </a:r>
                      <a:r>
                        <a:rPr lang="es-ES" sz="18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https://meet.google.com/jmy-usif-sem</a:t>
                      </a:r>
                      <a:endParaRPr lang="es-MX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 la Ponencia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del Ponente</a:t>
                      </a:r>
                      <a:endParaRPr lang="es-MX" sz="14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64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Folio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 la Ponencia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del Ponente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9691142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129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Proyecto integrador para desarrollar la competencia docente en estudiantes de Educación</a:t>
                      </a:r>
                      <a:endParaRPr lang="es-MX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Nayat Lucía Amparán Valenzuela 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187262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134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Secuencia didáctica con uso de GeoGebra para optimización de funciones de producción para alumnos de licenciatura</a:t>
                      </a:r>
                      <a:endParaRPr lang="es-MX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José Antonio Rodriguez Salceda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136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Implementación de formación técnica docente con DMAIC</a:t>
                      </a:r>
                    </a:p>
                    <a:p>
                      <a:pPr algn="just"/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 herramientas de mejora continua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Rosa </a:t>
                      </a:r>
                      <a:r>
                        <a:rPr lang="pt-BR" sz="16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María</a:t>
                      </a:r>
                      <a:r>
                        <a:rPr lang="pt-BR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6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Curiel</a:t>
                      </a:r>
                      <a:r>
                        <a:rPr lang="pt-BR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Morales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137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Desarrollo de competencias investigativas y tecnológicas en docentes investigadores universitarios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Selena </a:t>
                      </a:r>
                      <a:r>
                        <a:rPr lang="es-MX" sz="16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Lizzet</a:t>
                      </a: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Barajas Alcalá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1037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6 Tabla">
            <a:extLst>
              <a:ext uri="{FF2B5EF4-FFF2-40B4-BE49-F238E27FC236}">
                <a16:creationId xmlns:a16="http://schemas.microsoft.com/office/drawing/2014/main" id="{7047A286-C5E1-4122-A6D7-7D872D4695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0490679"/>
              </p:ext>
            </p:extLst>
          </p:nvPr>
        </p:nvGraphicFramePr>
        <p:xfrm>
          <a:off x="495300" y="404431"/>
          <a:ext cx="11358033" cy="4639740"/>
        </p:xfrm>
        <a:graphic>
          <a:graphicData uri="http://schemas.openxmlformats.org/drawingml/2006/table">
            <a:tbl>
              <a:tblPr firstRow="1" firstCol="1" bandRow="1"/>
              <a:tblGrid>
                <a:gridCol w="1310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30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09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5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5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Mesa Temática</a:t>
                      </a:r>
                      <a:endParaRPr lang="es-MX" sz="1800" b="1" dirty="0">
                        <a:solidFill>
                          <a:srgbClr val="773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cs typeface="Times New Roman"/>
                        </a:rPr>
                        <a:t>-Prácticas inclusivas en el aula</a:t>
                      </a:r>
                    </a:p>
                    <a:p>
                      <a:pPr algn="just" fontAlgn="ctr"/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cs typeface="Times New Roman"/>
                        </a:rPr>
                        <a:t>-Vinculación de la academia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Ponentes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4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Jueves 26 de junio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Hora: 3:00 - 4:00 pm</a:t>
                      </a:r>
                      <a:b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</a:b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649"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Moderadora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Carmen Raquel López Duarte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649">
                <a:tc gridSpan="4"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Liga de conexión: </a:t>
                      </a:r>
                      <a:r>
                        <a:rPr lang="es-MX" sz="18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https://meet.google.com/ugj-rjcf-pmf</a:t>
                      </a:r>
                      <a:r>
                        <a:rPr lang="es-MX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s-MX" sz="14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 la Ponencia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del Ponente</a:t>
                      </a:r>
                      <a:endParaRPr lang="es-MX" sz="14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64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Folio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 la Ponencia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del Ponente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9691142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103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inclusión como práctica docente en el área de idiomas: protocolo, reflexión y transformación</a:t>
                      </a:r>
                      <a:endParaRPr lang="es-MX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María de Lourdes Delgado </a:t>
                      </a:r>
                      <a:r>
                        <a:rPr lang="es-MX" sz="16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Delgado</a:t>
                      </a: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187262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110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Prácticas inspiradoras en el aula, transformando realidades</a:t>
                      </a:r>
                      <a:endParaRPr lang="es-MX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Martha Olivia García Bojórquez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181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Vinculación academia de prácticas profesionales con empresa agrícola que desarrolla el </a:t>
                      </a:r>
                      <a:r>
                        <a:rPr lang="es-MX" sz="1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guar</a:t>
                      </a:r>
                      <a:endParaRPr lang="es-MX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Ignacio Moreno Murrieta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713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9640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6 Tabla">
            <a:extLst>
              <a:ext uri="{FF2B5EF4-FFF2-40B4-BE49-F238E27FC236}">
                <a16:creationId xmlns:a16="http://schemas.microsoft.com/office/drawing/2014/main" id="{7047A286-C5E1-4122-A6D7-7D872D4695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110867"/>
              </p:ext>
            </p:extLst>
          </p:nvPr>
        </p:nvGraphicFramePr>
        <p:xfrm>
          <a:off x="495300" y="404431"/>
          <a:ext cx="11358033" cy="5316148"/>
        </p:xfrm>
        <a:graphic>
          <a:graphicData uri="http://schemas.openxmlformats.org/drawingml/2006/table">
            <a:tbl>
              <a:tblPr firstRow="1" firstCol="1" bandRow="1"/>
              <a:tblGrid>
                <a:gridCol w="1310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30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09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5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5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Mesa Temática</a:t>
                      </a:r>
                      <a:endParaRPr lang="es-MX" sz="1800" b="1" dirty="0">
                        <a:solidFill>
                          <a:srgbClr val="773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cs typeface="Times New Roman"/>
                        </a:rPr>
                        <a:t>-Vinculación de la academia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Ponentes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5</a:t>
                      </a:r>
                      <a:endParaRPr lang="es-MX" sz="20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Jueves 26 de junio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Hora: 3:00 - 4:00 pm</a:t>
                      </a:r>
                      <a:b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</a:b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649"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Moderadora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Liliana Vizcarra Esquer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649">
                <a:tc gridSpan="4"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Liga de conexión: </a:t>
                      </a: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meet.google.com/</a:t>
                      </a:r>
                      <a:r>
                        <a:rPr lang="es-MX" sz="1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zyz-qryj-zfx</a:t>
                      </a:r>
                      <a:r>
                        <a:rPr lang="es-MX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 la Ponencia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del Ponente</a:t>
                      </a:r>
                      <a:endParaRPr lang="es-MX" sz="14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64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Folio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 la Ponencia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del Ponente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9691142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142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Evaluación del desarrollo de cultura matemática en niveles medio superior y superior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Francisco Antonio Torres-Espriú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187262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132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Problemáticas de violencia en adolescentes y las intervenciones educativas para construir una cultura de paz</a:t>
                      </a:r>
                      <a:endParaRPr lang="es-MX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María Lorena Serna Antelo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139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Implementación de metodología SMED en área de tornos en empresa giro aeroespacial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Francisco Javier Soto Valenzuela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105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Acciones de mejora en una empresa productora de lácteos</a:t>
                      </a:r>
                      <a:endParaRPr lang="es-MX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René Daniel Fornés Rivera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9084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3117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635E91C5-665E-D496-8003-DB73F1FB60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7ACE9B54-DDEC-0DBE-F7D4-7579561DB4A8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s-MX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FF1420D-D70B-42AF-B037-E526CBCFAB24}"/>
              </a:ext>
            </a:extLst>
          </p:cNvPr>
          <p:cNvSpPr txBox="1"/>
          <p:nvPr/>
        </p:nvSpPr>
        <p:spPr>
          <a:xfrm>
            <a:off x="431800" y="1308798"/>
            <a:ext cx="791351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800" dirty="0"/>
              <a:t>Ponencias en mesas temáticas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8493A9A-38CD-4724-8366-F1523C676713}"/>
              </a:ext>
            </a:extLst>
          </p:cNvPr>
          <p:cNvSpPr txBox="1"/>
          <p:nvPr/>
        </p:nvSpPr>
        <p:spPr>
          <a:xfrm>
            <a:off x="3812822" y="5432297"/>
            <a:ext cx="79135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4400" i="1" dirty="0"/>
              <a:t>Modalidad remota</a:t>
            </a:r>
          </a:p>
        </p:txBody>
      </p:sp>
    </p:spTree>
    <p:extLst>
      <p:ext uri="{BB962C8B-B14F-4D97-AF65-F5344CB8AC3E}">
        <p14:creationId xmlns:p14="http://schemas.microsoft.com/office/powerpoint/2010/main" val="2022199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6 Tabla">
            <a:extLst>
              <a:ext uri="{FF2B5EF4-FFF2-40B4-BE49-F238E27FC236}">
                <a16:creationId xmlns:a16="http://schemas.microsoft.com/office/drawing/2014/main" id="{7047A286-C5E1-4122-A6D7-7D872D4695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451230"/>
              </p:ext>
            </p:extLst>
          </p:nvPr>
        </p:nvGraphicFramePr>
        <p:xfrm>
          <a:off x="495300" y="378966"/>
          <a:ext cx="11358033" cy="5992556"/>
        </p:xfrm>
        <a:graphic>
          <a:graphicData uri="http://schemas.openxmlformats.org/drawingml/2006/table">
            <a:tbl>
              <a:tblPr firstRow="1" firstCol="1" bandRow="1"/>
              <a:tblGrid>
                <a:gridCol w="1310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30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09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5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5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Mesa Temática</a:t>
                      </a:r>
                      <a:endParaRPr lang="es-MX" sz="1800" b="1" dirty="0">
                        <a:solidFill>
                          <a:srgbClr val="773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cs typeface="Times New Roman"/>
                        </a:rPr>
                        <a:t>-Vinculación de la academia</a:t>
                      </a:r>
                    </a:p>
                    <a:p>
                      <a:pPr algn="just" fontAlgn="ctr"/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Ponentes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4</a:t>
                      </a:r>
                      <a:endParaRPr lang="es-MX" sz="20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Jueves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26 de Junio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Hora: 9:00 - 10:00 am</a:t>
                      </a:r>
                      <a:b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</a:b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649"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Moderadora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Liliana Vizcarra Esquer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649">
                <a:tc gridSpan="4"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Liga de conexión: </a:t>
                      </a:r>
                      <a:r>
                        <a:rPr lang="es-MX" sz="18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https://meet.google.com/ffw-ymaw-ifa</a:t>
                      </a:r>
                      <a:r>
                        <a:rPr lang="es-MX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s-MX" sz="14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 la Ponencia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del Ponente</a:t>
                      </a:r>
                      <a:endParaRPr lang="es-MX" sz="14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64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Folio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 la Ponencia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del Ponente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9691142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155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Vinculación universidad-sociedad: </a:t>
                      </a:r>
                      <a:r>
                        <a:rPr lang="es-419" sz="1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framework</a:t>
                      </a:r>
                      <a:r>
                        <a:rPr lang="es-419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para desarrollo de software con estudiantes en formación</a:t>
                      </a:r>
                      <a:endParaRPr lang="es-MX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Adrián Macías Estrada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187262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162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Transformación social a través del arte: logros y retos de agentes culturales</a:t>
                      </a:r>
                      <a:endParaRPr lang="es-MX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Cristian Salvador Islas Miranda 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172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Satisfacción de empleadores derivada de la vinculación de academia del PE LCEF</a:t>
                      </a:r>
                      <a:endParaRPr lang="es-MX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Joel Alejandro Oloño Meza</a:t>
                      </a:r>
                      <a:endParaRPr lang="es-MX" sz="1600" b="1" kern="120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183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Documentación de procesos para una empresa de desarrollo de software</a:t>
                      </a:r>
                      <a:endParaRPr lang="es-MX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Julio César López Figueroa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158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Procesamiento de señales de electrocardiograma para diagnóstico automático con redes neuronales convolucionales</a:t>
                      </a:r>
                      <a:endParaRPr lang="es-MX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Janet Flores Cruz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8183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6860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6 Tabla">
            <a:extLst>
              <a:ext uri="{FF2B5EF4-FFF2-40B4-BE49-F238E27FC236}">
                <a16:creationId xmlns:a16="http://schemas.microsoft.com/office/drawing/2014/main" id="{7047A286-C5E1-4122-A6D7-7D872D4695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9854753"/>
              </p:ext>
            </p:extLst>
          </p:nvPr>
        </p:nvGraphicFramePr>
        <p:xfrm>
          <a:off x="495300" y="404431"/>
          <a:ext cx="11358033" cy="5316148"/>
        </p:xfrm>
        <a:graphic>
          <a:graphicData uri="http://schemas.openxmlformats.org/drawingml/2006/table">
            <a:tbl>
              <a:tblPr firstRow="1" firstCol="1" bandRow="1"/>
              <a:tblGrid>
                <a:gridCol w="1310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30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09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5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5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Mesa Temática</a:t>
                      </a:r>
                      <a:endParaRPr lang="es-MX" sz="1800" b="1" dirty="0">
                        <a:solidFill>
                          <a:srgbClr val="773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cs typeface="Times New Roman"/>
                        </a:rPr>
                        <a:t>Análisis y mejora de la trayectoria escolar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Ponentes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4</a:t>
                      </a:r>
                      <a:endParaRPr lang="es-MX" sz="20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Jueves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26 de Junio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Hora: 9:00 - 10:00 am</a:t>
                      </a:r>
                      <a:b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</a:b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649"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Moderador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César García Bojórquez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649">
                <a:tc gridSpan="4"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Liga de conexión: </a:t>
                      </a:r>
                      <a:r>
                        <a:rPr lang="es-ES" sz="18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https://meet.google.com/hzm-tznw-qxm</a:t>
                      </a:r>
                      <a:endParaRPr lang="es-MX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 la Ponencia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del Ponente</a:t>
                      </a:r>
                      <a:endParaRPr lang="es-MX" sz="14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64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Folio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 la Ponencia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del Ponente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9691142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117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Seguimiento automatizado de indicadores escolares para la mejora continua y la acreditación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Blanca Carballo Mendivil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187262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118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Diagnóstico y nivelación académica para alumnos de nuevo ingreso durante el periodo 2022-2024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Inés Enríquez Ramos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135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Adaptación escolar y procrastinación académica en universitarios del primer año</a:t>
                      </a:r>
                      <a:endParaRPr lang="es-MX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Ricardo Ernesto Pérez Ibarra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150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Procrastinación académica: Un Enfoque Basado en Teorías Contemporáneas de Motivación y Aprendizaje</a:t>
                      </a:r>
                      <a:endParaRPr lang="es-MX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Reyna Patricia Santillán Arias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6688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6 Tabla">
            <a:extLst>
              <a:ext uri="{FF2B5EF4-FFF2-40B4-BE49-F238E27FC236}">
                <a16:creationId xmlns:a16="http://schemas.microsoft.com/office/drawing/2014/main" id="{7047A286-C5E1-4122-A6D7-7D872D4695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036101"/>
              </p:ext>
            </p:extLst>
          </p:nvPr>
        </p:nvGraphicFramePr>
        <p:xfrm>
          <a:off x="495300" y="404431"/>
          <a:ext cx="11358033" cy="5316148"/>
        </p:xfrm>
        <a:graphic>
          <a:graphicData uri="http://schemas.openxmlformats.org/drawingml/2006/table">
            <a:tbl>
              <a:tblPr firstRow="1" firstCol="1" bandRow="1"/>
              <a:tblGrid>
                <a:gridCol w="1310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30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09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5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5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Mesa Temática</a:t>
                      </a:r>
                      <a:endParaRPr lang="es-MX" sz="1800" b="1" dirty="0">
                        <a:solidFill>
                          <a:srgbClr val="773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cs typeface="Times New Roman"/>
                        </a:rPr>
                        <a:t>-Proyectos de investigación de los cuerpos académicos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Ponentes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4</a:t>
                      </a:r>
                      <a:endParaRPr lang="es-MX" sz="20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Jueves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26 de Junio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Hora: 9:00 - 10:00 am</a:t>
                      </a:r>
                      <a:b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</a:b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649"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Moderadora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Erika Eneida Portillo Leyva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649">
                <a:tc gridSpan="4"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Liga de conexión:</a:t>
                      </a:r>
                      <a:endParaRPr lang="es-MX" sz="14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 la Ponencia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del Ponente</a:t>
                      </a:r>
                      <a:endParaRPr lang="es-MX" sz="14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64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Folio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 la Ponencia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del Ponente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9691142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163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Aprovechamiento del cefalotórax de camarón: producción de hidrolizados proteicos por fermentación láctica</a:t>
                      </a:r>
                      <a:endParaRPr lang="es-MX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Luis Alberto Cira Chávez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187262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164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Tiempo de ocio y salud como estilo de vida en estudiantes LCEF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Pavel </a:t>
                      </a:r>
                      <a:r>
                        <a:rPr lang="es-MX" sz="16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Giap</a:t>
                      </a: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6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Perez</a:t>
                      </a: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Corral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169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Concentraciones de Arsénico en peces comestibles y riesgo a la salud.</a:t>
                      </a:r>
                      <a:endParaRPr lang="es-MX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José de Jesús Balderas Cortés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177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Diseño de proceso estratégico para la retención, fidelización y recurrencia de clientes</a:t>
                      </a:r>
                      <a:endParaRPr lang="es-MX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María Elena Espinoza Arias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6559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6 Tabla">
            <a:extLst>
              <a:ext uri="{FF2B5EF4-FFF2-40B4-BE49-F238E27FC236}">
                <a16:creationId xmlns:a16="http://schemas.microsoft.com/office/drawing/2014/main" id="{7047A286-C5E1-4122-A6D7-7D872D4695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304560"/>
              </p:ext>
            </p:extLst>
          </p:nvPr>
        </p:nvGraphicFramePr>
        <p:xfrm>
          <a:off x="495300" y="404431"/>
          <a:ext cx="11358033" cy="5316148"/>
        </p:xfrm>
        <a:graphic>
          <a:graphicData uri="http://schemas.openxmlformats.org/drawingml/2006/table">
            <a:tbl>
              <a:tblPr firstRow="1" firstCol="1" bandRow="1"/>
              <a:tblGrid>
                <a:gridCol w="1310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30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09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5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5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Mesa Temática</a:t>
                      </a:r>
                      <a:endParaRPr lang="es-MX" sz="1800" b="1" dirty="0">
                        <a:solidFill>
                          <a:srgbClr val="773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cs typeface="Times New Roman"/>
                        </a:rPr>
                        <a:t>-Proyectos de investigación de los cuerpos académicos</a:t>
                      </a:r>
                    </a:p>
                    <a:p>
                      <a:pPr algn="just" fontAlgn="ctr"/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cs typeface="Times New Roman"/>
                      </a:endParaRPr>
                    </a:p>
                    <a:p>
                      <a:pPr algn="just" fontAlgn="ctr"/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Ponentes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4</a:t>
                      </a:r>
                      <a:endParaRPr lang="es-MX" sz="20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Jueves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26 de Junio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Hora: 10:00 - 11:00 am</a:t>
                      </a:r>
                      <a:b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</a:b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649"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Moderadora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Carmen Raquel López Duarte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649">
                <a:tc gridSpan="4"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Liga de conexión: </a:t>
                      </a:r>
                      <a:r>
                        <a:rPr lang="es-MX" sz="18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https://meet.google.com/ijv-ekkn-nrj</a:t>
                      </a:r>
                      <a:endParaRPr lang="es-MX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 la Ponencia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del Ponente</a:t>
                      </a:r>
                      <a:endParaRPr lang="es-MX" sz="14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64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Folio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 la Ponencia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del Ponente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9691142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141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Evaluación de bio-herbicidas post emergentes como alternativas para el glifosato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Maritza Arellano Gil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187262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143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Inteligencia artificial en educación superior: aplicaciones y desafíos teóricos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Oswaldo Alberto Madrid Moreno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160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Pensar la investigación a través del diseño con enfoques transdisciplinarios, desde cuerpos académicos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Zyanya López Arámburo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184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Impacto de una materia sobre diversidad e inclusión en estudiantes universitarios</a:t>
                      </a:r>
                      <a:endParaRPr lang="es-MX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Rocío Anais Barrera Hernandez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1137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4318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6 Tabla">
            <a:extLst>
              <a:ext uri="{FF2B5EF4-FFF2-40B4-BE49-F238E27FC236}">
                <a16:creationId xmlns:a16="http://schemas.microsoft.com/office/drawing/2014/main" id="{7047A286-C5E1-4122-A6D7-7D872D4695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604352"/>
              </p:ext>
            </p:extLst>
          </p:nvPr>
        </p:nvGraphicFramePr>
        <p:xfrm>
          <a:off x="495300" y="404431"/>
          <a:ext cx="11358033" cy="5316148"/>
        </p:xfrm>
        <a:graphic>
          <a:graphicData uri="http://schemas.openxmlformats.org/drawingml/2006/table">
            <a:tbl>
              <a:tblPr firstRow="1" firstCol="1" bandRow="1"/>
              <a:tblGrid>
                <a:gridCol w="1310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30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09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5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5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Mesa Temática</a:t>
                      </a:r>
                      <a:endParaRPr lang="es-MX" sz="1800" b="1" dirty="0">
                        <a:solidFill>
                          <a:srgbClr val="773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cs typeface="Times New Roman"/>
                        </a:rPr>
                        <a:t>-Evaluación de competencias profesionales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Ponentes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4</a:t>
                      </a:r>
                      <a:endParaRPr lang="es-MX" sz="20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Jueves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26 de Junio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Hora: 11:00 - 12:00 am</a:t>
                      </a:r>
                      <a:b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</a:b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649"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Moderador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César García Bojórquez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649">
                <a:tc gridSpan="4"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Liga de conexión: </a:t>
                      </a: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https://meet.google.com/edx-ugep-wfa</a:t>
                      </a:r>
                      <a:endParaRPr lang="es-MX" sz="14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 la Ponencia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del Ponente</a:t>
                      </a:r>
                      <a:endParaRPr lang="es-MX" sz="14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64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Folio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 la Ponencia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del Ponente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9691142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108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Grado de competencias en Inteligencia de Negocios I, Ingeniería Industrial plan 2023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Dilcia Janeth Téllez García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187262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159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Evaluación del desempeño y habilidades requeridas en prácticas profesionales de Ingeniería Civil</a:t>
                      </a:r>
                      <a:endParaRPr lang="es-MX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Guadalupe Ayón Murrieta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173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Fortalecimiento de las competencias de egreso en la Licenciatura en Administración</a:t>
                      </a:r>
                      <a:endParaRPr lang="es-MX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Rosario Karina Vélez Hernández 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182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Impacto de las competencias en el programa de Economía y Finanzas, percepción de egresados</a:t>
                      </a:r>
                      <a:endParaRPr lang="es-MX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María Elvira López Parra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0996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6 Tabla">
            <a:extLst>
              <a:ext uri="{FF2B5EF4-FFF2-40B4-BE49-F238E27FC236}">
                <a16:creationId xmlns:a16="http://schemas.microsoft.com/office/drawing/2014/main" id="{7047A286-C5E1-4122-A6D7-7D872D4695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426116"/>
              </p:ext>
            </p:extLst>
          </p:nvPr>
        </p:nvGraphicFramePr>
        <p:xfrm>
          <a:off x="495300" y="404431"/>
          <a:ext cx="11358033" cy="5316148"/>
        </p:xfrm>
        <a:graphic>
          <a:graphicData uri="http://schemas.openxmlformats.org/drawingml/2006/table">
            <a:tbl>
              <a:tblPr firstRow="1" firstCol="1" bandRow="1"/>
              <a:tblGrid>
                <a:gridCol w="1310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30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09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5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5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Mesa Temática</a:t>
                      </a:r>
                      <a:endParaRPr lang="es-MX" sz="1800" b="1" dirty="0">
                        <a:solidFill>
                          <a:srgbClr val="773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cs typeface="Times New Roman"/>
                        </a:rPr>
                        <a:t>-Desarrollo de competencias profesionales</a:t>
                      </a:r>
                    </a:p>
                    <a:p>
                      <a:pPr algn="just" fontAlgn="ctr"/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Ponentes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4</a:t>
                      </a:r>
                      <a:endParaRPr lang="es-MX" sz="20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Jueves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26 de Junio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Hora: 11:00 - 12:00 am</a:t>
                      </a:r>
                      <a:b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</a:b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649"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Moderadora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Erika Eneida Portillo Leyva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649">
                <a:tc gridSpan="4"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Liga de conexión:</a:t>
                      </a:r>
                      <a:endParaRPr lang="es-MX" sz="14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 la Ponencia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del Ponente</a:t>
                      </a:r>
                      <a:endParaRPr lang="es-MX" sz="14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64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Folio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 la Ponencia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del Ponente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9691142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145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Reflexión sobre la práctica </a:t>
                      </a:r>
                      <a:r>
                        <a:rPr lang="es-ES" sz="1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pre-profesional</a:t>
                      </a:r>
                      <a:r>
                        <a:rPr lang="es-E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 el desarrollo de la competencia docente</a:t>
                      </a:r>
                      <a:endParaRPr lang="es-MX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Diana Elizabeth Pablos Collantes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187262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146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Entorno, contexto y condiciones generales del profesor de diseño en el aula de clase</a:t>
                      </a:r>
                      <a:endParaRPr lang="es-MX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Carlos Ubaldo Mendivil Gastelum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167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Visitas técnicas: estrategia para fortalecer competencias en Ingeniería Civil</a:t>
                      </a:r>
                      <a:endParaRPr lang="es-MX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Guadalupe Ayón Murrieta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113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Evaluación de desempeño de técnicas de localización en un escenario real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Joaquín Mass Sánchez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6372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8977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6 Tabla">
            <a:extLst>
              <a:ext uri="{FF2B5EF4-FFF2-40B4-BE49-F238E27FC236}">
                <a16:creationId xmlns:a16="http://schemas.microsoft.com/office/drawing/2014/main" id="{7047A286-C5E1-4122-A6D7-7D872D4695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930748"/>
              </p:ext>
            </p:extLst>
          </p:nvPr>
        </p:nvGraphicFramePr>
        <p:xfrm>
          <a:off x="495300" y="378966"/>
          <a:ext cx="11358033" cy="5316148"/>
        </p:xfrm>
        <a:graphic>
          <a:graphicData uri="http://schemas.openxmlformats.org/drawingml/2006/table">
            <a:tbl>
              <a:tblPr firstRow="1" firstCol="1" bandRow="1"/>
              <a:tblGrid>
                <a:gridCol w="1310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30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09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5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5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Mesa Temática</a:t>
                      </a:r>
                      <a:endParaRPr lang="es-MX" sz="1800" b="1" dirty="0">
                        <a:solidFill>
                          <a:srgbClr val="773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cs typeface="Times New Roman"/>
                        </a:rPr>
                        <a:t>Vinculación de la academia</a:t>
                      </a:r>
                    </a:p>
                    <a:p>
                      <a:pPr algn="just" fontAlgn="ctr"/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2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Ponentes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4</a:t>
                      </a:r>
                      <a:endParaRPr lang="es-MX" sz="20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Jueves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26 de Junio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Hora: 12:00 - 13:00 pm</a:t>
                      </a:r>
                      <a:b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</a:b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649"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Moderadora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Carmen Raquel López Duarte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649">
                <a:tc gridSpan="4"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Liga de conexión: </a:t>
                      </a:r>
                      <a:r>
                        <a:rPr lang="es-MX" sz="18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https://meet.google.com/pdc-zbzu-yge</a:t>
                      </a:r>
                      <a:r>
                        <a:rPr lang="es-MX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s-MX" sz="14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 la Ponencia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del Ponente</a:t>
                      </a:r>
                      <a:endParaRPr lang="es-MX" sz="14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64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Folio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 la Ponencia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kern="1200" dirty="0">
                          <a:solidFill>
                            <a:srgbClr val="773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Nombre del Ponente</a:t>
                      </a:r>
                      <a:endParaRPr lang="es-MX" sz="1800" b="1" kern="1200" dirty="0">
                        <a:solidFill>
                          <a:srgbClr val="773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A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9691142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126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Formación cívica universitaria como estrategia institucional para fortalecer la democracia en Sonora</a:t>
                      </a:r>
                      <a:endParaRPr lang="es-MX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Keyla Judith Nájera Mejía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187262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147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Reingeniería del proceso de control y reposición de viáticos de Vendedores</a:t>
                      </a:r>
                      <a:endParaRPr lang="es-MX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Elsa Lorena Padilla Monge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106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Servicio social realizado por estudiantes de Médico Veterinario Zootecnista de ITSON enero-mayo 2024</a:t>
                      </a:r>
                      <a:endParaRPr lang="es-MX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Jonathan Omar Mora Gutierrez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7640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s-MX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152</a:t>
                      </a: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Programa de vida saludable a través de juegos predeportivos en nivel primaria</a:t>
                      </a:r>
                      <a:endParaRPr lang="es-MX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pt-BR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Ivan de Jesús Toledo Domínguez</a:t>
                      </a:r>
                      <a:endParaRPr lang="es-MX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2022" marR="620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85291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27A4C0E3166CF43AA64067B01971585" ma:contentTypeVersion="" ma:contentTypeDescription="Crear nuevo documento." ma:contentTypeScope="" ma:versionID="ce66da1575cbee6dec866cc67dc532c9">
  <xsd:schema xmlns:xsd="http://www.w3.org/2001/XMLSchema" xmlns:xs="http://www.w3.org/2001/XMLSchema" xmlns:p="http://schemas.microsoft.com/office/2006/metadata/properties" xmlns:ns2="0ad1bae6-2a2a-4970-9fd8-18d3eccc6c77" targetNamespace="http://schemas.microsoft.com/office/2006/metadata/properties" ma:root="true" ma:fieldsID="143f3a0eb3d43c8c1f88b7ad1f61e29d" ns2:_="">
    <xsd:import namespace="0ad1bae6-2a2a-4970-9fd8-18d3eccc6c7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d1bae6-2a2a-4970-9fd8-18d3eccc6c7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8EB2970-AE3C-4023-B3E8-564C433C0623}"/>
</file>

<file path=customXml/itemProps2.xml><?xml version="1.0" encoding="utf-8"?>
<ds:datastoreItem xmlns:ds="http://schemas.openxmlformats.org/officeDocument/2006/customXml" ds:itemID="{0184851B-A1D6-4DEB-A251-B3556E4413A9}"/>
</file>

<file path=customXml/itemProps3.xml><?xml version="1.0" encoding="utf-8"?>
<ds:datastoreItem xmlns:ds="http://schemas.openxmlformats.org/officeDocument/2006/customXml" ds:itemID="{6BC7BCEF-E4AF-40F7-9392-0E4416868B3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3584</TotalTime>
  <Words>1592</Words>
  <Application>Microsoft Office PowerPoint</Application>
  <PresentationFormat>Panorámica</PresentationFormat>
  <Paragraphs>352</Paragraphs>
  <Slides>16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Marissa Cabrera Gracia</cp:lastModifiedBy>
  <cp:revision>321</cp:revision>
  <cp:lastPrinted>2023-06-21T18:48:53Z</cp:lastPrinted>
  <dcterms:created xsi:type="dcterms:W3CDTF">2022-05-26T15:40:17Z</dcterms:created>
  <dcterms:modified xsi:type="dcterms:W3CDTF">2025-06-23T19:39:11Z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0x010100427A4C0E3166CF43AA64067B01971585</vt:lpwstr>
  </property>
</Properties>
</file>