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ermanent Marker"/>
      <p:regular r:id="rId18"/>
    </p:embeddedFont>
    <p:embeddedFont>
      <p:font typeface="Itim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20" roundtripDataSignature="AMtx7mgnhLUBh1fPE5oeAVlURIbPsDQO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PermanentMarker-regular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customschemas.google.com/relationships/presentationmetadata" Target="meta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Itim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2b0de0892c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g22b0de0892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60174990b3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g260174990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60174990b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g260174990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18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3" name="Google Shape;303;p2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26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6" name="Google Shape;326;p26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9" name="Google Shape;329;p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27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2" name="Google Shape;352;p27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3" name="Google Shape;353;p27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4" name="Google Shape;354;p27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55" name="Google Shape;355;p27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58" name="Google Shape;358;p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28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78" name="Google Shape;378;p28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1" name="Google Shape;381;p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9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06" name="Google Shape;406;p3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7" name="Google Shape;407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08" name="Google Shape;408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4" name="Google Shape;424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40" name="Google Shape;440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1" name="Google Shape;441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2" name="Google Shape;442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3" name="Google Shape;443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4" name="Google Shape;444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5" name="Google Shape;44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8" name="Google Shape;448;p3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67" name="Google Shape;467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8" name="Google Shape;468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9" name="Google Shape;469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70" name="Google Shape;470;p36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20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75" name="Google Shape;75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9" name="Google Shape;79;p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102" name="Google Shape;102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03" name="Google Shape;103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p39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8" name="Google Shape;108;p2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23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Google Shape;131;p23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23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7" name="Google Shape;137;p3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84" name="Google Shape;184;p38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8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8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8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8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2" name="Google Shape;192;p3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1" name="Google Shape;211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2" name="Google Shape;212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1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4" name="Google Shape;214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16" name="Google Shape;216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217" name="Google Shape;217;p31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0" name="Google Shape;230;p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21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3" name="Google Shape;253;p21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254" name="Google Shape;2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255" name="Google Shape;2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256" name="Google Shape;2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" name="Google Shape;2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2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4" name="Google Shape;284;p22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85" name="Google Shape;285;p22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286" name="Google Shape;286;p22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287" name="Google Shape;287;p22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299" name="Google Shape;299;p22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G8wdbZmZpIw?si=Gx2ROlSFPgZ7tZ0U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youtu.be/G8wdbZmZpIw?si=Gx2ROlSFPgZ7tZ0U" TargetMode="External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br>
              <a:rPr lang="en" sz="5400"/>
            </a:br>
            <a:r>
              <a:rPr lang="en" sz="5400"/>
              <a:t>Tutoría 2</a:t>
            </a:r>
            <a:br>
              <a:rPr lang="en" sz="5400"/>
            </a:br>
            <a:endParaRPr sz="5400"/>
          </a:p>
        </p:txBody>
      </p:sp>
      <p:sp>
        <p:nvSpPr>
          <p:cNvPr id="486" name="Google Shape;486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5: Tutoría Inicial</a:t>
            </a:r>
            <a:endParaRPr/>
          </a:p>
        </p:txBody>
      </p:sp>
      <p:pic>
        <p:nvPicPr>
          <p:cNvPr id="487" name="Google Shape;4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128" y="4080426"/>
            <a:ext cx="2041751" cy="94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5"/>
          <p:cNvSpPr txBox="1"/>
          <p:nvPr/>
        </p:nvSpPr>
        <p:spPr>
          <a:xfrm>
            <a:off x="3481431" y="1602297"/>
            <a:ext cx="43707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Instrucciones: </a:t>
            </a:r>
            <a:endParaRPr b="1" i="0" sz="2000" u="none" cap="none" strike="noStrike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En equipos de 2 o 3 integrantes comenten de las estrategias que se mencionaron, cuáles han sido efectivas para su aprendizaje y explica porqué.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Al final cada equipo compartirá con el grupo una de las mencionadas por sus compañeros.</a:t>
            </a:r>
            <a:endParaRPr b="0" i="0" sz="1800" u="none" cap="none" strike="noStrike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10" name="Google Shape;610;p15"/>
          <p:cNvSpPr txBox="1"/>
          <p:nvPr/>
        </p:nvSpPr>
        <p:spPr>
          <a:xfrm>
            <a:off x="1652631" y="335560"/>
            <a:ext cx="542767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Actividad en equipo </a:t>
            </a:r>
            <a:endParaRPr b="0" i="0" sz="44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611" name="Google Shape;6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552" y="4968001"/>
            <a:ext cx="950549" cy="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2b0de0892c_0_69"/>
          <p:cNvSpPr txBox="1"/>
          <p:nvPr>
            <p:ph idx="4294967295" type="title"/>
          </p:nvPr>
        </p:nvSpPr>
        <p:spPr>
          <a:xfrm>
            <a:off x="3435942" y="224879"/>
            <a:ext cx="4120012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700"/>
              <a:t>¡ Importante !</a:t>
            </a:r>
            <a:endParaRPr sz="2700"/>
          </a:p>
        </p:txBody>
      </p:sp>
      <p:grpSp>
        <p:nvGrpSpPr>
          <p:cNvPr id="617" name="Google Shape;617;g22b0de0892c_0_69"/>
          <p:cNvGrpSpPr/>
          <p:nvPr/>
        </p:nvGrpSpPr>
        <p:grpSpPr>
          <a:xfrm flipH="1">
            <a:off x="3890961" y="686592"/>
            <a:ext cx="1333249" cy="176025"/>
            <a:chOff x="4345425" y="2175475"/>
            <a:chExt cx="800750" cy="176025"/>
          </a:xfrm>
        </p:grpSpPr>
        <p:sp>
          <p:nvSpPr>
            <p:cNvPr id="618" name="Google Shape;618;g22b0de0892c_0_69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22b0de0892c_0_69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g22b0de0892c_0_69"/>
          <p:cNvGrpSpPr/>
          <p:nvPr/>
        </p:nvGrpSpPr>
        <p:grpSpPr>
          <a:xfrm>
            <a:off x="3660228" y="4359557"/>
            <a:ext cx="1921912" cy="326735"/>
            <a:chOff x="1816609" y="3851001"/>
            <a:chExt cx="1093674" cy="222193"/>
          </a:xfrm>
        </p:grpSpPr>
        <p:sp>
          <p:nvSpPr>
            <p:cNvPr id="621" name="Google Shape;621;g22b0de0892c_0_69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22b0de0892c_0_69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22b0de0892c_0_69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22b0de0892c_0_69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22b0de0892c_0_69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22b0de0892c_0_69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22b0de0892c_0_69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22b0de0892c_0_69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g22b0de0892c_0_69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" name="Google Shape;630;g22b0de0892c_0_69"/>
          <p:cNvSpPr/>
          <p:nvPr/>
        </p:nvSpPr>
        <p:spPr>
          <a:xfrm>
            <a:off x="3269264" y="1701869"/>
            <a:ext cx="264562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estrategias de aprendizaje nos brindan herramientas efectivas para optimizar nuestra adquisición de conocimientos. Experimenta con diferentes técnicas y encuentra las que mejor se adapten a tu estilo de aprendizaje.</a:t>
            </a:r>
            <a:endParaRPr/>
          </a:p>
        </p:txBody>
      </p:sp>
      <p:pic>
        <p:nvPicPr>
          <p:cNvPr id="631" name="Google Shape;631;g22b0de0892c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552" y="4968001"/>
            <a:ext cx="950549" cy="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60174990b3_0_8"/>
          <p:cNvSpPr txBox="1"/>
          <p:nvPr>
            <p:ph type="ctrTitle"/>
          </p:nvPr>
        </p:nvSpPr>
        <p:spPr>
          <a:xfrm>
            <a:off x="1398325" y="1085950"/>
            <a:ext cx="597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700"/>
              <a:t>Gracias!</a:t>
            </a:r>
            <a:endParaRPr sz="9700"/>
          </a:p>
        </p:txBody>
      </p:sp>
      <p:grpSp>
        <p:nvGrpSpPr>
          <p:cNvPr id="637" name="Google Shape;637;g260174990b3_0_8"/>
          <p:cNvGrpSpPr/>
          <p:nvPr/>
        </p:nvGrpSpPr>
        <p:grpSpPr>
          <a:xfrm flipH="1" rot="-3462324">
            <a:off x="-177768" y="3147015"/>
            <a:ext cx="2743514" cy="1090983"/>
            <a:chOff x="4038775" y="3369325"/>
            <a:chExt cx="1789725" cy="711700"/>
          </a:xfrm>
        </p:grpSpPr>
        <p:sp>
          <p:nvSpPr>
            <p:cNvPr id="638" name="Google Shape;638;g260174990b3_0_8"/>
            <p:cNvSpPr/>
            <p:nvPr/>
          </p:nvSpPr>
          <p:spPr>
            <a:xfrm>
              <a:off x="4059950" y="3603700"/>
              <a:ext cx="523950" cy="276175"/>
            </a:xfrm>
            <a:custGeom>
              <a:rect b="b" l="l" r="r" t="t"/>
              <a:pathLst>
                <a:path extrusionOk="0" h="11047" w="20958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g260174990b3_0_8"/>
            <p:cNvSpPr/>
            <p:nvPr/>
          </p:nvSpPr>
          <p:spPr>
            <a:xfrm>
              <a:off x="4043050" y="3372050"/>
              <a:ext cx="501200" cy="322275"/>
            </a:xfrm>
            <a:custGeom>
              <a:rect b="b" l="l" r="r" t="t"/>
              <a:pathLst>
                <a:path extrusionOk="0" h="12891" w="20048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260174990b3_0_8"/>
            <p:cNvSpPr/>
            <p:nvPr/>
          </p:nvSpPr>
          <p:spPr>
            <a:xfrm>
              <a:off x="4101875" y="3397400"/>
              <a:ext cx="372750" cy="117625"/>
            </a:xfrm>
            <a:custGeom>
              <a:rect b="b" l="l" r="r" t="t"/>
              <a:pathLst>
                <a:path extrusionOk="0" h="4705" w="1491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260174990b3_0_8"/>
            <p:cNvSpPr/>
            <p:nvPr/>
          </p:nvSpPr>
          <p:spPr>
            <a:xfrm>
              <a:off x="4038775" y="3369325"/>
              <a:ext cx="550325" cy="519150"/>
            </a:xfrm>
            <a:custGeom>
              <a:rect b="b" l="l" r="r" t="t"/>
              <a:pathLst>
                <a:path extrusionOk="0" h="20766" w="22013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260174990b3_0_8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260174990b3_0_8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260174990b3_0_8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g260174990b3_0_8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260174990b3_0_8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260174990b3_0_8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g260174990b3_0_8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260174990b3_0_8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260174990b3_0_8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260174990b3_0_8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260174990b3_0_8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260174990b3_0_8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260174990b3_0_8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260174990b3_0_8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g260174990b3_0_8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g260174990b3_0_8"/>
          <p:cNvGrpSpPr/>
          <p:nvPr/>
        </p:nvGrpSpPr>
        <p:grpSpPr>
          <a:xfrm>
            <a:off x="598266" y="532769"/>
            <a:ext cx="1921912" cy="326735"/>
            <a:chOff x="1816609" y="3851001"/>
            <a:chExt cx="1093674" cy="222193"/>
          </a:xfrm>
        </p:grpSpPr>
        <p:sp>
          <p:nvSpPr>
            <p:cNvPr id="658" name="Google Shape;658;g260174990b3_0_8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g260174990b3_0_8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g260174990b3_0_8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260174990b3_0_8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260174990b3_0_8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g260174990b3_0_8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260174990b3_0_8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260174990b3_0_8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g260174990b3_0_8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cap="flat" cmpd="sng" w="9525">
              <a:solidFill>
                <a:srgbClr val="B0D5F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g260174990b3_0_8"/>
          <p:cNvGrpSpPr/>
          <p:nvPr/>
        </p:nvGrpSpPr>
        <p:grpSpPr>
          <a:xfrm>
            <a:off x="7224440" y="4447095"/>
            <a:ext cx="1745583" cy="230173"/>
            <a:chOff x="1394800" y="3522000"/>
            <a:chExt cx="1048650" cy="138275"/>
          </a:xfrm>
        </p:grpSpPr>
        <p:sp>
          <p:nvSpPr>
            <p:cNvPr id="668" name="Google Shape;668;g260174990b3_0_8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260174990b3_0_8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g260174990b3_0_8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g260174990b3_0_8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g260174990b3_0_8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260174990b3_0_8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260174990b3_0_8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g260174990b3_0_8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260174990b3_0_8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7" name="Google Shape;677;g260174990b3_0_8"/>
          <p:cNvGrpSpPr/>
          <p:nvPr/>
        </p:nvGrpSpPr>
        <p:grpSpPr>
          <a:xfrm rot="514806">
            <a:off x="7119919" y="1692027"/>
            <a:ext cx="1118061" cy="876421"/>
            <a:chOff x="378575" y="1776375"/>
            <a:chExt cx="737425" cy="578050"/>
          </a:xfrm>
        </p:grpSpPr>
        <p:sp>
          <p:nvSpPr>
            <p:cNvPr id="678" name="Google Shape;678;g260174990b3_0_8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g260174990b3_0_8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g260174990b3_0_8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g260174990b3_0_8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260174990b3_0_8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260174990b3_0_8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260174990b3_0_8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260174990b3_0_8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260174990b3_0_8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260174990b3_0_8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260174990b3_0_8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260174990b3_0_8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" name="Google Shape;690;g260174990b3_0_8"/>
          <p:cNvGrpSpPr/>
          <p:nvPr/>
        </p:nvGrpSpPr>
        <p:grpSpPr>
          <a:xfrm flipH="1" rot="-130621">
            <a:off x="2429436" y="2826269"/>
            <a:ext cx="4536320" cy="230143"/>
            <a:chOff x="4345425" y="2175475"/>
            <a:chExt cx="800750" cy="176025"/>
          </a:xfrm>
        </p:grpSpPr>
        <p:sp>
          <p:nvSpPr>
            <p:cNvPr id="691" name="Google Shape;691;g260174990b3_0_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260174990b3_0_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g260174990b3_0_8"/>
          <p:cNvSpPr txBox="1"/>
          <p:nvPr/>
        </p:nvSpPr>
        <p:spPr>
          <a:xfrm>
            <a:off x="3363450" y="4665025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CURSO DE TUTORÍA 2, PLAN 2023</a:t>
            </a:r>
            <a:endParaRPr b="1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4" name="Google Shape;694;g260174990b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552" y="4609151"/>
            <a:ext cx="950549" cy="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60174990b3_0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5400"/>
              <a:t>Estrategias de Aprendizaje</a:t>
            </a:r>
            <a:br>
              <a:rPr lang="en" sz="5400"/>
            </a:br>
            <a:endParaRPr sz="5400"/>
          </a:p>
        </p:txBody>
      </p:sp>
      <p:sp>
        <p:nvSpPr>
          <p:cNvPr id="493" name="Google Shape;493;g260174990b3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2 de Tutoría Inicial</a:t>
            </a:r>
            <a:endParaRPr/>
          </a:p>
        </p:txBody>
      </p:sp>
      <p:pic>
        <p:nvPicPr>
          <p:cNvPr id="494" name="Google Shape;494;g260174990b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128" y="4080426"/>
            <a:ext cx="2041751" cy="94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500" name="Google Shape;500;p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3"/>
          <p:cNvSpPr txBox="1"/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507" name="Google Shape;507;p3"/>
          <p:cNvSpPr txBox="1"/>
          <p:nvPr>
            <p:ph idx="1" type="body"/>
          </p:nvPr>
        </p:nvSpPr>
        <p:spPr>
          <a:xfrm>
            <a:off x="629450" y="1891305"/>
            <a:ext cx="3828600" cy="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Video estrategias de aprendizaje</a:t>
            </a:r>
            <a:endParaRPr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Tipos de estrategias </a:t>
            </a:r>
            <a:endParaRPr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H</a:t>
            </a:r>
            <a:r>
              <a:rPr lang="en">
                <a:latin typeface="Itim"/>
                <a:ea typeface="Itim"/>
                <a:cs typeface="Itim"/>
                <a:sym typeface="Itim"/>
              </a:rPr>
              <a:t>abilidades de estudio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Actividad en equipo</a:t>
            </a:r>
            <a:endParaRPr/>
          </a:p>
        </p:txBody>
      </p:sp>
      <p:grpSp>
        <p:nvGrpSpPr>
          <p:cNvPr id="508" name="Google Shape;508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509" name="Google Shape;509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512" name="Google Shape;512;p3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524" name="Google Shape;524;p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43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2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14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" sz="1400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   Guaymas   Empalme </a:t>
            </a:r>
            <a:endParaRPr b="1" i="0" sz="1400" u="none" cap="none" strike="noStrik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535" name="Google Shape;53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127" y="4167301"/>
            <a:ext cx="950549" cy="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3927" y="912688"/>
            <a:ext cx="5058809" cy="284558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"/>
          <p:cNvSpPr txBox="1"/>
          <p:nvPr/>
        </p:nvSpPr>
        <p:spPr>
          <a:xfrm>
            <a:off x="986778" y="156988"/>
            <a:ext cx="6462645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Consultemos el siguiente video </a:t>
            </a:r>
            <a:endParaRPr b="0" i="0" sz="36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42" name="Google Shape;542;p4"/>
          <p:cNvSpPr txBox="1"/>
          <p:nvPr/>
        </p:nvSpPr>
        <p:spPr>
          <a:xfrm>
            <a:off x="3372622" y="3858936"/>
            <a:ext cx="47901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https://youtu.be/G8wdbZmZpIw?si=Gx2ROlSFPgZ7tZ0U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3" name="Google Shape;543;p4"/>
          <p:cNvGrpSpPr/>
          <p:nvPr/>
        </p:nvGrpSpPr>
        <p:grpSpPr>
          <a:xfrm rot="8653864">
            <a:off x="215499" y="1204721"/>
            <a:ext cx="806663" cy="421748"/>
            <a:chOff x="1822875" y="1377000"/>
            <a:chExt cx="548075" cy="286550"/>
          </a:xfrm>
        </p:grpSpPr>
        <p:sp>
          <p:nvSpPr>
            <p:cNvPr id="544" name="Google Shape;544;p4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" name="Google Shape;553;p4"/>
          <p:cNvSpPr txBox="1"/>
          <p:nvPr/>
        </p:nvSpPr>
        <p:spPr>
          <a:xfrm rot="-2045299">
            <a:off x="33875" y="1296093"/>
            <a:ext cx="2070940" cy="5307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Reflexionemos: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"/>
          <p:cNvSpPr/>
          <p:nvPr/>
        </p:nvSpPr>
        <p:spPr>
          <a:xfrm>
            <a:off x="2638337" y="4135935"/>
            <a:ext cx="59687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aprendizaje es fundamental para nuestro crecimiento personal y profesional. En esta presentación, exploramos diferentes estrategias de aprendizaje que nos ayudarán a mejorar nuestro rendimiento y adquirir nuevos conocimientos.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6552" y="4968001"/>
            <a:ext cx="950549" cy="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Tipos de estrategias de aprendizaje</a:t>
            </a:r>
            <a:endParaRPr/>
          </a:p>
        </p:txBody>
      </p:sp>
      <p:sp>
        <p:nvSpPr>
          <p:cNvPr id="561" name="Google Shape;561;p5"/>
          <p:cNvSpPr/>
          <p:nvPr/>
        </p:nvSpPr>
        <p:spPr>
          <a:xfrm>
            <a:off x="1442907" y="1304419"/>
            <a:ext cx="6476301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1. Visualización creativa 🎨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técnicas visuales como mapas mentales y diagramas para organizar y recordar información.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2. Aprendizaje colaborativo 👥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Participar en grupos de estudio y discusiones para compartir conocimientos y perspectivas.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3. Autoevaluación reflexiva</a:t>
            </a:r>
            <a:endParaRPr b="1" i="0" sz="18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Revisar y reflexionar sobre nuestro propio progreso y comprensión para identificar áreas de mejora.</a:t>
            </a:r>
            <a:endParaRPr/>
          </a:p>
        </p:txBody>
      </p:sp>
      <p:pic>
        <p:nvPicPr>
          <p:cNvPr id="562" name="Google Shape;5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302" y="3548543"/>
            <a:ext cx="253698" cy="25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6552" y="4968001"/>
            <a:ext cx="950549" cy="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"/>
          <p:cNvSpPr txBox="1"/>
          <p:nvPr>
            <p:ph idx="1" type="subTitle"/>
          </p:nvPr>
        </p:nvSpPr>
        <p:spPr>
          <a:xfrm>
            <a:off x="5109784" y="224503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Música de fondo </a:t>
            </a:r>
            <a:endParaRPr/>
          </a:p>
        </p:txBody>
      </p:sp>
      <p:sp>
        <p:nvSpPr>
          <p:cNvPr id="569" name="Google Shape;569;p7"/>
          <p:cNvSpPr txBox="1"/>
          <p:nvPr>
            <p:ph idx="2" type="subTitle"/>
          </p:nvPr>
        </p:nvSpPr>
        <p:spPr>
          <a:xfrm>
            <a:off x="1141063" y="2259994"/>
            <a:ext cx="2365845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Técnica Pomodoro </a:t>
            </a:r>
            <a:endParaRPr/>
          </a:p>
        </p:txBody>
      </p:sp>
      <p:sp>
        <p:nvSpPr>
          <p:cNvPr id="570" name="Google Shape;570;p7"/>
          <p:cNvSpPr txBox="1"/>
          <p:nvPr>
            <p:ph idx="3" type="subTitle"/>
          </p:nvPr>
        </p:nvSpPr>
        <p:spPr>
          <a:xfrm>
            <a:off x="1141064" y="2733095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Trabajar en intervalos de tiempo cortos, seguidos de pausas, para mantener la concentración y evitar la fatiga mental.</a:t>
            </a:r>
            <a:endParaRPr/>
          </a:p>
        </p:txBody>
      </p:sp>
      <p:sp>
        <p:nvSpPr>
          <p:cNvPr id="571" name="Google Shape;571;p7"/>
          <p:cNvSpPr txBox="1"/>
          <p:nvPr>
            <p:ph idx="4" type="subTitle"/>
          </p:nvPr>
        </p:nvSpPr>
        <p:spPr>
          <a:xfrm>
            <a:off x="5302731" y="2733095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Escuchar música instrumental o ambiental puede ayudar a enfocar la atención y crear un ambiente propicio para el estudio.</a:t>
            </a:r>
            <a:endParaRPr/>
          </a:p>
        </p:txBody>
      </p:sp>
      <p:sp>
        <p:nvSpPr>
          <p:cNvPr id="572" name="Google Shape;572;p7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Estrategias de aprendizaje para mejorar la concentración</a:t>
            </a:r>
            <a:endParaRPr/>
          </a:p>
        </p:txBody>
      </p:sp>
      <p:pic>
        <p:nvPicPr>
          <p:cNvPr id="573" name="Google Shape;5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" y="2182685"/>
            <a:ext cx="561418" cy="56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4073" y="2128136"/>
            <a:ext cx="538658" cy="53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6552" y="4968001"/>
            <a:ext cx="950549" cy="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10"/>
          <p:cNvPicPr preferRelativeResize="0"/>
          <p:nvPr/>
        </p:nvPicPr>
        <p:blipFill rotWithShape="1">
          <a:blip r:embed="rId3">
            <a:alphaModFix/>
          </a:blip>
          <a:srcRect b="9216" l="17726" r="37144" t="16912"/>
          <a:stretch/>
        </p:blipFill>
        <p:spPr>
          <a:xfrm>
            <a:off x="729841" y="287887"/>
            <a:ext cx="4966284" cy="470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6552" y="4968001"/>
            <a:ext cx="950549" cy="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ages.emojiterra.com/twitter/v14.0/512px/1f9e9.png" id="586" name="Google Shape;5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920" y="2938776"/>
            <a:ext cx="314764" cy="31476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1"/>
          <p:cNvSpPr txBox="1"/>
          <p:nvPr>
            <p:ph type="title"/>
          </p:nvPr>
        </p:nvSpPr>
        <p:spPr>
          <a:xfrm>
            <a:off x="521336" y="2968638"/>
            <a:ext cx="2606664" cy="800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Relacionar conceptos  </a:t>
            </a:r>
            <a:endParaRPr sz="2000"/>
          </a:p>
        </p:txBody>
      </p:sp>
      <p:sp>
        <p:nvSpPr>
          <p:cNvPr id="588" name="Google Shape;588;p11"/>
          <p:cNvSpPr txBox="1"/>
          <p:nvPr>
            <p:ph idx="1" type="body"/>
          </p:nvPr>
        </p:nvSpPr>
        <p:spPr>
          <a:xfrm>
            <a:off x="549846" y="3368980"/>
            <a:ext cx="2606664" cy="1222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/>
              <a:t>Identificar las conexiones entre diferentes ideas y conceptos para profundizar nuestra comprensión.</a:t>
            </a:r>
            <a:endParaRPr sz="1400"/>
          </a:p>
        </p:txBody>
      </p:sp>
      <p:sp>
        <p:nvSpPr>
          <p:cNvPr id="589" name="Google Shape;589;p11"/>
          <p:cNvSpPr txBox="1"/>
          <p:nvPr/>
        </p:nvSpPr>
        <p:spPr>
          <a:xfrm>
            <a:off x="3369945" y="2890428"/>
            <a:ext cx="2606664" cy="800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Realizar debates </a:t>
            </a:r>
            <a:endParaRPr/>
          </a:p>
        </p:txBody>
      </p:sp>
      <p:sp>
        <p:nvSpPr>
          <p:cNvPr id="590" name="Google Shape;590;p11"/>
          <p:cNvSpPr txBox="1"/>
          <p:nvPr/>
        </p:nvSpPr>
        <p:spPr>
          <a:xfrm>
            <a:off x="3369945" y="3494815"/>
            <a:ext cx="2606664" cy="1222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Identificar las conexiones entre diferentes ideas y conceptos para profundizar nuestra comprensión.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1"/>
          <p:cNvSpPr txBox="1"/>
          <p:nvPr/>
        </p:nvSpPr>
        <p:spPr>
          <a:xfrm>
            <a:off x="6218554" y="2823316"/>
            <a:ext cx="2606664" cy="800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Examinar fuentes diversas 🔎</a:t>
            </a:r>
            <a:endParaRPr b="1" i="0" sz="20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592" name="Google Shape;592;p11"/>
          <p:cNvSpPr txBox="1"/>
          <p:nvPr/>
        </p:nvSpPr>
        <p:spPr>
          <a:xfrm>
            <a:off x="6218554" y="3509228"/>
            <a:ext cx="2606664" cy="1222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Identificar las conexiones entre diferentes ideas y conceptos para profundizar nuestra comprensión.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emoji.co.uk/files/phantom-open-emojis/smileys-people-phantom/12327-speaking-head-in-silhouette.png" id="593" name="Google Shape;5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5584" y="2885888"/>
            <a:ext cx="306734" cy="3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11"/>
          <p:cNvSpPr/>
          <p:nvPr/>
        </p:nvSpPr>
        <p:spPr>
          <a:xfrm>
            <a:off x="1460767" y="472952"/>
            <a:ext cx="642501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Estrategias de aprendizaje para fomentar la comprensión</a:t>
            </a:r>
            <a:endParaRPr b="0" i="0" sz="2400" u="none" cap="none" strike="noStrik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595" name="Google Shape;59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3344" y="1516982"/>
            <a:ext cx="1259668" cy="1259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bate Abierto PNG , Imágenes Prediseñadas De Debate, Vector Png, Debate PNG  y PSD para Descargar Gratis | Pngtree | Dibujos de toros, Que es la  democracia, Imagenes de debate" id="596" name="Google Shape;59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68882" y="1417282"/>
            <a:ext cx="1419133" cy="140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11"/>
          <p:cNvPicPr preferRelativeResize="0"/>
          <p:nvPr/>
        </p:nvPicPr>
        <p:blipFill rotWithShape="1">
          <a:blip r:embed="rId7">
            <a:alphaModFix/>
          </a:blip>
          <a:srcRect b="9317" l="7279" r="14679" t="19867"/>
          <a:stretch/>
        </p:blipFill>
        <p:spPr>
          <a:xfrm>
            <a:off x="6653795" y="1417282"/>
            <a:ext cx="1884559" cy="140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29427" y="4591151"/>
            <a:ext cx="950549" cy="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13"/>
          <p:cNvPicPr preferRelativeResize="0"/>
          <p:nvPr/>
        </p:nvPicPr>
        <p:blipFill rotWithShape="1">
          <a:blip r:embed="rId3">
            <a:alphaModFix/>
          </a:blip>
          <a:srcRect b="8780" l="19207" r="22434" t="32175"/>
          <a:stretch/>
        </p:blipFill>
        <p:spPr>
          <a:xfrm>
            <a:off x="0" y="67113"/>
            <a:ext cx="9144000" cy="507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6552" y="4968001"/>
            <a:ext cx="950549" cy="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B24917-2C82-4DEE-A4E6-7CBC60B1B2CE}"/>
</file>

<file path=customXml/itemProps2.xml><?xml version="1.0" encoding="utf-8"?>
<ds:datastoreItem xmlns:ds="http://schemas.openxmlformats.org/officeDocument/2006/customXml" ds:itemID="{E918D58B-C68F-4717-8F67-12FBAF4C018B}"/>
</file>

<file path=customXml/itemProps3.xml><?xml version="1.0" encoding="utf-8"?>
<ds:datastoreItem xmlns:ds="http://schemas.openxmlformats.org/officeDocument/2006/customXml" ds:itemID="{B72C9E3A-BD05-4641-AA5A-1DE1DC0FA592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Marily Sainz Leyva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