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Permanent Marker"/>
      <p:regular r:id="rId26"/>
    </p:embeddedFont>
    <p:embeddedFont>
      <p:font typeface="Arial Black"/>
      <p:regular r:id="rId27"/>
    </p:embeddedFont>
    <p:embeddedFont>
      <p:font typeface="Itim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9" roundtripDataSignature="AMtx7mibYxDeue2WVYvmo1UJwZpygRA9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ermanentMarker-regular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Roboto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customschemas.google.com/relationships/presentationmetadata" Target="metadata"/><Relationship Id="rId16" Type="http://schemas.openxmlformats.org/officeDocument/2006/relationships/slide" Target="slides/slide10.xml"/><Relationship Id="rId24" Type="http://schemas.openxmlformats.org/officeDocument/2006/relationships/font" Target="fonts/Roboto-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font" Target="fonts/Roboto-bold.fntdata"/><Relationship Id="rId28" Type="http://schemas.openxmlformats.org/officeDocument/2006/relationships/font" Target="fonts/Itim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font" Target="fonts/Roboto-regular.fntdata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7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7-13T18:09:39.432">
    <p:pos x="6000" y="0"/>
    <p:text>TIP: El tutor sondea a sus tutorados si escogieron esta carrera en primer lugar de preferencia  o cuál es el motivo porque la eligieron para identificar si los alumnos están bien ubicados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1EHA6FI"/>
      </p:ext>
    </p:extLst>
  </p:cm>
  <p:cm authorId="0" idx="2" dt="2023-07-13T18:09:39.432">
    <p:pos x="6000" y="0"/>
    <p:text>INDICACIONES: Preguntará a cada estudiante ¿por qué escogió esta carrera? ¿fue su primera opción? ¿en dónde creen que podrían trabajar cuando sean Licenciado en...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0-5PzjE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07-13T18:14:13.546">
    <p:pos x="6000" y="0"/>
    <p:text>TIP: 
El tutor dará introducción al tema de la sesión que consiste en conocer tanto el modelo curricular como el plan de estudios.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8-09T21:50:33.200">
    <p:pos x="6000" y="0"/>
    <p:text>Previamente, el tutor agrega la imagen del plan de estudios 2023 de la(s) carrera(s) que estudian los tutorados a su cargo.
Durante la explicación deberá  resaltar lo más importante, por ejemplo, la seriación de materias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9df57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3-07-13T18:43:44.446">
    <p:pos x="6000" y="0"/>
    <p:text>Tutor colocará aquí la información de las áreas y lugares de desempeño de acuerdo a la carrera de sus tutorados.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M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3-07-13T19:06:29.401">
    <p:pos x="3190" y="671"/>
    <p:text>TIP: 
Tutor puede seleccionar lo que considere más significativo resaltar, por ejemplo, mencionar los programas transversales o algo específico de la carrera.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60ed06cb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60ed06cb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314bd532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314bd532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5fc627212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25fc62721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314bd5323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314bd532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60ed06cb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260ed06cb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6" name="Google Shape;336;p27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" name="Google Shape;337;p27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8" name="Google Shape;338;p27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9" name="Google Shape;339;p27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2" name="Google Shape;362;p2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30" name="Google Shape;430;p30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p30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4" name="Google Shape;94;p1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2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" name="Google Shape;185;p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6" name="Google Shape;186;p22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23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5" name="Google Shape;255;p24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6" name="Google Shape;256;p24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8" name="Google Shape;258;p24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2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4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3: Mi carrera y expectativas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g260ed06cb9c_0_7"/>
          <p:cNvGrpSpPr/>
          <p:nvPr/>
        </p:nvGrpSpPr>
        <p:grpSpPr>
          <a:xfrm>
            <a:off x="720715" y="457198"/>
            <a:ext cx="1745583" cy="230173"/>
            <a:chOff x="1394800" y="3522000"/>
            <a:chExt cx="1048650" cy="138275"/>
          </a:xfrm>
        </p:grpSpPr>
        <p:sp>
          <p:nvSpPr>
            <p:cNvPr id="827" name="Google Shape;827;g260ed06cb9c_0_7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60ed06cb9c_0_7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260ed06cb9c_0_7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60ed06cb9c_0_7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60ed06cb9c_0_7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60ed06cb9c_0_7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260ed06cb9c_0_7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60ed06cb9c_0_7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60ed06cb9c_0_7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g260ed06cb9c_0_7"/>
          <p:cNvSpPr txBox="1"/>
          <p:nvPr>
            <p:ph idx="1" type="subTitle"/>
          </p:nvPr>
        </p:nvSpPr>
        <p:spPr>
          <a:xfrm>
            <a:off x="555775" y="579900"/>
            <a:ext cx="8171700" cy="25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e sustenta sobre la base de una sólida formación disciplinar que aportará al estudiante las bases conceptuales y metodológicas para el dominio de su profesión: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Cuenta con un soporte de programas de apoyo a la formación integral, algunos de ellos como parte del plan de estudios y otros extracurriculares pero que son requisito de titulación: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260ed06cb9c_0_7"/>
          <p:cNvSpPr/>
          <p:nvPr/>
        </p:nvSpPr>
        <p:spPr>
          <a:xfrm>
            <a:off x="5945223" y="1418100"/>
            <a:ext cx="2490000" cy="669000"/>
          </a:xfrm>
          <a:prstGeom prst="chevron">
            <a:avLst>
              <a:gd fmla="val 50000" name="adj"/>
            </a:avLst>
          </a:prstGeom>
          <a:solidFill>
            <a:srgbClr val="922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ESPECIALIZADA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g260ed06cb9c_0_7"/>
          <p:cNvSpPr/>
          <p:nvPr/>
        </p:nvSpPr>
        <p:spPr>
          <a:xfrm>
            <a:off x="1070800" y="1418100"/>
            <a:ext cx="2386800" cy="669000"/>
          </a:xfrm>
          <a:prstGeom prst="homePlate">
            <a:avLst>
              <a:gd fmla="val 50000" name="adj"/>
            </a:avLst>
          </a:prstGeom>
          <a:solidFill>
            <a:srgbClr val="551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BÁSICA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g260ed06cb9c_0_7"/>
          <p:cNvSpPr/>
          <p:nvPr/>
        </p:nvSpPr>
        <p:spPr>
          <a:xfrm>
            <a:off x="3356576" y="1418100"/>
            <a:ext cx="2755800" cy="669000"/>
          </a:xfrm>
          <a:prstGeom prst="chevron">
            <a:avLst>
              <a:gd fmla="val 50000" name="adj"/>
            </a:avLst>
          </a:prstGeom>
          <a:solidFill>
            <a:srgbClr val="761E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GENERAL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g260ed06cb9c_0_7"/>
          <p:cNvSpPr txBox="1"/>
          <p:nvPr/>
        </p:nvSpPr>
        <p:spPr>
          <a:xfrm>
            <a:off x="1070800" y="3134100"/>
            <a:ext cx="3000000" cy="92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CURRICULARES: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Inglés y Práctica Profesional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1" name="Google Shape;841;g260ed06cb9c_0_7"/>
          <p:cNvSpPr txBox="1"/>
          <p:nvPr/>
        </p:nvSpPr>
        <p:spPr>
          <a:xfrm>
            <a:off x="4858575" y="3134100"/>
            <a:ext cx="3576900" cy="14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EXTRACURRICULARES: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Tutorías, Vida Saludable, Desarrollo Intercultural, algunos niveles de Inglés, Servicio Social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2" name="Google Shape;842;g260ed06cb9c_0_7"/>
          <p:cNvSpPr txBox="1"/>
          <p:nvPr/>
        </p:nvSpPr>
        <p:spPr>
          <a:xfrm>
            <a:off x="356575" y="1339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Modelo ITSON</a:t>
            </a:r>
            <a:endParaRPr b="1" sz="3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843" name="Google Shape;843;g260ed06cb9c_0_7"/>
          <p:cNvGrpSpPr/>
          <p:nvPr/>
        </p:nvGrpSpPr>
        <p:grpSpPr>
          <a:xfrm rot="-525446">
            <a:off x="6435109" y="4306818"/>
            <a:ext cx="1299940" cy="282304"/>
            <a:chOff x="256250" y="3704650"/>
            <a:chExt cx="960300" cy="231700"/>
          </a:xfrm>
        </p:grpSpPr>
        <p:sp>
          <p:nvSpPr>
            <p:cNvPr id="844" name="Google Shape;844;g260ed06cb9c_0_7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60ed06cb9c_0_7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60ed06cb9c_0_7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60ed06cb9c_0_7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60ed06cb9c_0_7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260ed06cb9c_0_7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60ed06cb9c_0_7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60ed06cb9c_0_7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10"/>
          <p:cNvGrpSpPr/>
          <p:nvPr/>
        </p:nvGrpSpPr>
        <p:grpSpPr>
          <a:xfrm>
            <a:off x="2883090" y="738588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/>
          <p:nvPr>
            <p:ph type="title"/>
          </p:nvPr>
        </p:nvSpPr>
        <p:spPr>
          <a:xfrm>
            <a:off x="747050" y="3583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Plan de Estudios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60" name="Google Shape;860;p10"/>
          <p:cNvSpPr txBox="1"/>
          <p:nvPr>
            <p:ph idx="1" type="subTitle"/>
          </p:nvPr>
        </p:nvSpPr>
        <p:spPr>
          <a:xfrm>
            <a:off x="1280450" y="1523500"/>
            <a:ext cx="7816800" cy="2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&lt;</a:t>
            </a:r>
            <a:r>
              <a:rPr lang="en">
                <a:solidFill>
                  <a:srgbClr val="999999"/>
                </a:solidFill>
              </a:rPr>
              <a:t>colocar la imagen del plan de estudios de los tutorados del grupo</a:t>
            </a:r>
            <a:r>
              <a:rPr lang="en"/>
              <a:t>&gt;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&lt;explicar lo que considere importante resaltar&gt;</a:t>
            </a:r>
            <a:endParaRPr/>
          </a:p>
        </p:txBody>
      </p:sp>
      <p:grpSp>
        <p:nvGrpSpPr>
          <p:cNvPr id="861" name="Google Shape;861;p10"/>
          <p:cNvGrpSpPr/>
          <p:nvPr/>
        </p:nvGrpSpPr>
        <p:grpSpPr>
          <a:xfrm rot="2061578">
            <a:off x="5405495" y="941447"/>
            <a:ext cx="843208" cy="402216"/>
            <a:chOff x="-583650" y="3109250"/>
            <a:chExt cx="570275" cy="272025"/>
          </a:xfrm>
        </p:grpSpPr>
        <p:sp>
          <p:nvSpPr>
            <p:cNvPr id="862" name="Google Shape;862;p10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10"/>
          <p:cNvGrpSpPr/>
          <p:nvPr/>
        </p:nvGrpSpPr>
        <p:grpSpPr>
          <a:xfrm>
            <a:off x="6408915" y="4732725"/>
            <a:ext cx="1745583" cy="230173"/>
            <a:chOff x="1394800" y="3522000"/>
            <a:chExt cx="1048650" cy="138275"/>
          </a:xfrm>
        </p:grpSpPr>
        <p:sp>
          <p:nvSpPr>
            <p:cNvPr id="876" name="Google Shape;876;p10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ACTIVIDAD 1. Perfil de Egreso</a:t>
            </a:r>
            <a:endParaRPr/>
          </a:p>
        </p:txBody>
      </p:sp>
      <p:sp>
        <p:nvSpPr>
          <p:cNvPr id="890" name="Google Shape;890;p8"/>
          <p:cNvSpPr txBox="1"/>
          <p:nvPr>
            <p:ph idx="4" type="subTitle"/>
          </p:nvPr>
        </p:nvSpPr>
        <p:spPr>
          <a:xfrm>
            <a:off x="390625" y="1186825"/>
            <a:ext cx="65751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Vamos a conocer el perfil de egreso de nuestra carrera… saquemos ahora nuestros dispositivos 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móviles y en el buscador de la página del  </a:t>
            </a:r>
            <a:r>
              <a:rPr b="1" lang="en" sz="20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ITSON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, busquemos la carrera que estamos estudiando y en la información ubicar el perfil de egreso. </a:t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891" name="Google Shape;891;p8"/>
          <p:cNvGrpSpPr/>
          <p:nvPr/>
        </p:nvGrpSpPr>
        <p:grpSpPr>
          <a:xfrm flipH="1">
            <a:off x="3778817" y="938650"/>
            <a:ext cx="1586366" cy="176025"/>
            <a:chOff x="4345425" y="2175475"/>
            <a:chExt cx="800750" cy="176025"/>
          </a:xfrm>
        </p:grpSpPr>
        <p:sp>
          <p:nvSpPr>
            <p:cNvPr id="892" name="Google Shape;892;p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8"/>
          <p:cNvGrpSpPr/>
          <p:nvPr/>
        </p:nvGrpSpPr>
        <p:grpSpPr>
          <a:xfrm>
            <a:off x="6356490" y="3868123"/>
            <a:ext cx="1745583" cy="230173"/>
            <a:chOff x="1394800" y="3522000"/>
            <a:chExt cx="1048650" cy="138275"/>
          </a:xfrm>
        </p:grpSpPr>
        <p:sp>
          <p:nvSpPr>
            <p:cNvPr id="895" name="Google Shape;895;p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8"/>
          <p:cNvGrpSpPr/>
          <p:nvPr/>
        </p:nvGrpSpPr>
        <p:grpSpPr>
          <a:xfrm>
            <a:off x="-80161" y="643497"/>
            <a:ext cx="1921912" cy="326735"/>
            <a:chOff x="1816609" y="3851001"/>
            <a:chExt cx="1093674" cy="222193"/>
          </a:xfrm>
        </p:grpSpPr>
        <p:sp>
          <p:nvSpPr>
            <p:cNvPr id="905" name="Google Shape;905;p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4" name="Google Shape;91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0705">
            <a:off x="6896288" y="895792"/>
            <a:ext cx="1873973" cy="17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8"/>
          <p:cNvPicPr preferRelativeResize="0"/>
          <p:nvPr/>
        </p:nvPicPr>
        <p:blipFill rotWithShape="1">
          <a:blip r:embed="rId5">
            <a:alphaModFix/>
          </a:blip>
          <a:srcRect b="6208" l="13348" r="29923" t="8160"/>
          <a:stretch/>
        </p:blipFill>
        <p:spPr>
          <a:xfrm rot="-1044235">
            <a:off x="2237425" y="3102013"/>
            <a:ext cx="2999998" cy="2398663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8"/>
          <p:cNvSpPr txBox="1"/>
          <p:nvPr/>
        </p:nvSpPr>
        <p:spPr>
          <a:xfrm>
            <a:off x="5086825" y="3100800"/>
            <a:ext cx="2923800" cy="997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Entre los integrantes del grupo pueden leer los puntos del perfil en voz alta.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2314bd53232_0_0"/>
          <p:cNvSpPr txBox="1"/>
          <p:nvPr>
            <p:ph idx="1" type="subTitle"/>
          </p:nvPr>
        </p:nvSpPr>
        <p:spPr>
          <a:xfrm>
            <a:off x="1342450" y="2631803"/>
            <a:ext cx="2506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Áreas y lugares de desempeño</a:t>
            </a:r>
            <a:endParaRPr/>
          </a:p>
        </p:txBody>
      </p:sp>
      <p:sp>
        <p:nvSpPr>
          <p:cNvPr id="922" name="Google Shape;922;g2314bd53232_0_0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Perfil de egreso</a:t>
            </a:r>
            <a:endParaRPr/>
          </a:p>
        </p:txBody>
      </p:sp>
      <p:sp>
        <p:nvSpPr>
          <p:cNvPr id="923" name="Google Shape;923;g2314bd53232_0_0"/>
          <p:cNvSpPr txBox="1"/>
          <p:nvPr>
            <p:ph idx="4" type="subTitle"/>
          </p:nvPr>
        </p:nvSpPr>
        <p:spPr>
          <a:xfrm>
            <a:off x="5179625" y="2339902"/>
            <a:ext cx="25062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4"/>
          <p:cNvGrpSpPr/>
          <p:nvPr/>
        </p:nvGrpSpPr>
        <p:grpSpPr>
          <a:xfrm>
            <a:off x="-152797" y="472609"/>
            <a:ext cx="1745583" cy="230173"/>
            <a:chOff x="1394800" y="3522000"/>
            <a:chExt cx="1048650" cy="138275"/>
          </a:xfrm>
        </p:grpSpPr>
        <p:sp>
          <p:nvSpPr>
            <p:cNvPr id="929" name="Google Shape;929;p1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4"/>
          <p:cNvGrpSpPr/>
          <p:nvPr/>
        </p:nvGrpSpPr>
        <p:grpSpPr>
          <a:xfrm>
            <a:off x="5922601" y="4228260"/>
            <a:ext cx="1921912" cy="326735"/>
            <a:chOff x="1816609" y="3851001"/>
            <a:chExt cx="1093674" cy="222193"/>
          </a:xfrm>
        </p:grpSpPr>
        <p:sp>
          <p:nvSpPr>
            <p:cNvPr id="939" name="Google Shape;939;p14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8" name="Google Shape;948;p14"/>
          <p:cNvSpPr txBox="1"/>
          <p:nvPr>
            <p:ph idx="4294967295" type="subTitle"/>
          </p:nvPr>
        </p:nvSpPr>
        <p:spPr>
          <a:xfrm>
            <a:off x="5064850" y="1066300"/>
            <a:ext cx="3764400" cy="3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INSTRUCCIONES: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Buscar en el plan de estudios, las tutorías y encerrarlas con un color.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Buscar los cursos de inglés que debe llevar y encerrarlos con otro color, identificando los semestres en que debe cursarlos.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Revisar el semestre donde debe llevar el servicio social y resaltarlo con otro color.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4"/>
          <p:cNvSpPr txBox="1"/>
          <p:nvPr>
            <p:ph idx="4294967295" type="subTitle"/>
          </p:nvPr>
        </p:nvSpPr>
        <p:spPr>
          <a:xfrm>
            <a:off x="331875" y="1085650"/>
            <a:ext cx="3688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Plan de estudios impreso para cada estudiante.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Tres colores por participante (pueden ser lápices de colores, plumas o marca textos).</a:t>
            </a:r>
            <a:endParaRPr/>
          </a:p>
        </p:txBody>
      </p:sp>
      <p:sp>
        <p:nvSpPr>
          <p:cNvPr id="950" name="Google Shape;950;p14"/>
          <p:cNvSpPr txBox="1"/>
          <p:nvPr>
            <p:ph type="title"/>
          </p:nvPr>
        </p:nvSpPr>
        <p:spPr>
          <a:xfrm>
            <a:off x="747050" y="-227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ACTIVIDAD 2.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Requisitos de titulación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4"/>
          <p:cNvGrpSpPr/>
          <p:nvPr/>
        </p:nvGrpSpPr>
        <p:grpSpPr>
          <a:xfrm rot="185024">
            <a:off x="2794078" y="438449"/>
            <a:ext cx="4414922" cy="585335"/>
            <a:chOff x="4345425" y="2175475"/>
            <a:chExt cx="800750" cy="176025"/>
          </a:xfrm>
        </p:grpSpPr>
        <p:sp>
          <p:nvSpPr>
            <p:cNvPr id="956" name="Google Shape;956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4"/>
          <p:cNvSpPr txBox="1"/>
          <p:nvPr>
            <p:ph type="ctrTitle"/>
          </p:nvPr>
        </p:nvSpPr>
        <p:spPr>
          <a:xfrm>
            <a:off x="2052700" y="475775"/>
            <a:ext cx="590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/>
              <a:t>Despedida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3000"/>
          </a:p>
        </p:txBody>
      </p:sp>
      <p:sp>
        <p:nvSpPr>
          <p:cNvPr id="959" name="Google Shape;959;p4"/>
          <p:cNvSpPr txBox="1"/>
          <p:nvPr>
            <p:ph idx="1" type="subTitle"/>
          </p:nvPr>
        </p:nvSpPr>
        <p:spPr>
          <a:xfrm>
            <a:off x="3586650" y="1349875"/>
            <a:ext cx="52572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Dudas o comentarios finales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0" name="Google Shape;960;p4"/>
          <p:cNvSpPr/>
          <p:nvPr/>
        </p:nvSpPr>
        <p:spPr>
          <a:xfrm rot="-1756309">
            <a:off x="3016027" y="983071"/>
            <a:ext cx="892460" cy="744730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4"/>
          <p:cNvGrpSpPr/>
          <p:nvPr/>
        </p:nvGrpSpPr>
        <p:grpSpPr>
          <a:xfrm>
            <a:off x="6581842" y="4686295"/>
            <a:ext cx="2433812" cy="320922"/>
            <a:chOff x="1394800" y="3522000"/>
            <a:chExt cx="1048650" cy="138275"/>
          </a:xfrm>
        </p:grpSpPr>
        <p:sp>
          <p:nvSpPr>
            <p:cNvPr id="962" name="Google Shape;962;p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4"/>
          <p:cNvGrpSpPr/>
          <p:nvPr/>
        </p:nvGrpSpPr>
        <p:grpSpPr>
          <a:xfrm rot="-546322">
            <a:off x="821017" y="1877978"/>
            <a:ext cx="2817315" cy="2469552"/>
            <a:chOff x="2505075" y="4180600"/>
            <a:chExt cx="1092750" cy="957900"/>
          </a:xfrm>
        </p:grpSpPr>
        <p:sp>
          <p:nvSpPr>
            <p:cNvPr id="972" name="Google Shape;972;p4"/>
            <p:cNvSpPr/>
            <p:nvPr/>
          </p:nvSpPr>
          <p:spPr>
            <a:xfrm>
              <a:off x="2612200" y="4898650"/>
              <a:ext cx="984100" cy="235275"/>
            </a:xfrm>
            <a:custGeom>
              <a:rect b="b" l="l" r="r" t="t"/>
              <a:pathLst>
                <a:path extrusionOk="0" h="9411" w="39364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2607825" y="4893625"/>
              <a:ext cx="990000" cy="244875"/>
            </a:xfrm>
            <a:custGeom>
              <a:rect b="b" l="l" r="r" t="t"/>
              <a:pathLst>
                <a:path extrusionOk="0" h="9795" w="3960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2508825" y="4184975"/>
              <a:ext cx="1038875" cy="879225"/>
            </a:xfrm>
            <a:custGeom>
              <a:rect b="b" l="l" r="r" t="t"/>
              <a:pathLst>
                <a:path extrusionOk="0" h="35169" w="41555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2505075" y="4180600"/>
              <a:ext cx="1047650" cy="887125"/>
            </a:xfrm>
            <a:custGeom>
              <a:rect b="b" l="l" r="r" t="t"/>
              <a:pathLst>
                <a:path extrusionOk="0" h="35485" w="41906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849050" y="4283900"/>
              <a:ext cx="614675" cy="48350"/>
            </a:xfrm>
            <a:custGeom>
              <a:rect b="b" l="l" r="r" t="t"/>
              <a:pathLst>
                <a:path extrusionOk="0" h="1934" w="24587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4"/>
          <p:cNvSpPr txBox="1"/>
          <p:nvPr/>
        </p:nvSpPr>
        <p:spPr>
          <a:xfrm rot="-575778">
            <a:off x="1228502" y="2465081"/>
            <a:ext cx="1961548" cy="538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978" name="Google Shape;978;p4"/>
          <p:cNvSpPr txBox="1"/>
          <p:nvPr/>
        </p:nvSpPr>
        <p:spPr>
          <a:xfrm>
            <a:off x="4518050" y="4440000"/>
            <a:ext cx="4497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Vidal Ledo, María, &amp; Fernández Oliva, Bertha. (2009). Orientación vocacional. Educación Médica Superior</a:t>
            </a:r>
            <a:endParaRPr b="1" sz="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fc6272121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Mi carrera y expectativas.</a:t>
            </a:r>
            <a:endParaRPr/>
          </a:p>
        </p:txBody>
      </p:sp>
      <p:sp>
        <p:nvSpPr>
          <p:cNvPr id="644" name="Google Shape;644;g25fc6272121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2"/>
          <p:cNvGrpSpPr/>
          <p:nvPr/>
        </p:nvGrpSpPr>
        <p:grpSpPr>
          <a:xfrm rot="474658">
            <a:off x="1381256" y="1520576"/>
            <a:ext cx="1557467" cy="585348"/>
            <a:chOff x="4345425" y="2175475"/>
            <a:chExt cx="800750" cy="176025"/>
          </a:xfrm>
        </p:grpSpPr>
        <p:sp>
          <p:nvSpPr>
            <p:cNvPr id="650" name="Google Shape;650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"/>
          <p:cNvGrpSpPr/>
          <p:nvPr/>
        </p:nvGrpSpPr>
        <p:grpSpPr>
          <a:xfrm rot="474658">
            <a:off x="6187536" y="1587932"/>
            <a:ext cx="1557467" cy="585348"/>
            <a:chOff x="4345425" y="2175475"/>
            <a:chExt cx="800750" cy="176025"/>
          </a:xfrm>
        </p:grpSpPr>
        <p:sp>
          <p:nvSpPr>
            <p:cNvPr id="653" name="Google Shape;653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2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656" name="Google Shape;656;p2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p2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p2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p2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p2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/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/>
          <p:nvPr>
            <p:ph idx="1" type="body"/>
          </p:nvPr>
        </p:nvSpPr>
        <p:spPr>
          <a:xfrm>
            <a:off x="498350" y="1929375"/>
            <a:ext cx="44676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b="1"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Explorando la cuestión vocacional</a:t>
            </a:r>
            <a:endParaRPr b="1"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Expectativas de los alumnos</a:t>
            </a:r>
            <a:br>
              <a:rPr lang="en" sz="1800">
                <a:latin typeface="Itim"/>
                <a:ea typeface="Itim"/>
                <a:cs typeface="Itim"/>
                <a:sym typeface="Itim"/>
              </a:rPr>
            </a:br>
            <a:endParaRPr sz="1800"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b="1" lang="en" sz="1800">
                <a:latin typeface="Itim"/>
                <a:ea typeface="Itim"/>
                <a:cs typeface="Itim"/>
                <a:sym typeface="Itim"/>
              </a:rPr>
              <a:t>Mi Carrera</a:t>
            </a:r>
            <a:r>
              <a:rPr lang="en" sz="1800">
                <a:latin typeface="Itim"/>
                <a:ea typeface="Itim"/>
                <a:cs typeface="Itim"/>
                <a:sym typeface="Itim"/>
              </a:rPr>
              <a:t>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Modelo curricular.</a:t>
            </a:r>
            <a:endParaRPr sz="1800"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Plan de estudios.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Perfil de egreso.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30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14bd53232_0_10"/>
          <p:cNvSpPr/>
          <p:nvPr/>
        </p:nvSpPr>
        <p:spPr>
          <a:xfrm rot="-546322">
            <a:off x="1233068" y="3365522"/>
            <a:ext cx="2552406" cy="589151"/>
          </a:xfrm>
          <a:custGeom>
            <a:rect b="b" l="l" r="r" t="t"/>
            <a:pathLst>
              <a:path extrusionOk="0" h="9795" w="39600">
                <a:moveTo>
                  <a:pt x="6379" y="398"/>
                </a:moveTo>
                <a:lnTo>
                  <a:pt x="6379" y="398"/>
                </a:lnTo>
                <a:cubicBezTo>
                  <a:pt x="9057" y="1067"/>
                  <a:pt x="11759" y="1687"/>
                  <a:pt x="14462" y="2306"/>
                </a:cubicBezTo>
                <a:cubicBezTo>
                  <a:pt x="17218" y="2908"/>
                  <a:pt x="19950" y="3509"/>
                  <a:pt x="22707" y="4011"/>
                </a:cubicBezTo>
                <a:cubicBezTo>
                  <a:pt x="28194" y="5008"/>
                  <a:pt x="33731" y="5807"/>
                  <a:pt x="39293" y="6235"/>
                </a:cubicBezTo>
                <a:lnTo>
                  <a:pt x="39293" y="6235"/>
                </a:lnTo>
                <a:cubicBezTo>
                  <a:pt x="39281" y="6246"/>
                  <a:pt x="39274" y="6252"/>
                  <a:pt x="39274" y="6266"/>
                </a:cubicBezTo>
                <a:lnTo>
                  <a:pt x="39274" y="6392"/>
                </a:lnTo>
                <a:cubicBezTo>
                  <a:pt x="39249" y="6492"/>
                  <a:pt x="39249" y="6592"/>
                  <a:pt x="39224" y="6692"/>
                </a:cubicBezTo>
                <a:cubicBezTo>
                  <a:pt x="39199" y="6893"/>
                  <a:pt x="39123" y="7068"/>
                  <a:pt x="39023" y="7269"/>
                </a:cubicBezTo>
                <a:cubicBezTo>
                  <a:pt x="38848" y="7620"/>
                  <a:pt x="38572" y="7920"/>
                  <a:pt x="38246" y="8171"/>
                </a:cubicBezTo>
                <a:cubicBezTo>
                  <a:pt x="37595" y="8647"/>
                  <a:pt x="36767" y="8898"/>
                  <a:pt x="35965" y="9073"/>
                </a:cubicBezTo>
                <a:cubicBezTo>
                  <a:pt x="34654" y="9352"/>
                  <a:pt x="33295" y="9441"/>
                  <a:pt x="31939" y="9441"/>
                </a:cubicBezTo>
                <a:cubicBezTo>
                  <a:pt x="31585" y="9441"/>
                  <a:pt x="31231" y="9435"/>
                  <a:pt x="30878" y="9424"/>
                </a:cubicBezTo>
                <a:cubicBezTo>
                  <a:pt x="29173" y="9374"/>
                  <a:pt x="27469" y="9324"/>
                  <a:pt x="25740" y="9224"/>
                </a:cubicBezTo>
                <a:lnTo>
                  <a:pt x="20627" y="8948"/>
                </a:lnTo>
                <a:cubicBezTo>
                  <a:pt x="18898" y="8873"/>
                  <a:pt x="17218" y="8697"/>
                  <a:pt x="15514" y="8497"/>
                </a:cubicBezTo>
                <a:cubicBezTo>
                  <a:pt x="13810" y="8296"/>
                  <a:pt x="12106" y="8071"/>
                  <a:pt x="10401" y="7845"/>
                </a:cubicBezTo>
                <a:cubicBezTo>
                  <a:pt x="7272" y="7405"/>
                  <a:pt x="4121" y="6986"/>
                  <a:pt x="969" y="6707"/>
                </a:cubicBezTo>
                <a:lnTo>
                  <a:pt x="969" y="6707"/>
                </a:lnTo>
                <a:cubicBezTo>
                  <a:pt x="1378" y="6510"/>
                  <a:pt x="1757" y="6260"/>
                  <a:pt x="2106" y="5991"/>
                </a:cubicBezTo>
                <a:cubicBezTo>
                  <a:pt x="2657" y="5565"/>
                  <a:pt x="3158" y="5088"/>
                  <a:pt x="3609" y="4537"/>
                </a:cubicBezTo>
                <a:cubicBezTo>
                  <a:pt x="4061" y="4011"/>
                  <a:pt x="4487" y="3434"/>
                  <a:pt x="4837" y="2833"/>
                </a:cubicBezTo>
                <a:cubicBezTo>
                  <a:pt x="5181" y="2245"/>
                  <a:pt x="5476" y="1633"/>
                  <a:pt x="5676" y="973"/>
                </a:cubicBezTo>
                <a:lnTo>
                  <a:pt x="5676" y="973"/>
                </a:lnTo>
                <a:lnTo>
                  <a:pt x="6379" y="398"/>
                </a:lnTo>
                <a:close/>
                <a:moveTo>
                  <a:pt x="6366" y="1"/>
                </a:moveTo>
                <a:cubicBezTo>
                  <a:pt x="6316" y="1"/>
                  <a:pt x="6266" y="1"/>
                  <a:pt x="6216" y="51"/>
                </a:cubicBezTo>
                <a:lnTo>
                  <a:pt x="6191" y="51"/>
                </a:lnTo>
                <a:lnTo>
                  <a:pt x="5389" y="727"/>
                </a:lnTo>
                <a:cubicBezTo>
                  <a:pt x="5364" y="752"/>
                  <a:pt x="5339" y="778"/>
                  <a:pt x="5339" y="803"/>
                </a:cubicBezTo>
                <a:cubicBezTo>
                  <a:pt x="5138" y="1454"/>
                  <a:pt x="4863" y="2081"/>
                  <a:pt x="4512" y="2657"/>
                </a:cubicBezTo>
                <a:cubicBezTo>
                  <a:pt x="4186" y="3234"/>
                  <a:pt x="3785" y="3785"/>
                  <a:pt x="3334" y="4311"/>
                </a:cubicBezTo>
                <a:cubicBezTo>
                  <a:pt x="2908" y="4838"/>
                  <a:pt x="2431" y="5314"/>
                  <a:pt x="1880" y="5715"/>
                </a:cubicBezTo>
                <a:cubicBezTo>
                  <a:pt x="1354" y="6116"/>
                  <a:pt x="777" y="6467"/>
                  <a:pt x="126" y="6642"/>
                </a:cubicBezTo>
                <a:cubicBezTo>
                  <a:pt x="76" y="6667"/>
                  <a:pt x="25" y="6742"/>
                  <a:pt x="0" y="6793"/>
                </a:cubicBezTo>
                <a:cubicBezTo>
                  <a:pt x="0" y="6893"/>
                  <a:pt x="76" y="6993"/>
                  <a:pt x="176" y="6993"/>
                </a:cubicBezTo>
                <a:cubicBezTo>
                  <a:pt x="3584" y="7244"/>
                  <a:pt x="6968" y="7720"/>
                  <a:pt x="10376" y="8121"/>
                </a:cubicBezTo>
                <a:cubicBezTo>
                  <a:pt x="12081" y="8321"/>
                  <a:pt x="13785" y="8547"/>
                  <a:pt x="15489" y="8722"/>
                </a:cubicBezTo>
                <a:cubicBezTo>
                  <a:pt x="17193" y="8923"/>
                  <a:pt x="18898" y="9048"/>
                  <a:pt x="20602" y="9224"/>
                </a:cubicBezTo>
                <a:cubicBezTo>
                  <a:pt x="24011" y="9550"/>
                  <a:pt x="27444" y="9675"/>
                  <a:pt x="30878" y="9775"/>
                </a:cubicBezTo>
                <a:cubicBezTo>
                  <a:pt x="31276" y="9787"/>
                  <a:pt x="31675" y="9794"/>
                  <a:pt x="32075" y="9794"/>
                </a:cubicBezTo>
                <a:cubicBezTo>
                  <a:pt x="33389" y="9794"/>
                  <a:pt x="34715" y="9712"/>
                  <a:pt x="36041" y="9424"/>
                </a:cubicBezTo>
                <a:cubicBezTo>
                  <a:pt x="36868" y="9249"/>
                  <a:pt x="37720" y="8973"/>
                  <a:pt x="38447" y="8422"/>
                </a:cubicBezTo>
                <a:cubicBezTo>
                  <a:pt x="38823" y="8171"/>
                  <a:pt x="39123" y="7820"/>
                  <a:pt x="39324" y="7394"/>
                </a:cubicBezTo>
                <a:cubicBezTo>
                  <a:pt x="39424" y="7194"/>
                  <a:pt x="39499" y="6968"/>
                  <a:pt x="39549" y="6768"/>
                </a:cubicBezTo>
                <a:cubicBezTo>
                  <a:pt x="39575" y="6642"/>
                  <a:pt x="39575" y="6542"/>
                  <a:pt x="39600" y="6417"/>
                </a:cubicBezTo>
                <a:cubicBezTo>
                  <a:pt x="39600" y="6341"/>
                  <a:pt x="39600" y="6316"/>
                  <a:pt x="39600" y="6241"/>
                </a:cubicBezTo>
                <a:cubicBezTo>
                  <a:pt x="39600" y="6141"/>
                  <a:pt x="39575" y="6041"/>
                  <a:pt x="39549" y="5966"/>
                </a:cubicBezTo>
                <a:cubicBezTo>
                  <a:pt x="39514" y="5948"/>
                  <a:pt x="39479" y="5930"/>
                  <a:pt x="39443" y="5930"/>
                </a:cubicBezTo>
                <a:cubicBezTo>
                  <a:pt x="39428" y="5930"/>
                  <a:pt x="39414" y="5933"/>
                  <a:pt x="39399" y="5940"/>
                </a:cubicBezTo>
                <a:cubicBezTo>
                  <a:pt x="33835" y="5464"/>
                  <a:pt x="28296" y="4637"/>
                  <a:pt x="22782" y="3610"/>
                </a:cubicBezTo>
                <a:cubicBezTo>
                  <a:pt x="20026" y="3083"/>
                  <a:pt x="17294" y="2532"/>
                  <a:pt x="14562" y="1930"/>
                </a:cubicBezTo>
                <a:cubicBezTo>
                  <a:pt x="11830" y="1329"/>
                  <a:pt x="9098" y="677"/>
                  <a:pt x="63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314bd53232_0_10"/>
          <p:cNvSpPr/>
          <p:nvPr/>
        </p:nvSpPr>
        <p:spPr>
          <a:xfrm rot="-546304">
            <a:off x="735805" y="1119769"/>
            <a:ext cx="2878738" cy="2705361"/>
          </a:xfrm>
          <a:custGeom>
            <a:rect b="b" l="l" r="r" t="t"/>
            <a:pathLst>
              <a:path extrusionOk="0" h="35169" w="41555">
                <a:moveTo>
                  <a:pt x="40702" y="1"/>
                </a:moveTo>
                <a:cubicBezTo>
                  <a:pt x="27143" y="126"/>
                  <a:pt x="13660" y="652"/>
                  <a:pt x="101" y="1078"/>
                </a:cubicBezTo>
                <a:cubicBezTo>
                  <a:pt x="76" y="1078"/>
                  <a:pt x="51" y="1078"/>
                  <a:pt x="25" y="1053"/>
                </a:cubicBezTo>
                <a:lnTo>
                  <a:pt x="0" y="1078"/>
                </a:lnTo>
                <a:cubicBezTo>
                  <a:pt x="51" y="1103"/>
                  <a:pt x="101" y="1153"/>
                  <a:pt x="101" y="1254"/>
                </a:cubicBezTo>
                <a:cubicBezTo>
                  <a:pt x="752" y="7845"/>
                  <a:pt x="577" y="14612"/>
                  <a:pt x="802" y="21254"/>
                </a:cubicBezTo>
                <a:cubicBezTo>
                  <a:pt x="903" y="24537"/>
                  <a:pt x="878" y="27870"/>
                  <a:pt x="1103" y="31154"/>
                </a:cubicBezTo>
                <a:cubicBezTo>
                  <a:pt x="1236" y="33346"/>
                  <a:pt x="2622" y="35168"/>
                  <a:pt x="4511" y="35168"/>
                </a:cubicBezTo>
                <a:cubicBezTo>
                  <a:pt x="5127" y="35168"/>
                  <a:pt x="5795" y="34975"/>
                  <a:pt x="6492" y="34537"/>
                </a:cubicBezTo>
                <a:cubicBezTo>
                  <a:pt x="7995" y="33585"/>
                  <a:pt x="8772" y="31780"/>
                  <a:pt x="9324" y="30151"/>
                </a:cubicBezTo>
                <a:cubicBezTo>
                  <a:pt x="9374" y="30051"/>
                  <a:pt x="9399" y="29926"/>
                  <a:pt x="9474" y="29926"/>
                </a:cubicBezTo>
                <a:cubicBezTo>
                  <a:pt x="9491" y="29859"/>
                  <a:pt x="9563" y="29836"/>
                  <a:pt x="9654" y="29836"/>
                </a:cubicBezTo>
                <a:cubicBezTo>
                  <a:pt x="9700" y="29836"/>
                  <a:pt x="9750" y="29842"/>
                  <a:pt x="9800" y="29850"/>
                </a:cubicBezTo>
                <a:cubicBezTo>
                  <a:pt x="20376" y="31454"/>
                  <a:pt x="30878" y="33284"/>
                  <a:pt x="41555" y="34236"/>
                </a:cubicBezTo>
                <a:cubicBezTo>
                  <a:pt x="41128" y="31880"/>
                  <a:pt x="41304" y="29525"/>
                  <a:pt x="41404" y="27144"/>
                </a:cubicBezTo>
                <a:cubicBezTo>
                  <a:pt x="41479" y="24186"/>
                  <a:pt x="41529" y="21229"/>
                  <a:pt x="41504" y="18246"/>
                </a:cubicBezTo>
                <a:cubicBezTo>
                  <a:pt x="41454" y="12156"/>
                  <a:pt x="40928" y="6091"/>
                  <a:pt x="407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2314bd53232_0_10"/>
          <p:cNvSpPr/>
          <p:nvPr/>
        </p:nvSpPr>
        <p:spPr>
          <a:xfrm rot="-546268">
            <a:off x="721535" y="1117530"/>
            <a:ext cx="2906551" cy="2716820"/>
          </a:xfrm>
          <a:custGeom>
            <a:rect b="b" l="l" r="r" t="t"/>
            <a:pathLst>
              <a:path extrusionOk="0" h="35485" w="41906">
                <a:moveTo>
                  <a:pt x="40684" y="377"/>
                </a:moveTo>
                <a:cubicBezTo>
                  <a:pt x="40913" y="6408"/>
                  <a:pt x="41430" y="12415"/>
                  <a:pt x="41504" y="18421"/>
                </a:cubicBezTo>
                <a:cubicBezTo>
                  <a:pt x="41504" y="21103"/>
                  <a:pt x="41479" y="23760"/>
                  <a:pt x="41404" y="26416"/>
                </a:cubicBezTo>
                <a:cubicBezTo>
                  <a:pt x="41379" y="27745"/>
                  <a:pt x="41304" y="29098"/>
                  <a:pt x="41278" y="30426"/>
                </a:cubicBezTo>
                <a:cubicBezTo>
                  <a:pt x="41255" y="31690"/>
                  <a:pt x="41299" y="32976"/>
                  <a:pt x="41497" y="34241"/>
                </a:cubicBezTo>
                <a:lnTo>
                  <a:pt x="41497" y="34241"/>
                </a:lnTo>
                <a:cubicBezTo>
                  <a:pt x="36203" y="33742"/>
                  <a:pt x="30909" y="33048"/>
                  <a:pt x="25639" y="32256"/>
                </a:cubicBezTo>
                <a:lnTo>
                  <a:pt x="17619" y="31103"/>
                </a:lnTo>
                <a:cubicBezTo>
                  <a:pt x="16291" y="30903"/>
                  <a:pt x="14963" y="30677"/>
                  <a:pt x="13609" y="30476"/>
                </a:cubicBezTo>
                <a:lnTo>
                  <a:pt x="11604" y="30151"/>
                </a:lnTo>
                <a:lnTo>
                  <a:pt x="10627" y="30000"/>
                </a:lnTo>
                <a:lnTo>
                  <a:pt x="10125" y="29925"/>
                </a:lnTo>
                <a:cubicBezTo>
                  <a:pt x="10025" y="29925"/>
                  <a:pt x="9950" y="29900"/>
                  <a:pt x="9850" y="29900"/>
                </a:cubicBezTo>
                <a:lnTo>
                  <a:pt x="9699" y="29900"/>
                </a:lnTo>
                <a:cubicBezTo>
                  <a:pt x="9647" y="29918"/>
                  <a:pt x="9582" y="29947"/>
                  <a:pt x="9539" y="29998"/>
                </a:cubicBezTo>
                <a:lnTo>
                  <a:pt x="9539" y="29998"/>
                </a:lnTo>
                <a:cubicBezTo>
                  <a:pt x="9500" y="30015"/>
                  <a:pt x="9463" y="30036"/>
                  <a:pt x="9449" y="30050"/>
                </a:cubicBezTo>
                <a:cubicBezTo>
                  <a:pt x="9424" y="30101"/>
                  <a:pt x="9424" y="30151"/>
                  <a:pt x="9399" y="30176"/>
                </a:cubicBezTo>
                <a:lnTo>
                  <a:pt x="9348" y="30326"/>
                </a:lnTo>
                <a:lnTo>
                  <a:pt x="9223" y="30652"/>
                </a:lnTo>
                <a:cubicBezTo>
                  <a:pt x="9148" y="30877"/>
                  <a:pt x="9073" y="31078"/>
                  <a:pt x="8998" y="31278"/>
                </a:cubicBezTo>
                <a:cubicBezTo>
                  <a:pt x="8822" y="31705"/>
                  <a:pt x="8622" y="32106"/>
                  <a:pt x="8421" y="32507"/>
                </a:cubicBezTo>
                <a:cubicBezTo>
                  <a:pt x="7970" y="33284"/>
                  <a:pt x="7419" y="34010"/>
                  <a:pt x="6692" y="34512"/>
                </a:cubicBezTo>
                <a:cubicBezTo>
                  <a:pt x="6087" y="34908"/>
                  <a:pt x="5377" y="35200"/>
                  <a:pt x="4651" y="35200"/>
                </a:cubicBezTo>
                <a:cubicBezTo>
                  <a:pt x="4504" y="35200"/>
                  <a:pt x="4358" y="35188"/>
                  <a:pt x="4211" y="35163"/>
                </a:cubicBezTo>
                <a:cubicBezTo>
                  <a:pt x="3358" y="35013"/>
                  <a:pt x="2632" y="34436"/>
                  <a:pt x="2155" y="33685"/>
                </a:cubicBezTo>
                <a:cubicBezTo>
                  <a:pt x="1679" y="32958"/>
                  <a:pt x="1454" y="32080"/>
                  <a:pt x="1404" y="31203"/>
                </a:cubicBezTo>
                <a:cubicBezTo>
                  <a:pt x="1353" y="30276"/>
                  <a:pt x="1303" y="29374"/>
                  <a:pt x="1278" y="28471"/>
                </a:cubicBezTo>
                <a:cubicBezTo>
                  <a:pt x="1203" y="26667"/>
                  <a:pt x="1203" y="24837"/>
                  <a:pt x="1153" y="23033"/>
                </a:cubicBezTo>
                <a:cubicBezTo>
                  <a:pt x="1028" y="19374"/>
                  <a:pt x="1003" y="15765"/>
                  <a:pt x="952" y="12105"/>
                </a:cubicBezTo>
                <a:cubicBezTo>
                  <a:pt x="927" y="10301"/>
                  <a:pt x="877" y="8471"/>
                  <a:pt x="802" y="6667"/>
                </a:cubicBezTo>
                <a:cubicBezTo>
                  <a:pt x="752" y="5740"/>
                  <a:pt x="702" y="4837"/>
                  <a:pt x="652" y="3935"/>
                </a:cubicBezTo>
                <a:lnTo>
                  <a:pt x="551" y="2557"/>
                </a:lnTo>
                <a:lnTo>
                  <a:pt x="476" y="1880"/>
                </a:lnTo>
                <a:lnTo>
                  <a:pt x="451" y="1529"/>
                </a:lnTo>
                <a:cubicBezTo>
                  <a:pt x="451" y="1496"/>
                  <a:pt x="451" y="1474"/>
                  <a:pt x="444" y="1434"/>
                </a:cubicBezTo>
                <a:lnTo>
                  <a:pt x="444" y="1434"/>
                </a:lnTo>
                <a:lnTo>
                  <a:pt x="476" y="1429"/>
                </a:lnTo>
                <a:lnTo>
                  <a:pt x="802" y="1429"/>
                </a:lnTo>
                <a:lnTo>
                  <a:pt x="1429" y="1404"/>
                </a:lnTo>
                <a:lnTo>
                  <a:pt x="2707" y="1354"/>
                </a:lnTo>
                <a:lnTo>
                  <a:pt x="5263" y="1278"/>
                </a:lnTo>
                <a:lnTo>
                  <a:pt x="10351" y="1128"/>
                </a:lnTo>
                <a:lnTo>
                  <a:pt x="20526" y="802"/>
                </a:lnTo>
                <a:cubicBezTo>
                  <a:pt x="27237" y="628"/>
                  <a:pt x="33972" y="430"/>
                  <a:pt x="40684" y="377"/>
                </a:cubicBezTo>
                <a:close/>
                <a:moveTo>
                  <a:pt x="40852" y="0"/>
                </a:moveTo>
                <a:cubicBezTo>
                  <a:pt x="34060" y="50"/>
                  <a:pt x="27293" y="176"/>
                  <a:pt x="20501" y="401"/>
                </a:cubicBezTo>
                <a:lnTo>
                  <a:pt x="251" y="1078"/>
                </a:lnTo>
                <a:lnTo>
                  <a:pt x="25" y="1078"/>
                </a:lnTo>
                <a:lnTo>
                  <a:pt x="0" y="1153"/>
                </a:lnTo>
                <a:lnTo>
                  <a:pt x="0" y="1178"/>
                </a:lnTo>
                <a:lnTo>
                  <a:pt x="75" y="1429"/>
                </a:lnTo>
                <a:lnTo>
                  <a:pt x="276" y="3960"/>
                </a:lnTo>
                <a:cubicBezTo>
                  <a:pt x="351" y="4862"/>
                  <a:pt x="401" y="5765"/>
                  <a:pt x="426" y="6667"/>
                </a:cubicBezTo>
                <a:cubicBezTo>
                  <a:pt x="526" y="8496"/>
                  <a:pt x="551" y="10301"/>
                  <a:pt x="602" y="12131"/>
                </a:cubicBezTo>
                <a:cubicBezTo>
                  <a:pt x="652" y="15765"/>
                  <a:pt x="702" y="19399"/>
                  <a:pt x="802" y="23033"/>
                </a:cubicBezTo>
                <a:cubicBezTo>
                  <a:pt x="852" y="24837"/>
                  <a:pt x="877" y="26667"/>
                  <a:pt x="927" y="28497"/>
                </a:cubicBezTo>
                <a:cubicBezTo>
                  <a:pt x="978" y="29399"/>
                  <a:pt x="1003" y="30301"/>
                  <a:pt x="1078" y="31203"/>
                </a:cubicBezTo>
                <a:cubicBezTo>
                  <a:pt x="1128" y="32131"/>
                  <a:pt x="1379" y="33083"/>
                  <a:pt x="1905" y="33860"/>
                </a:cubicBezTo>
                <a:cubicBezTo>
                  <a:pt x="2406" y="34662"/>
                  <a:pt x="3208" y="35314"/>
                  <a:pt x="4160" y="35439"/>
                </a:cubicBezTo>
                <a:cubicBezTo>
                  <a:pt x="4334" y="35470"/>
                  <a:pt x="4506" y="35485"/>
                  <a:pt x="4677" y="35485"/>
                </a:cubicBezTo>
                <a:cubicBezTo>
                  <a:pt x="5469" y="35485"/>
                  <a:pt x="6223" y="35170"/>
                  <a:pt x="6842" y="34737"/>
                </a:cubicBezTo>
                <a:cubicBezTo>
                  <a:pt x="7619" y="34211"/>
                  <a:pt x="8196" y="33434"/>
                  <a:pt x="8647" y="32632"/>
                </a:cubicBezTo>
                <a:cubicBezTo>
                  <a:pt x="8872" y="32231"/>
                  <a:pt x="9048" y="31805"/>
                  <a:pt x="9223" y="31379"/>
                </a:cubicBezTo>
                <a:cubicBezTo>
                  <a:pt x="9298" y="31178"/>
                  <a:pt x="9399" y="30953"/>
                  <a:pt x="9474" y="30727"/>
                </a:cubicBezTo>
                <a:lnTo>
                  <a:pt x="9574" y="30426"/>
                </a:lnTo>
                <a:lnTo>
                  <a:pt x="9624" y="30251"/>
                </a:lnTo>
                <a:cubicBezTo>
                  <a:pt x="9647" y="30228"/>
                  <a:pt x="9649" y="30226"/>
                  <a:pt x="9649" y="30206"/>
                </a:cubicBezTo>
                <a:lnTo>
                  <a:pt x="9649" y="30206"/>
                </a:lnTo>
                <a:lnTo>
                  <a:pt x="9749" y="30126"/>
                </a:lnTo>
                <a:lnTo>
                  <a:pt x="9749" y="30126"/>
                </a:lnTo>
                <a:cubicBezTo>
                  <a:pt x="9741" y="30142"/>
                  <a:pt x="9741" y="30148"/>
                  <a:pt x="9748" y="30148"/>
                </a:cubicBezTo>
                <a:cubicBezTo>
                  <a:pt x="9761" y="30148"/>
                  <a:pt x="9800" y="30126"/>
                  <a:pt x="9850" y="30126"/>
                </a:cubicBezTo>
                <a:cubicBezTo>
                  <a:pt x="9900" y="30151"/>
                  <a:pt x="10000" y="30151"/>
                  <a:pt x="10075" y="30176"/>
                </a:cubicBezTo>
                <a:lnTo>
                  <a:pt x="10577" y="30251"/>
                </a:lnTo>
                <a:lnTo>
                  <a:pt x="11579" y="30401"/>
                </a:lnTo>
                <a:lnTo>
                  <a:pt x="13584" y="30702"/>
                </a:lnTo>
                <a:cubicBezTo>
                  <a:pt x="14912" y="30903"/>
                  <a:pt x="16266" y="31103"/>
                  <a:pt x="17594" y="31329"/>
                </a:cubicBezTo>
                <a:cubicBezTo>
                  <a:pt x="20251" y="31755"/>
                  <a:pt x="22907" y="32206"/>
                  <a:pt x="25589" y="32607"/>
                </a:cubicBezTo>
                <a:cubicBezTo>
                  <a:pt x="30928" y="33384"/>
                  <a:pt x="36291" y="34111"/>
                  <a:pt x="41679" y="34587"/>
                </a:cubicBezTo>
                <a:lnTo>
                  <a:pt x="41905" y="34612"/>
                </a:lnTo>
                <a:lnTo>
                  <a:pt x="41905" y="34612"/>
                </a:lnTo>
                <a:lnTo>
                  <a:pt x="41855" y="34386"/>
                </a:lnTo>
                <a:cubicBezTo>
                  <a:pt x="41404" y="31780"/>
                  <a:pt x="41679" y="29098"/>
                  <a:pt x="41730" y="26441"/>
                </a:cubicBezTo>
                <a:cubicBezTo>
                  <a:pt x="41805" y="23760"/>
                  <a:pt x="41830" y="21103"/>
                  <a:pt x="41805" y="18421"/>
                </a:cubicBezTo>
                <a:cubicBezTo>
                  <a:pt x="41780" y="12331"/>
                  <a:pt x="41278" y="6266"/>
                  <a:pt x="41053" y="176"/>
                </a:cubicBezTo>
                <a:lnTo>
                  <a:pt x="410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2314bd53232_0_10"/>
          <p:cNvSpPr/>
          <p:nvPr/>
        </p:nvSpPr>
        <p:spPr>
          <a:xfrm rot="-546322">
            <a:off x="1713439" y="2743424"/>
            <a:ext cx="1584748" cy="124651"/>
          </a:xfrm>
          <a:custGeom>
            <a:rect b="b" l="l" r="r" t="t"/>
            <a:pathLst>
              <a:path extrusionOk="0" h="1934" w="24587">
                <a:moveTo>
                  <a:pt x="24207" y="1"/>
                </a:moveTo>
                <a:cubicBezTo>
                  <a:pt x="24192" y="1"/>
                  <a:pt x="24177" y="2"/>
                  <a:pt x="24161" y="3"/>
                </a:cubicBezTo>
                <a:cubicBezTo>
                  <a:pt x="16166" y="805"/>
                  <a:pt x="8221" y="1407"/>
                  <a:pt x="201" y="1633"/>
                </a:cubicBezTo>
                <a:cubicBezTo>
                  <a:pt x="1" y="1658"/>
                  <a:pt x="1" y="1933"/>
                  <a:pt x="201" y="1933"/>
                </a:cubicBezTo>
                <a:cubicBezTo>
                  <a:pt x="8171" y="1708"/>
                  <a:pt x="16216" y="1357"/>
                  <a:pt x="24161" y="630"/>
                </a:cubicBezTo>
                <a:cubicBezTo>
                  <a:pt x="24571" y="606"/>
                  <a:pt x="24587" y="1"/>
                  <a:pt x="24207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314bd53232_0_10"/>
          <p:cNvSpPr txBox="1"/>
          <p:nvPr>
            <p:ph type="title"/>
          </p:nvPr>
        </p:nvSpPr>
        <p:spPr>
          <a:xfrm rot="-680253">
            <a:off x="604348" y="1320253"/>
            <a:ext cx="2807893" cy="755734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Notas para el tutor:</a:t>
            </a:r>
            <a:endParaRPr/>
          </a:p>
        </p:txBody>
      </p:sp>
      <p:sp>
        <p:nvSpPr>
          <p:cNvPr id="712" name="Google Shape;712;g2314bd53232_0_10"/>
          <p:cNvSpPr txBox="1"/>
          <p:nvPr>
            <p:ph idx="1" type="body"/>
          </p:nvPr>
        </p:nvSpPr>
        <p:spPr>
          <a:xfrm>
            <a:off x="3869575" y="514475"/>
            <a:ext cx="4720200" cy="4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Preparar con anticipación, en la sección de Perfil de Egreso, los lugares de desempeño o lo que considera valioso agregar para que los tutorados tengan mayor claridad sobre su carrera.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Revisar los requisitos de titulación de la carrera o carreras de los alumnos de su grupo de tutorías para enriquecer la actividad que realizarán los tutorados en esta sesión.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Llevar impreso el plan de estudios para cada tutorado.</a:t>
            </a:r>
            <a:endParaRPr/>
          </a:p>
        </p:txBody>
      </p:sp>
      <p:grpSp>
        <p:nvGrpSpPr>
          <p:cNvPr id="713" name="Google Shape;713;g2314bd53232_0_10"/>
          <p:cNvGrpSpPr/>
          <p:nvPr/>
        </p:nvGrpSpPr>
        <p:grpSpPr>
          <a:xfrm rot="-522020">
            <a:off x="6047454" y="4212537"/>
            <a:ext cx="2555864" cy="282403"/>
            <a:chOff x="256250" y="3704650"/>
            <a:chExt cx="960300" cy="231700"/>
          </a:xfrm>
        </p:grpSpPr>
        <p:sp>
          <p:nvSpPr>
            <p:cNvPr id="714" name="Google Shape;714;g2314bd53232_0_10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314bd53232_0_10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314bd53232_0_10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314bd53232_0_10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314bd53232_0_10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314bd53232_0_10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314bd53232_0_10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314bd53232_0_10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1"/>
          <p:cNvGrpSpPr/>
          <p:nvPr/>
        </p:nvGrpSpPr>
        <p:grpSpPr>
          <a:xfrm rot="1171993">
            <a:off x="5195976" y="1389557"/>
            <a:ext cx="972338" cy="585347"/>
            <a:chOff x="4345425" y="2175475"/>
            <a:chExt cx="800750" cy="176025"/>
          </a:xfrm>
        </p:grpSpPr>
        <p:sp>
          <p:nvSpPr>
            <p:cNvPr id="727" name="Google Shape;727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11"/>
          <p:cNvGrpSpPr/>
          <p:nvPr/>
        </p:nvGrpSpPr>
        <p:grpSpPr>
          <a:xfrm rot="1171993">
            <a:off x="234564" y="1385057"/>
            <a:ext cx="972338" cy="585347"/>
            <a:chOff x="4345425" y="2175475"/>
            <a:chExt cx="800750" cy="176025"/>
          </a:xfrm>
        </p:grpSpPr>
        <p:sp>
          <p:nvSpPr>
            <p:cNvPr id="730" name="Google Shape;730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11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Expectativas de mi carrera</a:t>
            </a:r>
            <a:endParaRPr/>
          </a:p>
        </p:txBody>
      </p:sp>
      <p:sp>
        <p:nvSpPr>
          <p:cNvPr id="733" name="Google Shape;733;p11"/>
          <p:cNvSpPr txBox="1"/>
          <p:nvPr>
            <p:ph type="ctrTitle"/>
          </p:nvPr>
        </p:nvSpPr>
        <p:spPr>
          <a:xfrm>
            <a:off x="522774" y="1750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¿por qué elegí esta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carrera?</a:t>
            </a:r>
            <a:endParaRPr/>
          </a:p>
        </p:txBody>
      </p:sp>
      <p:sp>
        <p:nvSpPr>
          <p:cNvPr id="734" name="Google Shape;734;p11"/>
          <p:cNvSpPr txBox="1"/>
          <p:nvPr>
            <p:ph idx="3" type="ctrTitle"/>
          </p:nvPr>
        </p:nvSpPr>
        <p:spPr>
          <a:xfrm>
            <a:off x="5408453" y="1800144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¿En dónde me gustaría trabajar cuando me titule?</a:t>
            </a:r>
            <a:endParaRPr/>
          </a:p>
        </p:txBody>
      </p:sp>
      <p:grpSp>
        <p:nvGrpSpPr>
          <p:cNvPr id="735" name="Google Shape;735;p11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736" name="Google Shape;736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1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739" name="Google Shape;739;p1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749" name="Google Shape;749;p11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7" name="Google Shape;75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4550" y="2133425"/>
            <a:ext cx="1952455" cy="25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1"/>
          <p:cNvSpPr txBox="1"/>
          <p:nvPr>
            <p:ph idx="4294967295" type="subTitle"/>
          </p:nvPr>
        </p:nvSpPr>
        <p:spPr>
          <a:xfrm>
            <a:off x="2837675" y="104701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rgbClr val="B0D5F7"/>
                </a:solidFill>
              </a:rPr>
              <a:t>Participación plenaria</a:t>
            </a:r>
            <a:endParaRPr>
              <a:solidFill>
                <a:srgbClr val="B0D5F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6"/>
          <p:cNvGrpSpPr/>
          <p:nvPr/>
        </p:nvGrpSpPr>
        <p:grpSpPr>
          <a:xfrm>
            <a:off x="2310362" y="985117"/>
            <a:ext cx="4523277" cy="176025"/>
            <a:chOff x="4345425" y="2175475"/>
            <a:chExt cx="800750" cy="176025"/>
          </a:xfrm>
        </p:grpSpPr>
        <p:sp>
          <p:nvSpPr>
            <p:cNvPr id="764" name="Google Shape;764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Mi Carrera </a:t>
            </a:r>
            <a:endParaRPr/>
          </a:p>
        </p:txBody>
      </p:sp>
      <p:sp>
        <p:nvSpPr>
          <p:cNvPr id="767" name="Google Shape;767;p6"/>
          <p:cNvSpPr txBox="1"/>
          <p:nvPr>
            <p:ph idx="1" type="subTitle"/>
          </p:nvPr>
        </p:nvSpPr>
        <p:spPr>
          <a:xfrm>
            <a:off x="4407250" y="3135125"/>
            <a:ext cx="3238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Perfil de egreso</a:t>
            </a:r>
            <a:endParaRPr/>
          </a:p>
        </p:txBody>
      </p:sp>
      <p:grpSp>
        <p:nvGrpSpPr>
          <p:cNvPr id="768" name="Google Shape;768;p6"/>
          <p:cNvGrpSpPr/>
          <p:nvPr/>
        </p:nvGrpSpPr>
        <p:grpSpPr>
          <a:xfrm rot="-8411504">
            <a:off x="-236290" y="1738917"/>
            <a:ext cx="2830265" cy="1313178"/>
            <a:chOff x="6563688" y="1203747"/>
            <a:chExt cx="2086349" cy="968018"/>
          </a:xfrm>
        </p:grpSpPr>
        <p:sp>
          <p:nvSpPr>
            <p:cNvPr id="769" name="Google Shape;769;p6"/>
            <p:cNvSpPr/>
            <p:nvPr/>
          </p:nvSpPr>
          <p:spPr>
            <a:xfrm>
              <a:off x="8304770" y="1884263"/>
              <a:ext cx="130601" cy="220004"/>
            </a:xfrm>
            <a:custGeom>
              <a:rect b="b" l="l" r="r" t="t"/>
              <a:pathLst>
                <a:path extrusionOk="0" h="2355" w="1398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8291394" y="1881137"/>
              <a:ext cx="87535" cy="209634"/>
            </a:xfrm>
            <a:custGeom>
              <a:rect b="b" l="l" r="r" t="t"/>
              <a:pathLst>
                <a:path extrusionOk="0" h="2244" w="937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8353799" y="1910751"/>
              <a:ext cx="88469" cy="201320"/>
            </a:xfrm>
            <a:custGeom>
              <a:rect b="b" l="l" r="r" t="t"/>
              <a:pathLst>
                <a:path extrusionOk="0" h="2155" w="947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2" name="Google Shape;772;p6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773" name="Google Shape;773;p6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rect b="b" l="l" r="r" t="t"/>
                <a:pathLst>
                  <a:path extrusionOk="0" h="7353" w="15511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rect b="b" l="l" r="r" t="t"/>
                <a:pathLst>
                  <a:path extrusionOk="0" h="7095" w="15512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rect b="b" l="l" r="r" t="t"/>
                <a:pathLst>
                  <a:path extrusionOk="0" h="7111" w="15375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rect b="b" l="l" r="r" t="t"/>
                <a:pathLst>
                  <a:path extrusionOk="0" h="2364" w="3282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rect b="b" l="l" r="r" t="t"/>
                <a:pathLst>
                  <a:path extrusionOk="0" h="2532" w="3039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rect b="b" l="l" r="r" t="t"/>
                <a:pathLst>
                  <a:path extrusionOk="0" h="687" w="1292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rect b="b" l="l" r="r" t="t"/>
                <a:pathLst>
                  <a:path extrusionOk="0" h="10362" w="22333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rect b="b" l="l" r="r" t="t"/>
                <a:pathLst>
                  <a:path extrusionOk="0" h="1903" w="1122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rect b="b" l="l" r="r" t="t"/>
                <a:pathLst>
                  <a:path extrusionOk="0" h="6691" w="15116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rect b="b" l="l" r="r" t="t"/>
                <a:pathLst>
                  <a:path extrusionOk="0" h="6555" w="14919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3" name="Google Shape;783;p6"/>
          <p:cNvSpPr txBox="1"/>
          <p:nvPr>
            <p:ph idx="1" type="subTitle"/>
          </p:nvPr>
        </p:nvSpPr>
        <p:spPr>
          <a:xfrm>
            <a:off x="3263013" y="2230163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Plan de estudios</a:t>
            </a:r>
            <a:endParaRPr/>
          </a:p>
        </p:txBody>
      </p:sp>
      <p:sp>
        <p:nvSpPr>
          <p:cNvPr id="784" name="Google Shape;784;p6"/>
          <p:cNvSpPr txBox="1"/>
          <p:nvPr>
            <p:ph idx="1" type="subTitle"/>
          </p:nvPr>
        </p:nvSpPr>
        <p:spPr>
          <a:xfrm>
            <a:off x="1378475" y="1332375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Modelo curricular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60ed06cb9c_0_0"/>
          <p:cNvSpPr txBox="1"/>
          <p:nvPr>
            <p:ph type="title"/>
          </p:nvPr>
        </p:nvSpPr>
        <p:spPr>
          <a:xfrm>
            <a:off x="720725" y="381800"/>
            <a:ext cx="74190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curricular y plan de estudios 2023</a:t>
            </a:r>
            <a:endParaRPr/>
          </a:p>
        </p:txBody>
      </p:sp>
      <p:sp>
        <p:nvSpPr>
          <p:cNvPr id="790" name="Google Shape;790;g260ed06cb9c_0_0"/>
          <p:cNvSpPr txBox="1"/>
          <p:nvPr>
            <p:ph idx="1" type="subTitle"/>
          </p:nvPr>
        </p:nvSpPr>
        <p:spPr>
          <a:xfrm>
            <a:off x="720725" y="1121300"/>
            <a:ext cx="3897900" cy="19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El </a:t>
            </a:r>
            <a:r>
              <a:rPr lang="en"/>
              <a:t>Plan de estudios es nuevo, por lo que iniciarás con un </a:t>
            </a:r>
            <a:r>
              <a:rPr b="1" lang="en"/>
              <a:t>programa completamente actualizado</a:t>
            </a:r>
            <a:r>
              <a:rPr lang="en"/>
              <a:t>, orientado hacia la formación y </a:t>
            </a:r>
            <a:r>
              <a:rPr b="1" lang="en"/>
              <a:t>desarrollo de competencias profesionales</a:t>
            </a:r>
            <a:r>
              <a:rPr lang="en"/>
              <a:t> que demanda el entorno social y laboral, cuyo énfasis está puesto en la aplicación del conocimiento en diversas situaciones y contextos, formar </a:t>
            </a:r>
            <a:r>
              <a:rPr b="1" lang="en"/>
              <a:t>profesionistas con ética, integridad, competencia internacional, habilidad emprendedora y empatía ante la realidad social</a:t>
            </a:r>
            <a:r>
              <a:rPr lang="en"/>
              <a:t>.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1" name="Google Shape;791;g260ed06cb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025" y="1232600"/>
            <a:ext cx="4220575" cy="281303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g260ed06cb9c_0_0"/>
          <p:cNvSpPr/>
          <p:nvPr/>
        </p:nvSpPr>
        <p:spPr>
          <a:xfrm flipH="1" rot="-5897885">
            <a:off x="4462411" y="843703"/>
            <a:ext cx="911111" cy="876871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g260ed06cb9c_0_0"/>
          <p:cNvGrpSpPr/>
          <p:nvPr/>
        </p:nvGrpSpPr>
        <p:grpSpPr>
          <a:xfrm rot="-522020">
            <a:off x="6428454" y="4212537"/>
            <a:ext cx="2555864" cy="282403"/>
            <a:chOff x="256250" y="3704650"/>
            <a:chExt cx="960300" cy="231700"/>
          </a:xfrm>
        </p:grpSpPr>
        <p:sp>
          <p:nvSpPr>
            <p:cNvPr id="794" name="Google Shape;794;g260ed06cb9c_0_0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60ed06cb9c_0_0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260ed06cb9c_0_0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260ed06cb9c_0_0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260ed06cb9c_0_0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260ed06cb9c_0_0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260ed06cb9c_0_0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60ed06cb9c_0_0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"/>
          <p:cNvSpPr txBox="1"/>
          <p:nvPr>
            <p:ph idx="1" type="subTitle"/>
          </p:nvPr>
        </p:nvSpPr>
        <p:spPr>
          <a:xfrm>
            <a:off x="5118725" y="1502225"/>
            <a:ext cx="3780300" cy="30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Modelo curricular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bajo el enfoque por competencias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genéricas</a:t>
            </a:r>
            <a:br>
              <a:rPr lang="en"/>
            </a:br>
            <a:r>
              <a:rPr lang="en"/>
              <a:t>(</a:t>
            </a:r>
            <a:r>
              <a:rPr lang="en"/>
              <a:t>Saber ser-convivir, saber hacer-habilidades,saber-conocer).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básicas</a:t>
            </a:r>
            <a:br>
              <a:rPr lang="en"/>
            </a:br>
            <a:r>
              <a:rPr lang="en"/>
              <a:t>(</a:t>
            </a:r>
            <a:r>
              <a:rPr lang="en"/>
              <a:t>ciencias en común en ciertas disciplinas).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específicas</a:t>
            </a:r>
            <a:br>
              <a:rPr lang="en"/>
            </a:br>
            <a:r>
              <a:rPr lang="en"/>
              <a:t>(</a:t>
            </a:r>
            <a:r>
              <a:rPr lang="en"/>
              <a:t>propias de la carrera)</a:t>
            </a:r>
            <a:endParaRPr/>
          </a:p>
        </p:txBody>
      </p:sp>
      <p:grpSp>
        <p:nvGrpSpPr>
          <p:cNvPr id="807" name="Google Shape;807;p9"/>
          <p:cNvGrpSpPr/>
          <p:nvPr/>
        </p:nvGrpSpPr>
        <p:grpSpPr>
          <a:xfrm>
            <a:off x="3937495" y="826383"/>
            <a:ext cx="2798301" cy="176025"/>
            <a:chOff x="4345425" y="2175475"/>
            <a:chExt cx="800750" cy="176025"/>
          </a:xfrm>
        </p:grpSpPr>
        <p:sp>
          <p:nvSpPr>
            <p:cNvPr id="808" name="Google Shape;808;p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9"/>
          <p:cNvSpPr txBox="1"/>
          <p:nvPr>
            <p:ph type="title"/>
          </p:nvPr>
        </p:nvSpPr>
        <p:spPr>
          <a:xfrm>
            <a:off x="1869100" y="405000"/>
            <a:ext cx="6935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Modelo ITSON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811" name="Google Shape;81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275" y="1654625"/>
            <a:ext cx="2798300" cy="27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"/>
          <p:cNvSpPr/>
          <p:nvPr/>
        </p:nvSpPr>
        <p:spPr>
          <a:xfrm rot="-1160172">
            <a:off x="1957148" y="1138425"/>
            <a:ext cx="251710" cy="574784"/>
          </a:xfrm>
          <a:custGeom>
            <a:rect b="b" l="l" r="r" t="t"/>
            <a:pathLst>
              <a:path extrusionOk="0" h="18686" w="8183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3" name="Google Shape;813;p9"/>
          <p:cNvGrpSpPr/>
          <p:nvPr/>
        </p:nvGrpSpPr>
        <p:grpSpPr>
          <a:xfrm rot="1946169">
            <a:off x="4905101" y="1161932"/>
            <a:ext cx="1304283" cy="396170"/>
            <a:chOff x="-605225" y="2384875"/>
            <a:chExt cx="787975" cy="303650"/>
          </a:xfrm>
        </p:grpSpPr>
        <p:sp>
          <p:nvSpPr>
            <p:cNvPr id="814" name="Google Shape;814;p9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B8582B-52A5-4F85-9E91-24A75EA02051}"/>
</file>

<file path=customXml/itemProps2.xml><?xml version="1.0" encoding="utf-8"?>
<ds:datastoreItem xmlns:ds="http://schemas.openxmlformats.org/officeDocument/2006/customXml" ds:itemID="{F3B2882B-CED8-4339-90B9-22D00B7D921D}"/>
</file>

<file path=customXml/itemProps3.xml><?xml version="1.0" encoding="utf-8"?>
<ds:datastoreItem xmlns:ds="http://schemas.openxmlformats.org/officeDocument/2006/customXml" ds:itemID="{F1F8923D-CB6B-47DA-A0E6-6BE96D74E6D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 Sainz Leyva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