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tim" panose="020B0604020202020204" charset="-34"/>
      <p:regular r:id="rId28"/>
    </p:embeddedFont>
    <p:embeddedFont>
      <p:font typeface="Permanent Marker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34oLLYEcHM5plMtu0ZO9D/q8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348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3baac3b00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g23baac3b00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3131550a4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23131550a4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60a15bb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8" name="Google Shape;998;g260a15bb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baac3b0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7" name="Google Shape;1027;g23baac3b0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3baac3b00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3baac3b00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3131550a4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4" name="Google Shape;1084;g23131550a4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3baac3b00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23baac3b00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60a15bb13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8" name="Google Shape;1148;g260a15bb13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60a15bb1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g260a15bb1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3131550a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23131550a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3131550a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23131550a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micrositios/becas/Paginas/informacion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6: BECAS</a:t>
            </a:r>
            <a:endParaRPr/>
          </a:p>
        </p:txBody>
      </p:sp>
      <p:pic>
        <p:nvPicPr>
          <p:cNvPr id="639" name="Google Shape;63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175" y="3209927"/>
            <a:ext cx="633341" cy="4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RESPONSABLES EN CADA UNIDAD</a:t>
            </a:r>
            <a:endParaRPr/>
          </a:p>
        </p:txBody>
      </p:sp>
      <p:grpSp>
        <p:nvGrpSpPr>
          <p:cNvPr id="892" name="Google Shape;892;p8"/>
          <p:cNvGrpSpPr/>
          <p:nvPr/>
        </p:nvGrpSpPr>
        <p:grpSpPr>
          <a:xfrm flipH="1">
            <a:off x="3778817" y="938650"/>
            <a:ext cx="1586366" cy="176025"/>
            <a:chOff x="4345425" y="2175475"/>
            <a:chExt cx="800750" cy="176025"/>
          </a:xfrm>
        </p:grpSpPr>
        <p:sp>
          <p:nvSpPr>
            <p:cNvPr id="893" name="Google Shape;893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896" name="Google Shape;896;p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8"/>
          <p:cNvGrpSpPr/>
          <p:nvPr/>
        </p:nvGrpSpPr>
        <p:grpSpPr>
          <a:xfrm>
            <a:off x="-41659" y="293831"/>
            <a:ext cx="1921913" cy="326735"/>
            <a:chOff x="1816609" y="3851001"/>
            <a:chExt cx="1093674" cy="222193"/>
          </a:xfrm>
        </p:grpSpPr>
        <p:sp>
          <p:nvSpPr>
            <p:cNvPr id="906" name="Google Shape;906;p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84" y="1341000"/>
            <a:ext cx="3426635" cy="31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59" y="1341000"/>
            <a:ext cx="3394195" cy="318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g23baac3b00c_0_3"/>
          <p:cNvGrpSpPr/>
          <p:nvPr/>
        </p:nvGrpSpPr>
        <p:grpSpPr>
          <a:xfrm>
            <a:off x="2310360" y="985117"/>
            <a:ext cx="4523277" cy="176025"/>
            <a:chOff x="4345425" y="2175475"/>
            <a:chExt cx="800750" cy="176025"/>
          </a:xfrm>
        </p:grpSpPr>
        <p:sp>
          <p:nvSpPr>
            <p:cNvPr id="922" name="Google Shape;922;g23baac3b00c_0_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23baac3b00c_0_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4" name="Google Shape;924;g23baac3b00c_0_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Becas Institucionales</a:t>
            </a:r>
            <a:endParaRPr/>
          </a:p>
        </p:txBody>
      </p:sp>
      <p:grpSp>
        <p:nvGrpSpPr>
          <p:cNvPr id="925" name="Google Shape;925;g23baac3b00c_0_3"/>
          <p:cNvGrpSpPr/>
          <p:nvPr/>
        </p:nvGrpSpPr>
        <p:grpSpPr>
          <a:xfrm rot="-8147048">
            <a:off x="298004" y="1951911"/>
            <a:ext cx="1692442" cy="795380"/>
            <a:chOff x="6563688" y="1203747"/>
            <a:chExt cx="2086349" cy="968018"/>
          </a:xfrm>
        </p:grpSpPr>
        <p:sp>
          <p:nvSpPr>
            <p:cNvPr id="926" name="Google Shape;926;g23baac3b00c_0_3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23baac3b00c_0_3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23baac3b00c_0_3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9" name="Google Shape;929;g23baac3b00c_0_3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930" name="Google Shape;930;g23baac3b00c_0_3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g23baac3b00c_0_3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g23baac3b00c_0_3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g23baac3b00c_0_3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23baac3b00c_0_3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23baac3b00c_0_3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23baac3b00c_0_3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23baac3b00c_0_3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23baac3b00c_0_3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23baac3b00c_0_3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0" name="Google Shape;940;g23baac3b00c_0_3"/>
          <p:cNvGrpSpPr/>
          <p:nvPr/>
        </p:nvGrpSpPr>
        <p:grpSpPr>
          <a:xfrm rot="-4659265">
            <a:off x="7670158" y="206561"/>
            <a:ext cx="913024" cy="603279"/>
            <a:chOff x="5118990" y="4122087"/>
            <a:chExt cx="1882464" cy="1222659"/>
          </a:xfrm>
        </p:grpSpPr>
        <p:sp>
          <p:nvSpPr>
            <p:cNvPr id="941" name="Google Shape;941;g23baac3b00c_0_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23baac3b00c_0_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3baac3b00c_0_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3baac3b00c_0_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3baac3b00c_0_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3baac3b00c_0_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3baac3b00c_0_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3baac3b00c_0_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3baac3b00c_0_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3baac3b00c_0_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23baac3b00c_0_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23baac3b00c_0_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3baac3b00c_0_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3baac3b00c_0_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3baac3b00c_0_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g23baac3b00c_0_3"/>
          <p:cNvGrpSpPr/>
          <p:nvPr/>
        </p:nvGrpSpPr>
        <p:grpSpPr>
          <a:xfrm rot="4235477">
            <a:off x="740875" y="509121"/>
            <a:ext cx="806680" cy="421756"/>
            <a:chOff x="1822875" y="1377000"/>
            <a:chExt cx="548075" cy="286550"/>
          </a:xfrm>
        </p:grpSpPr>
        <p:sp>
          <p:nvSpPr>
            <p:cNvPr id="957" name="Google Shape;957;g23baac3b00c_0_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3baac3b00c_0_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3baac3b00c_0_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23baac3b00c_0_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23baac3b00c_0_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23baac3b00c_0_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23baac3b00c_0_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3baac3b00c_0_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23baac3b00c_0_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6" name="Google Shape;966;g23baac3b00c_0_3"/>
          <p:cNvSpPr txBox="1"/>
          <p:nvPr/>
        </p:nvSpPr>
        <p:spPr>
          <a:xfrm>
            <a:off x="2102975" y="1314350"/>
            <a:ext cx="4191300" cy="3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•</a:t>
            </a:r>
            <a:r>
              <a:rPr lang="en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Moisés Vazquez Gudiño (MVG)</a:t>
            </a:r>
            <a:endParaRPr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•Alto Rendimiento Académico (ARA)</a:t>
            </a:r>
            <a:endParaRPr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•Otras:</a:t>
            </a:r>
            <a:endParaRPr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+Fundación ITSON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+Beca de arte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+Norman Borlaug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+Club Rotario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131550a47_0_124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1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lphaUcPeriod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BECA MOISÉS VÁZQUEZ GUDIÑO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2" name="Google Shape;972;g23131550a47_0_124"/>
          <p:cNvSpPr txBox="1">
            <a:spLocks noGrp="1"/>
          </p:cNvSpPr>
          <p:nvPr>
            <p:ph type="ctrTitle"/>
          </p:nvPr>
        </p:nvSpPr>
        <p:spPr>
          <a:xfrm>
            <a:off x="188325" y="1225150"/>
            <a:ext cx="6208200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DIRIGIDO A</a:t>
            </a:r>
            <a:r>
              <a:rPr lang="en" sz="1400" dirty="0"/>
              <a:t>: Estudiantes de nuevo ingreso.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MONTOS</a:t>
            </a:r>
            <a:r>
              <a:rPr lang="en" sz="1400" dirty="0"/>
              <a:t>: $3,000.00 por semestre, mismos que se abonarán directamente a tu colegiatura.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PUBLICACIÓN</a:t>
            </a:r>
            <a:r>
              <a:rPr lang="en" sz="1400" dirty="0"/>
              <a:t>: Marzo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CATEGORÍAS</a:t>
            </a:r>
            <a:r>
              <a:rPr lang="en" sz="1400" dirty="0"/>
              <a:t>: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1.Escasos recursos económicos.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2.Excelencia académica.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3.Trabajo comunitario.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400" dirty="0"/>
              <a:t>4. Artes, grupos étnicos e idiomas.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/>
              <a:t>5. Investigación, desarrollo tecnológico y emprendimiento.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6.Deporte.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7.Madres o padres solteros.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8.Estudiantes con discapacidad visual,  motriz o auditiva.</a:t>
            </a:r>
            <a:endParaRPr sz="1700" b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 dirty="0"/>
          </a:p>
        </p:txBody>
      </p:sp>
      <p:grpSp>
        <p:nvGrpSpPr>
          <p:cNvPr id="973" name="Google Shape;973;g23131550a47_0_124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974" name="Google Shape;974;g23131550a47_0_12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3131550a47_0_12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g23131550a47_0_124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977" name="Google Shape;977;g23131550a47_0_12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3131550a47_0_12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3131550a47_0_12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3131550a47_0_12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3131550a47_0_12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3131550a47_0_12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3131550a47_0_12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3131550a47_0_12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3131550a47_0_12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g23131550a47_0_124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87" name="Google Shape;987;g23131550a47_0_124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3131550a47_0_124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3131550a47_0_124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3131550a47_0_124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3131550a47_0_124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3131550a47_0_124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3131550a47_0_124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3131550a47_0_124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g23131550a47_0_124"/>
          <p:cNvSpPr txBox="1"/>
          <p:nvPr/>
        </p:nvSpPr>
        <p:spPr>
          <a:xfrm>
            <a:off x="5942925" y="3394900"/>
            <a:ext cx="2291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Correos electrónicos​: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72C6"/>
                </a:solidFill>
                <a:latin typeface="Roboto"/>
                <a:ea typeface="Roboto"/>
                <a:cs typeface="Roboto"/>
                <a:sym typeface="Roboto"/>
              </a:rPr>
              <a:t>becamoisesvazquez@itson.edu.mx</a:t>
            </a:r>
            <a:endParaRPr sz="1000">
              <a:solidFill>
                <a:srgbClr val="0072C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72C6"/>
                </a:solidFill>
                <a:latin typeface="Roboto"/>
                <a:ea typeface="Roboto"/>
                <a:cs typeface="Roboto"/>
                <a:sym typeface="Roboto"/>
              </a:rPr>
              <a:t>becamvg@potros.itson.edu.mx</a:t>
            </a:r>
            <a:endParaRPr sz="1000">
              <a:solidFill>
                <a:srgbClr val="0072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60a15bb131_0_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RESPONSABLES EN CADA UNIDAD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grpSp>
        <p:nvGrpSpPr>
          <p:cNvPr id="1001" name="Google Shape;1001;g260a15bb131_0_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02" name="Google Shape;1002;g260a15bb131_0_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60a15bb131_0_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g260a15bb131_0_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05" name="Google Shape;1005;g260a15bb131_0_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60a15bb131_0_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60a15bb131_0_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60a15bb131_0_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60a15bb131_0_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60a15bb131_0_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60a15bb131_0_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260a15bb131_0_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60a15bb131_0_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g260a15bb131_0_6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1015" name="Google Shape;1015;g260a15bb131_0_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260a15bb131_0_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60a15bb131_0_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60a15bb131_0_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60a15bb131_0_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60a15bb131_0_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260a15bb131_0_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60a15bb131_0_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3" name="Google Shape;1023;g260a15bb13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0" y="1553225"/>
            <a:ext cx="3220578" cy="27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60a15bb13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3baac3b00c_0_58"/>
          <p:cNvSpPr txBox="1">
            <a:spLocks noGrp="1"/>
          </p:cNvSpPr>
          <p:nvPr>
            <p:ph type="title" idx="4"/>
          </p:nvPr>
        </p:nvSpPr>
        <p:spPr>
          <a:xfrm>
            <a:off x="720000" y="385348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B. Beca Alto Rendimiento Académico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0" name="Google Shape;1030;g23baac3b00c_0_58"/>
          <p:cNvSpPr txBox="1">
            <a:spLocks noGrp="1"/>
          </p:cNvSpPr>
          <p:nvPr>
            <p:ph type="ctrTitle"/>
          </p:nvPr>
        </p:nvSpPr>
        <p:spPr>
          <a:xfrm>
            <a:off x="188325" y="915861"/>
            <a:ext cx="8480700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Busca incrementar la calidad educativa de los alumnos ITSON, incentivando la excelencia en su desempeño académico y tiene como objetivo otorgar incentivos que brinden mejores oportunidades de desarrollo académico y extracurricular, promoviendo la reciprocidad alumno - universidad, por medio de la participación activa de los alumnos ARA.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DIRIGIDO A: estudiantes de alto rendimiento académico.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PROMEDIO: mínimo de 9.0 y 0% de reprobación.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SEMESTRE: t</a:t>
            </a:r>
            <a:r>
              <a:rPr lang="en" sz="1500" dirty="0">
                <a:solidFill>
                  <a:schemeClr val="dk2"/>
                </a:solidFill>
              </a:rPr>
              <a:t>ercer semestre en adelante</a:t>
            </a:r>
            <a:r>
              <a:rPr lang="en" sz="1500" b="0" dirty="0">
                <a:solidFill>
                  <a:schemeClr val="dk2"/>
                </a:solidFill>
              </a:rPr>
              <a:t>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MONTOS: $3,000.00, el cual se aplicará directamente a la colegiatura.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PUBLICACIÓN: </a:t>
            </a:r>
            <a:r>
              <a:rPr lang="en" sz="1500" dirty="0">
                <a:solidFill>
                  <a:schemeClr val="dk2"/>
                </a:solidFill>
              </a:rPr>
              <a:t>cada inicio de semestre</a:t>
            </a:r>
            <a:r>
              <a:rPr lang="en" sz="1500" b="0" dirty="0">
                <a:solidFill>
                  <a:schemeClr val="dk2"/>
                </a:solidFill>
              </a:rPr>
              <a:t> abre convocatoria.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DOCUMENTACIÓN: solicitud de beca, Kárdex y carga académica actual.</a:t>
            </a:r>
            <a:endParaRPr sz="15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MODALIDADES:</a:t>
            </a:r>
            <a:endParaRPr sz="15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a.Servicio de 45 hrs. al semestre, en algún proyecto institucional seleccionado.</a:t>
            </a:r>
            <a:endParaRPr sz="15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Ser miembro activo del Consejo Directivo Institucional o miembro de alguna Asociación Estudiantil (sociedad de alumnos) de ITSON.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000" dirty="0"/>
          </a:p>
        </p:txBody>
      </p:sp>
      <p:grpSp>
        <p:nvGrpSpPr>
          <p:cNvPr id="1031" name="Google Shape;1031;g23baac3b00c_0_58"/>
          <p:cNvGrpSpPr/>
          <p:nvPr/>
        </p:nvGrpSpPr>
        <p:grpSpPr>
          <a:xfrm>
            <a:off x="2198701" y="832896"/>
            <a:ext cx="4688712" cy="176025"/>
            <a:chOff x="4345425" y="2175475"/>
            <a:chExt cx="800750" cy="176025"/>
          </a:xfrm>
        </p:grpSpPr>
        <p:sp>
          <p:nvSpPr>
            <p:cNvPr id="1032" name="Google Shape;1032;g23baac3b00c_0_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3baac3b00c_0_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23baac3b00c_0_58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35" name="Google Shape;1035;g23baac3b00c_0_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3baac3b00c_0_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3baac3b00c_0_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3baac3b00c_0_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3baac3b00c_0_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3baac3b00c_0_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3baac3b00c_0_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3baac3b00c_0_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3baac3b00c_0_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g23baac3b00c_0_58"/>
          <p:cNvGrpSpPr/>
          <p:nvPr/>
        </p:nvGrpSpPr>
        <p:grpSpPr>
          <a:xfrm rot="-2482112">
            <a:off x="7458477" y="3565787"/>
            <a:ext cx="953582" cy="396167"/>
            <a:chOff x="-605225" y="2384875"/>
            <a:chExt cx="787975" cy="303650"/>
          </a:xfrm>
        </p:grpSpPr>
        <p:sp>
          <p:nvSpPr>
            <p:cNvPr id="1045" name="Google Shape;1045;g23baac3b00c_0_58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23baac3b00c_0_58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3baac3b00c_0_58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3baac3b00c_0_58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23baac3b00c_0_58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23baac3b00c_0_58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23baac3b00c_0_58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23baac3b00c_0_58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3baac3b00c_0_9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RESPONSABLES EN CADA UNIDAD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grpSp>
        <p:nvGrpSpPr>
          <p:cNvPr id="1058" name="Google Shape;1058;g23baac3b00c_0_9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59" name="Google Shape;1059;g23baac3b00c_0_9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3baac3b00c_0_9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g23baac3b00c_0_9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62" name="Google Shape;1062;g23baac3b00c_0_9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3baac3b00c_0_9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3baac3b00c_0_9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3baac3b00c_0_9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3baac3b00c_0_9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3baac3b00c_0_9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3baac3b00c_0_9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3baac3b00c_0_9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3baac3b00c_0_9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g23baac3b00c_0_96"/>
          <p:cNvGrpSpPr/>
          <p:nvPr/>
        </p:nvGrpSpPr>
        <p:grpSpPr>
          <a:xfrm rot="-2482112">
            <a:off x="7698530" y="4332425"/>
            <a:ext cx="953582" cy="396167"/>
            <a:chOff x="-605225" y="2384875"/>
            <a:chExt cx="787975" cy="303650"/>
          </a:xfrm>
        </p:grpSpPr>
        <p:sp>
          <p:nvSpPr>
            <p:cNvPr id="1072" name="Google Shape;1072;g23baac3b00c_0_9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3baac3b00c_0_9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3baac3b00c_0_9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3baac3b00c_0_9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3baac3b00c_0_9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3baac3b00c_0_9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23baac3b00c_0_9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3baac3b00c_0_9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0" name="Google Shape;1080;g23baac3b00c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g23baac3b00c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25" y="1553225"/>
            <a:ext cx="3673543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g23131550a47_0_72"/>
          <p:cNvGrpSpPr/>
          <p:nvPr/>
        </p:nvGrpSpPr>
        <p:grpSpPr>
          <a:xfrm>
            <a:off x="2691244" y="985125"/>
            <a:ext cx="3571505" cy="176025"/>
            <a:chOff x="4345425" y="2175475"/>
            <a:chExt cx="800750" cy="176025"/>
          </a:xfrm>
        </p:grpSpPr>
        <p:sp>
          <p:nvSpPr>
            <p:cNvPr id="1087" name="Google Shape;1087;g23131550a47_0_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23131550a47_0_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g23131550a47_0_72"/>
          <p:cNvSpPr txBox="1">
            <a:spLocks noGrp="1"/>
          </p:cNvSpPr>
          <p:nvPr>
            <p:ph type="title"/>
          </p:nvPr>
        </p:nvSpPr>
        <p:spPr>
          <a:xfrm>
            <a:off x="720000" y="532934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Otras </a:t>
            </a:r>
            <a:r>
              <a:rPr lang="en" u="sng">
                <a:solidFill>
                  <a:schemeClr val="hlink"/>
                </a:solidFill>
                <a:hlinkClick r:id="rId3"/>
              </a:rPr>
              <a:t>Becas Institucionales </a:t>
            </a:r>
            <a:endParaRPr/>
          </a:p>
        </p:txBody>
      </p:sp>
      <p:grpSp>
        <p:nvGrpSpPr>
          <p:cNvPr id="1090" name="Google Shape;1090;g23131550a47_0_72"/>
          <p:cNvGrpSpPr/>
          <p:nvPr/>
        </p:nvGrpSpPr>
        <p:grpSpPr>
          <a:xfrm rot="-9482157">
            <a:off x="-6281" y="318211"/>
            <a:ext cx="1192272" cy="550356"/>
            <a:chOff x="6563688" y="1203747"/>
            <a:chExt cx="2086349" cy="968018"/>
          </a:xfrm>
        </p:grpSpPr>
        <p:sp>
          <p:nvSpPr>
            <p:cNvPr id="1091" name="Google Shape;1091;g23131550a47_0_72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3131550a47_0_72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3131550a47_0_72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4" name="Google Shape;1094;g23131550a47_0_72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1095" name="Google Shape;1095;g23131550a47_0_72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g23131550a47_0_72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g23131550a47_0_72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g23131550a47_0_72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g23131550a47_0_72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g23131550a47_0_72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g23131550a47_0_72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g23131550a47_0_72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g23131550a47_0_72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g23131550a47_0_72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5" name="Google Shape;1105;g23131550a47_0_72"/>
          <p:cNvGrpSpPr/>
          <p:nvPr/>
        </p:nvGrpSpPr>
        <p:grpSpPr>
          <a:xfrm rot="4235477">
            <a:off x="882269" y="472391"/>
            <a:ext cx="806680" cy="421756"/>
            <a:chOff x="1822875" y="1377000"/>
            <a:chExt cx="548075" cy="286550"/>
          </a:xfrm>
        </p:grpSpPr>
        <p:sp>
          <p:nvSpPr>
            <p:cNvPr id="1106" name="Google Shape;1106;g23131550a47_0_7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3131550a47_0_7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3131550a47_0_7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3131550a47_0_7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3131550a47_0_7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3131550a47_0_7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3131550a47_0_7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23131550a47_0_7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23131550a47_0_7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5" name="Google Shape;1115;g23131550a47_0_72"/>
          <p:cNvPicPr preferRelativeResize="0"/>
          <p:nvPr/>
        </p:nvPicPr>
        <p:blipFill rotWithShape="1">
          <a:blip r:embed="rId4">
            <a:alphaModFix/>
          </a:blip>
          <a:srcRect l="24323" t="22756" r="28765" b="26628"/>
          <a:stretch/>
        </p:blipFill>
        <p:spPr>
          <a:xfrm rot="-3404988">
            <a:off x="7145977" y="274179"/>
            <a:ext cx="816708" cy="881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g23131550a47_0_72"/>
          <p:cNvSpPr txBox="1"/>
          <p:nvPr/>
        </p:nvSpPr>
        <p:spPr>
          <a:xfrm>
            <a:off x="202500" y="1069000"/>
            <a:ext cx="87390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Ø</a:t>
            </a: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BECAS FUNDACIÓN ITSON, A.C.</a:t>
            </a:r>
            <a:endParaRPr b="1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Facilitar la permanencia de alumnos que presentan aptitudes académicas y dificultades económicas mediante el otorgamiento de beca (pago equivalente a 7 mat. de 3 hrs, máx. $3,836.00, se abonará directo a la colegiatura) de licenciatura y profesional asociado en las distintas unidades del ITSON y con un promedio igual o superior a 8.0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Ø</a:t>
            </a: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BECA CLUB ROTARIO</a:t>
            </a:r>
            <a:endParaRPr b="1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Para estudiantes de nuevo ingreso o que estén cursando sus estudios universitarios de Profesional Asociado o Licenciatura. Apoyo económico de $3,836.00 a $4,932.00 mismos que se abonarán directamente a tu colegiatura, el fondo de becas es limitado y se otorgarán becas a expedientes satisfactorios hasta que el presupuesto se agote.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Ø</a:t>
            </a: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BECA FUNDACIÓN NORMAN E. BORLAUG</a:t>
            </a:r>
            <a:endParaRPr b="1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A los estudiantes de las Licenciaturas en </a:t>
            </a: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Ingeniería en Ciencias Ambientales, Biosistemas y Biotecnología del ITSON</a:t>
            </a: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, que mantienen un promedio general igual o superior a 8.0, del tercer al décimo semestre, a concursar por una beca completa. (costo total de la colegiatura por ciclo, el cual será abonado directamente en la colegiatura del semestre correspondiente).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g23baac3b00c_0_128"/>
          <p:cNvGrpSpPr/>
          <p:nvPr/>
        </p:nvGrpSpPr>
        <p:grpSpPr>
          <a:xfrm rot="-3462324" flipH="1">
            <a:off x="5526532" y="2026265"/>
            <a:ext cx="2743514" cy="1090983"/>
            <a:chOff x="4038775" y="3369325"/>
            <a:chExt cx="1789725" cy="711700"/>
          </a:xfrm>
        </p:grpSpPr>
        <p:sp>
          <p:nvSpPr>
            <p:cNvPr id="1122" name="Google Shape;1122;g23baac3b00c_0_12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23baac3b00c_0_12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23baac3b00c_0_12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23baac3b00c_0_12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23baac3b00c_0_12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3baac3b00c_0_12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3baac3b00c_0_12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3baac3b00c_0_12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3baac3b00c_0_12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3baac3b00c_0_12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3baac3b00c_0_12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3baac3b00c_0_12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3baac3b00c_0_12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3baac3b00c_0_12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3baac3b00c_0_12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3baac3b00c_0_12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23baac3b00c_0_12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23baac3b00c_0_12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3baac3b00c_0_12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1" name="Google Shape;1141;g23baac3b00c_0_1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Iniciativa privada</a:t>
            </a:r>
            <a:endParaRPr/>
          </a:p>
        </p:txBody>
      </p:sp>
      <p:sp>
        <p:nvSpPr>
          <p:cNvPr id="1142" name="Google Shape;1142;g23baac3b00c_0_128"/>
          <p:cNvSpPr txBox="1"/>
          <p:nvPr/>
        </p:nvSpPr>
        <p:spPr>
          <a:xfrm>
            <a:off x="396688" y="1066075"/>
            <a:ext cx="7632512" cy="33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tim"/>
              <a:buChar char="●"/>
            </a:pPr>
            <a:r>
              <a:rPr lang="en" sz="16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Constalations Brands</a:t>
            </a:r>
            <a:endParaRPr sz="16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  Para ingenierías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tim"/>
              <a:buChar char="●"/>
            </a:pPr>
            <a:r>
              <a:rPr lang="en" sz="16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Fundación Esposos Rodríguez</a:t>
            </a: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*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Solo estudiantes sonorenses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tim"/>
              <a:buChar char="●"/>
            </a:pPr>
            <a:r>
              <a:rPr lang="en" sz="16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Telmex</a:t>
            </a: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* En estos programas de becas no se requiere apoyo de personal institucional para su trámite. 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43" name="Google Shape;1143;g23baac3b00c_0_128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144" name="Google Shape;1144;g23baac3b00c_0_12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3baac3b00c_0_12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60a15bb131_0_107"/>
          <p:cNvSpPr txBox="1">
            <a:spLocks noGrp="1"/>
          </p:cNvSpPr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Gracias!</a:t>
            </a:r>
            <a:endParaRPr sz="9700"/>
          </a:p>
        </p:txBody>
      </p:sp>
      <p:grpSp>
        <p:nvGrpSpPr>
          <p:cNvPr id="1151" name="Google Shape;1151;g260a15bb131_0_107"/>
          <p:cNvGrpSpPr/>
          <p:nvPr/>
        </p:nvGrpSpPr>
        <p:grpSpPr>
          <a:xfrm>
            <a:off x="4015386" y="2460846"/>
            <a:ext cx="375421" cy="353610"/>
            <a:chOff x="2870687" y="3796508"/>
            <a:chExt cx="375421" cy="353610"/>
          </a:xfrm>
        </p:grpSpPr>
        <p:sp>
          <p:nvSpPr>
            <p:cNvPr id="1152" name="Google Shape;1152;g260a15bb131_0_107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260a15bb131_0_107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260a15bb131_0_107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60a15bb131_0_107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g260a15bb131_0_107"/>
          <p:cNvGrpSpPr/>
          <p:nvPr/>
        </p:nvGrpSpPr>
        <p:grpSpPr>
          <a:xfrm>
            <a:off x="4627484" y="2460846"/>
            <a:ext cx="372740" cy="353610"/>
            <a:chOff x="3744430" y="3796534"/>
            <a:chExt cx="372740" cy="353610"/>
          </a:xfrm>
        </p:grpSpPr>
        <p:sp>
          <p:nvSpPr>
            <p:cNvPr id="1157" name="Google Shape;1157;g260a15bb131_0_107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60a15bb131_0_107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60a15bb131_0_107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60a15bb131_0_107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60a15bb131_0_107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60a15bb131_0_107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60a15bb131_0_107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60a15bb131_0_107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60a15bb131_0_107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g260a15bb131_0_107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1167" name="Google Shape;1167;g260a15bb131_0_10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60a15bb131_0_10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60a15bb131_0_10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60a15bb131_0_10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60a15bb131_0_10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60a15bb131_0_10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260a15bb131_0_10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g260a15bb131_0_10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60a15bb131_0_10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g260a15bb131_0_107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1177" name="Google Shape;1177;g260a15bb131_0_1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60a15bb131_0_1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60a15bb131_0_1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60a15bb131_0_1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60a15bb131_0_1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60a15bb131_0_1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60a15bb131_0_1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260a15bb131_0_1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60a15bb131_0_1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6" name="Google Shape;1186;g260a15bb131_0_107"/>
          <p:cNvGrpSpPr/>
          <p:nvPr/>
        </p:nvGrpSpPr>
        <p:grpSpPr>
          <a:xfrm rot="514806">
            <a:off x="7119919" y="1692027"/>
            <a:ext cx="1118061" cy="876421"/>
            <a:chOff x="378575" y="1776375"/>
            <a:chExt cx="737425" cy="578050"/>
          </a:xfrm>
        </p:grpSpPr>
        <p:sp>
          <p:nvSpPr>
            <p:cNvPr id="1187" name="Google Shape;1187;g260a15bb131_0_10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260a15bb131_0_10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60a15bb131_0_10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60a15bb131_0_10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60a15bb131_0_10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60a15bb131_0_10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60a15bb131_0_10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60a15bb131_0_10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60a15bb131_0_10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60a15bb131_0_10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60a15bb131_0_10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60a15bb131_0_10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9" name="Google Shape;1199;g260a15bb131_0_107"/>
          <p:cNvGrpSpPr/>
          <p:nvPr/>
        </p:nvGrpSpPr>
        <p:grpSpPr>
          <a:xfrm rot="-130621" flipH="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1200" name="Google Shape;1200;g260a15bb131_0_1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60a15bb131_0_1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60a15bb131_0_107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434343"/>
                </a:solidFill>
              </a:rPr>
              <a:t>CURSO DE TUTORÍA 1,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60a15bb131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Oferta de Becas</a:t>
            </a:r>
            <a:endParaRPr/>
          </a:p>
        </p:txBody>
      </p:sp>
      <p:sp>
        <p:nvSpPr>
          <p:cNvPr id="645" name="Google Shape;645;g260a15bb131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  <p:pic>
        <p:nvPicPr>
          <p:cNvPr id="646" name="Google Shape;646;g260a15bb13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175" y="3209927"/>
            <a:ext cx="633341" cy="4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"/>
          <p:cNvGrpSpPr/>
          <p:nvPr/>
        </p:nvGrpSpPr>
        <p:grpSpPr>
          <a:xfrm rot="474658">
            <a:off x="1381256" y="1520576"/>
            <a:ext cx="1557467" cy="585348"/>
            <a:chOff x="4345425" y="2175475"/>
            <a:chExt cx="800750" cy="176025"/>
          </a:xfrm>
        </p:grpSpPr>
        <p:sp>
          <p:nvSpPr>
            <p:cNvPr id="652" name="Google Shape;652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 rot="474658">
            <a:off x="6187536" y="1587932"/>
            <a:ext cx="1557467" cy="585348"/>
            <a:chOff x="4345425" y="2175475"/>
            <a:chExt cx="800750" cy="176025"/>
          </a:xfrm>
        </p:grpSpPr>
        <p:sp>
          <p:nvSpPr>
            <p:cNvPr id="655" name="Google Shape;655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658" name="Google Shape;658;p2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9" name="Google Shape;659;p2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60" name="Google Shape;660;p2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61" name="Google Shape;661;p2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2" name="Google Shape;662;p2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663" name="Google Shape;663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70" name="Google Shape;670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7" name="Google Shape;677;p3"/>
          <p:cNvSpPr txBox="1">
            <a:spLocks noGrp="1"/>
          </p:cNvSpPr>
          <p:nvPr>
            <p:ph type="body" idx="1"/>
          </p:nvPr>
        </p:nvSpPr>
        <p:spPr>
          <a:xfrm>
            <a:off x="629446" y="1891309"/>
            <a:ext cx="3828547" cy="225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900">
                <a:highlight>
                  <a:schemeClr val="lt1"/>
                </a:highlight>
              </a:rPr>
              <a:t>Oferta de Becas: </a:t>
            </a:r>
            <a:endParaRPr sz="190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1"/>
                </a:highlight>
              </a:rPr>
              <a:t>Gobierno, </a:t>
            </a:r>
            <a:endParaRPr sz="190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1"/>
                </a:highlight>
              </a:rPr>
              <a:t>institucionales, </a:t>
            </a:r>
            <a:endParaRPr sz="190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1"/>
                </a:highlight>
              </a:rPr>
              <a:t>privadas</a:t>
            </a:r>
            <a:endParaRPr sz="27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678" name="Google Shape;678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9" name="Google Shape;679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2" name="Google Shape;682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4" name="Google Shape;694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3"/>
          <p:cNvSpPr txBox="1"/>
          <p:nvPr/>
        </p:nvSpPr>
        <p:spPr>
          <a:xfrm rot="864102">
            <a:off x="5794602" y="1711880"/>
            <a:ext cx="2198594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r>
              <a:rPr lang="en" sz="4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/>
          </a:p>
        </p:txBody>
      </p:sp>
      <p:sp>
        <p:nvSpPr>
          <p:cNvPr id="704" name="Google Shape;704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4"/>
          <p:cNvGrpSpPr/>
          <p:nvPr/>
        </p:nvGrpSpPr>
        <p:grpSpPr>
          <a:xfrm rot="185634">
            <a:off x="5121592" y="3321247"/>
            <a:ext cx="3088911" cy="585344"/>
            <a:chOff x="4345425" y="2175475"/>
            <a:chExt cx="800750" cy="176025"/>
          </a:xfrm>
        </p:grpSpPr>
        <p:sp>
          <p:nvSpPr>
            <p:cNvPr id="710" name="Google Shape;710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4"/>
          <p:cNvGrpSpPr/>
          <p:nvPr/>
        </p:nvGrpSpPr>
        <p:grpSpPr>
          <a:xfrm rot="-546322">
            <a:off x="1219594" y="1708068"/>
            <a:ext cx="2817315" cy="2469552"/>
            <a:chOff x="2505075" y="4180600"/>
            <a:chExt cx="1092750" cy="957900"/>
          </a:xfrm>
        </p:grpSpPr>
        <p:sp>
          <p:nvSpPr>
            <p:cNvPr id="713" name="Google Shape;713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4"/>
          <p:cNvSpPr txBox="1"/>
          <p:nvPr/>
        </p:nvSpPr>
        <p:spPr>
          <a:xfrm rot="-720766">
            <a:off x="2008182" y="2266343"/>
            <a:ext cx="1656689" cy="1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2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9" name="Google Shape;719;p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720" name="Google Shape;720;p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4"/>
          <p:cNvGrpSpPr/>
          <p:nvPr/>
        </p:nvGrpSpPr>
        <p:grpSpPr>
          <a:xfrm rot="-8593293">
            <a:off x="282534" y="-82338"/>
            <a:ext cx="2429475" cy="1577941"/>
            <a:chOff x="5118990" y="4122087"/>
            <a:chExt cx="1882464" cy="1222659"/>
          </a:xfrm>
        </p:grpSpPr>
        <p:sp>
          <p:nvSpPr>
            <p:cNvPr id="723" name="Google Shape;723;p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4"/>
          <p:cNvGrpSpPr/>
          <p:nvPr/>
        </p:nvGrpSpPr>
        <p:grpSpPr>
          <a:xfrm>
            <a:off x="5542017" y="3496470"/>
            <a:ext cx="2433812" cy="320922"/>
            <a:chOff x="1394800" y="3522000"/>
            <a:chExt cx="1048650" cy="138275"/>
          </a:xfrm>
        </p:grpSpPr>
        <p:sp>
          <p:nvSpPr>
            <p:cNvPr id="739" name="Google Shape;739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4"/>
          <p:cNvSpPr txBox="1"/>
          <p:nvPr/>
        </p:nvSpPr>
        <p:spPr>
          <a:xfrm>
            <a:off x="4491275" y="1529850"/>
            <a:ext cx="41007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6161"/>
                </a:solidFill>
                <a:highlight>
                  <a:srgbClr val="EEEEEE"/>
                </a:highlight>
                <a:latin typeface="Itim"/>
                <a:ea typeface="Itim"/>
                <a:cs typeface="Itim"/>
                <a:sym typeface="Itim"/>
              </a:rPr>
              <a:t>Existen diferentes programas de becas accesibles a estudiantes de universidades públicas.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749" name="Google Shape;749;p4"/>
          <p:cNvSpPr txBox="1">
            <a:spLocks noGrp="1"/>
          </p:cNvSpPr>
          <p:nvPr>
            <p:ph type="subTitle" idx="4294967295"/>
          </p:nvPr>
        </p:nvSpPr>
        <p:spPr>
          <a:xfrm>
            <a:off x="5288525" y="3989526"/>
            <a:ext cx="2506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En esta presentación, encontrarás los programas de becas vigentes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6"/>
          <p:cNvGrpSpPr/>
          <p:nvPr/>
        </p:nvGrpSpPr>
        <p:grpSpPr>
          <a:xfrm>
            <a:off x="2310362" y="985117"/>
            <a:ext cx="4523277" cy="176025"/>
            <a:chOff x="4345425" y="2175475"/>
            <a:chExt cx="800750" cy="176025"/>
          </a:xfrm>
        </p:grpSpPr>
        <p:sp>
          <p:nvSpPr>
            <p:cNvPr id="755" name="Google Shape;755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7" name="Google Shape;75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Becas Públicas de Educación Superior </a:t>
            </a:r>
            <a:endParaRPr/>
          </a:p>
        </p:txBody>
      </p:sp>
      <p:grpSp>
        <p:nvGrpSpPr>
          <p:cNvPr id="758" name="Google Shape;758;p6"/>
          <p:cNvGrpSpPr/>
          <p:nvPr/>
        </p:nvGrpSpPr>
        <p:grpSpPr>
          <a:xfrm rot="-8147048">
            <a:off x="118456" y="1510733"/>
            <a:ext cx="1756357" cy="612772"/>
            <a:chOff x="6563688" y="1203747"/>
            <a:chExt cx="2086349" cy="968018"/>
          </a:xfrm>
        </p:grpSpPr>
        <p:sp>
          <p:nvSpPr>
            <p:cNvPr id="759" name="Google Shape;759;p6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3" name="Google Shape;773;p6"/>
          <p:cNvGrpSpPr/>
          <p:nvPr/>
        </p:nvGrpSpPr>
        <p:grpSpPr>
          <a:xfrm rot="-4659265">
            <a:off x="7820463" y="229182"/>
            <a:ext cx="913025" cy="603279"/>
            <a:chOff x="5118990" y="4122087"/>
            <a:chExt cx="1882464" cy="1222659"/>
          </a:xfrm>
        </p:grpSpPr>
        <p:sp>
          <p:nvSpPr>
            <p:cNvPr id="774" name="Google Shape;774;p6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6"/>
          <p:cNvGrpSpPr/>
          <p:nvPr/>
        </p:nvGrpSpPr>
        <p:grpSpPr>
          <a:xfrm rot="4235477">
            <a:off x="632780" y="740438"/>
            <a:ext cx="806680" cy="421756"/>
            <a:chOff x="1822875" y="1377000"/>
            <a:chExt cx="548075" cy="286550"/>
          </a:xfrm>
        </p:grpSpPr>
        <p:sp>
          <p:nvSpPr>
            <p:cNvPr id="790" name="Google Shape;790;p6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9" name="Google Shape;79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115" y="2327938"/>
            <a:ext cx="1636485" cy="4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725" y="3156849"/>
            <a:ext cx="2023824" cy="4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4475" y="1552699"/>
            <a:ext cx="1775425" cy="56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en" dirty="0"/>
              <a:t>A) BECA SONORA DE OPORTUNIDADES</a:t>
            </a:r>
            <a:endParaRPr dirty="0"/>
          </a:p>
        </p:txBody>
      </p:sp>
      <p:sp>
        <p:nvSpPr>
          <p:cNvPr id="807" name="Google Shape;807;p11"/>
          <p:cNvSpPr txBox="1">
            <a:spLocks noGrp="1"/>
          </p:cNvSpPr>
          <p:nvPr>
            <p:ph type="ctrTitle"/>
          </p:nvPr>
        </p:nvSpPr>
        <p:spPr>
          <a:xfrm>
            <a:off x="318875" y="1632600"/>
            <a:ext cx="8104500" cy="30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>
                <a:solidFill>
                  <a:srgbClr val="A64D79"/>
                </a:solidFill>
              </a:rPr>
              <a:t>DIRIGIDO A:</a:t>
            </a:r>
            <a:r>
              <a:rPr lang="en" sz="1400"/>
              <a:t> </a:t>
            </a:r>
            <a:r>
              <a:rPr lang="en" sz="1700"/>
              <a:t>Todos los estudiantes inscritos en algún TSU o Licenciatura en una Universidad Pública Estatal del Estado de Sonora.</a:t>
            </a:r>
            <a:endParaRPr sz="170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A64D79"/>
                </a:solidFill>
              </a:rPr>
              <a:t>PROMEDIO mínimo de calificaciones:</a:t>
            </a:r>
            <a:r>
              <a:rPr lang="en" sz="1400"/>
              <a:t> </a:t>
            </a:r>
            <a:r>
              <a:rPr lang="en" sz="1700"/>
              <a:t>8.0</a:t>
            </a:r>
            <a:endParaRPr sz="170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A64D79"/>
                </a:solidFill>
              </a:rPr>
              <a:t>SEMESTRE: </a:t>
            </a:r>
            <a:r>
              <a:rPr lang="en" sz="1700"/>
              <a:t>Todos los semestres (de acuerdo al plan de estudios de cada carrera).</a:t>
            </a:r>
            <a:r>
              <a:rPr lang="en" sz="1400"/>
              <a:t>.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A64D79"/>
                </a:solidFill>
              </a:rPr>
              <a:t>MONTOS:</a:t>
            </a:r>
            <a:r>
              <a:rPr lang="en" sz="1400"/>
              <a:t> </a:t>
            </a:r>
            <a:r>
              <a:rPr lang="en" sz="1700"/>
              <a:t>De $1,000 hasta $2,000 mensual por 5 meses</a:t>
            </a:r>
            <a:r>
              <a:rPr lang="en" sz="1400"/>
              <a:t>.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A64D79"/>
                </a:solidFill>
              </a:rPr>
              <a:t>TIEMPO:</a:t>
            </a:r>
            <a:r>
              <a:rPr lang="en" sz="1400"/>
              <a:t> </a:t>
            </a:r>
            <a:r>
              <a:rPr lang="en" sz="1700"/>
              <a:t>semestral.</a:t>
            </a:r>
            <a:endParaRPr sz="170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A64D79"/>
                </a:solidFill>
              </a:rPr>
              <a:t>PUBLICACIÓN:</a:t>
            </a:r>
            <a:r>
              <a:rPr lang="en" sz="1400"/>
              <a:t> </a:t>
            </a:r>
            <a:r>
              <a:rPr lang="en" sz="1700"/>
              <a:t>Febrero/Marzo y Septiembre/Octubre.</a:t>
            </a:r>
            <a:endParaRPr sz="170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A64D79"/>
                </a:solidFill>
              </a:rPr>
              <a:t>DOCUMENTACIÓN: </a:t>
            </a:r>
            <a:r>
              <a:rPr lang="en" sz="1700"/>
              <a:t>CURP, Identificación oficial, Kárdex (para alumnos de primer semestre es el certificado de preparatoria), Constancia de inscripción, Comprobante de domicilio y Comprobante de ingreso mensual familiar.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808" name="Google Shape;808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809" name="Google Shape;809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1"/>
          <p:cNvGrpSpPr/>
          <p:nvPr/>
        </p:nvGrpSpPr>
        <p:grpSpPr>
          <a:xfrm>
            <a:off x="-656530" y="388621"/>
            <a:ext cx="2433812" cy="320922"/>
            <a:chOff x="1394800" y="3522000"/>
            <a:chExt cx="1048650" cy="138275"/>
          </a:xfrm>
        </p:grpSpPr>
        <p:sp>
          <p:nvSpPr>
            <p:cNvPr id="812" name="Google Shape;812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822" name="Google Shape;822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3131550a47_0_12"/>
          <p:cNvSpPr txBox="1">
            <a:spLocks noGrp="1"/>
          </p:cNvSpPr>
          <p:nvPr>
            <p:ph type="title" idx="4"/>
          </p:nvPr>
        </p:nvSpPr>
        <p:spPr>
          <a:xfrm>
            <a:off x="567600" y="544488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700" dirty="0">
                <a:latin typeface="Calibri"/>
                <a:ea typeface="Calibri"/>
                <a:cs typeface="Calibri"/>
                <a:sym typeface="Calibri"/>
              </a:rPr>
              <a:t>B) Apoyo a alumnas mexicanas jefas de familia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835" name="Google Shape;835;g23131550a47_0_12"/>
          <p:cNvGrpSpPr/>
          <p:nvPr/>
        </p:nvGrpSpPr>
        <p:grpSpPr>
          <a:xfrm>
            <a:off x="2198701" y="942725"/>
            <a:ext cx="4688712" cy="176025"/>
            <a:chOff x="4345425" y="2175475"/>
            <a:chExt cx="800750" cy="176025"/>
          </a:xfrm>
        </p:grpSpPr>
        <p:sp>
          <p:nvSpPr>
            <p:cNvPr id="836" name="Google Shape;836;g23131550a47_0_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3131550a47_0_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23131550a47_0_12"/>
          <p:cNvGrpSpPr/>
          <p:nvPr/>
        </p:nvGrpSpPr>
        <p:grpSpPr>
          <a:xfrm>
            <a:off x="524970" y="219071"/>
            <a:ext cx="2433812" cy="320922"/>
            <a:chOff x="1394800" y="3522000"/>
            <a:chExt cx="1048650" cy="138275"/>
          </a:xfrm>
        </p:grpSpPr>
        <p:sp>
          <p:nvSpPr>
            <p:cNvPr id="839" name="Google Shape;839;g23131550a47_0_1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3131550a47_0_1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3131550a47_0_1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3131550a47_0_1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3131550a47_0_1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3131550a47_0_1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3131550a47_0_1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3131550a47_0_1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3131550a47_0_1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g23131550a47_0_12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49" name="Google Shape;849;g23131550a47_0_12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3131550a47_0_12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3131550a47_0_12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23131550a47_0_12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23131550a47_0_12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23131550a47_0_12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23131550a47_0_12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23131550a47_0_12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g23131550a47_0_12"/>
          <p:cNvSpPr txBox="1"/>
          <p:nvPr/>
        </p:nvSpPr>
        <p:spPr>
          <a:xfrm>
            <a:off x="52575" y="1146750"/>
            <a:ext cx="8721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ncrementar las capacidades en campos específicos y prioritarios, promoviendo la igualdad de oportunidades entre las personas, mediante el apoyo a madres jefas de familia inscritas en programas de técnico superior universitario o licenciatura, para reforzar sus competencias académicas y facilitar su inserción en el mercado laboral.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DIRIGIDO A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Alumnas Madres mexicanas solteras, divorciadas, viudas o separadas que funjan como jefas de familia y </a:t>
            </a:r>
            <a:r>
              <a:rPr lang="en" sz="1500" u="sng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ser alumna regular (sin materias reprobadas)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.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PROMEDIO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Mínimo de 8.0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SEMESTRE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Todos los semestres, (que falten mínimo 6 meses de estudio).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MONTO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$4,000.00 mensuales y un pago anual de $2,000.00, la vigencia de la beca será de mínimo 6 meses, máximo 48 meses.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PUBLICACIÓN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Marzo – Mayo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DOCUMENTACIÓN</a:t>
            </a:r>
            <a:r>
              <a:rPr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Constancia de inscripción especial. KARDEX. INE de la aspirante. Constancia de estado civil. Acta de nacimiento del hijo(s). </a:t>
            </a:r>
            <a:endParaRPr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58" name="Google Shape;858;g23131550a4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975" y="100859"/>
            <a:ext cx="2023824" cy="4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3131550a47_0_4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C) BECAS JÓVENES ESCRIBIENDO EL FUTURO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4" name="Google Shape;864;g23131550a47_0_41"/>
          <p:cNvSpPr txBox="1">
            <a:spLocks noGrp="1"/>
          </p:cNvSpPr>
          <p:nvPr>
            <p:ph type="ctrTitle"/>
          </p:nvPr>
        </p:nvSpPr>
        <p:spPr>
          <a:xfrm>
            <a:off x="318875" y="1632600"/>
            <a:ext cx="7704000" cy="29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DIRIGIDO A:</a:t>
            </a:r>
            <a:r>
              <a:rPr lang="en" sz="1600"/>
              <a:t> Alumnos de hasta 29 años en condición de pobreza o vulnerabilidad.</a:t>
            </a:r>
            <a:endParaRPr sz="160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PROMEDIO</a:t>
            </a:r>
            <a:r>
              <a:rPr lang="en" sz="1600"/>
              <a:t>: N/A</a:t>
            </a:r>
            <a:endParaRPr sz="160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SEMESTRE: </a:t>
            </a:r>
            <a:r>
              <a:rPr lang="en" sz="1600"/>
              <a:t>Todos los semestres.</a:t>
            </a:r>
            <a:endParaRPr sz="160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MONTOS:</a:t>
            </a:r>
            <a:r>
              <a:rPr lang="en" sz="1600"/>
              <a:t> $2,450 mensual durante 10 meses.</a:t>
            </a:r>
            <a:endParaRPr sz="160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PUBLICACIÓN: </a:t>
            </a:r>
            <a:r>
              <a:rPr lang="en" sz="1600"/>
              <a:t>Agosto/Septiembre y Febrero/Marzo.</a:t>
            </a:r>
            <a:endParaRPr sz="160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DOCUMENTACIÓN:</a:t>
            </a:r>
            <a:r>
              <a:rPr lang="en" sz="1600"/>
              <a:t> N/A</a:t>
            </a:r>
            <a:endParaRPr sz="16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/>
          </a:p>
        </p:txBody>
      </p:sp>
      <p:grpSp>
        <p:nvGrpSpPr>
          <p:cNvPr id="865" name="Google Shape;865;g23131550a47_0_41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866" name="Google Shape;866;g23131550a47_0_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3131550a47_0_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g23131550a47_0_41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869" name="Google Shape;869;g23131550a47_0_4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23131550a47_0_4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23131550a47_0_4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3131550a47_0_4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3131550a47_0_4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3131550a47_0_4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3131550a47_0_4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3131550a47_0_4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3131550a47_0_4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g23131550a47_0_41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79" name="Google Shape;879;g23131550a47_0_4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23131550a47_0_4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3131550a47_0_4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3131550a47_0_4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3131550a47_0_4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3131550a47_0_4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3131550a47_0_4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3131550a47_0_4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2B3EC4-05CA-4502-B597-51A0EE7714C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7E12CE8-655A-41E2-BFA5-1AAA6D119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7E759C-9070-45CF-BE34-2B6B8EE22D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966</Words>
  <Application>Microsoft Office PowerPoint</Application>
  <PresentationFormat>Presentación en pantalla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Roboto</vt:lpstr>
      <vt:lpstr>Permanent Marker</vt:lpstr>
      <vt:lpstr>Arial</vt:lpstr>
      <vt:lpstr>Itim</vt:lpstr>
      <vt:lpstr>Calibri</vt:lpstr>
      <vt:lpstr>Online Notebook XL by Slidesgo</vt:lpstr>
      <vt:lpstr>Curso de Tutorías 1</vt:lpstr>
      <vt:lpstr>Oferta de Becas</vt:lpstr>
      <vt:lpstr>Bienvenidos!!!</vt:lpstr>
      <vt:lpstr>Orden del día </vt:lpstr>
      <vt:lpstr>Presentación de PowerPoint</vt:lpstr>
      <vt:lpstr>Becas Públicas de Educación Superior </vt:lpstr>
      <vt:lpstr>A) BECA SONORA DE OPORTUNIDADES</vt:lpstr>
      <vt:lpstr>B) Apoyo a alumnas mexicanas jefas de familia </vt:lpstr>
      <vt:lpstr>C) BECAS JÓVENES ESCRIBIENDO EL FUTURO  </vt:lpstr>
      <vt:lpstr>RESPONSABLES EN CADA UNIDAD</vt:lpstr>
      <vt:lpstr>2. Becas Institucionales</vt:lpstr>
      <vt:lpstr>BECA MOISÉS VÁZQUEZ GUDIÑO </vt:lpstr>
      <vt:lpstr>RESPONSABLES EN CADA UNIDAD  </vt:lpstr>
      <vt:lpstr>B. Beca Alto Rendimiento Académico </vt:lpstr>
      <vt:lpstr>RESPONSABLES EN CADA UNIDAD  </vt:lpstr>
      <vt:lpstr>Otras Becas Institucionales </vt:lpstr>
      <vt:lpstr>3. Iniciativa privada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Marily Sainz Leyva</cp:lastModifiedBy>
  <cp:revision>2</cp:revision>
  <dcterms:modified xsi:type="dcterms:W3CDTF">2023-09-07T18:56:52Z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