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11"/>
  </p:notesMasterIdLst>
  <p:sldIdLst>
    <p:sldId id="256" r:id="rId2"/>
    <p:sldId id="345" r:id="rId3"/>
    <p:sldId id="257" r:id="rId4"/>
    <p:sldId id="264" r:id="rId5"/>
    <p:sldId id="343" r:id="rId6"/>
    <p:sldId id="344" r:id="rId7"/>
    <p:sldId id="268" r:id="rId8"/>
    <p:sldId id="341" r:id="rId9"/>
    <p:sldId id="342" r:id="rId10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2"/>
      <p:bold r:id="rId13"/>
      <p:italic r:id="rId14"/>
      <p:boldItalic r:id="rId15"/>
    </p:embeddedFont>
    <p:embeddedFont>
      <p:font typeface="Itim" panose="020B0604020202020204" charset="-34"/>
      <p:regular r:id="rId16"/>
    </p:embeddedFont>
    <p:embeddedFont>
      <p:font typeface="Microsoft YaHei" panose="020B0503020204020204" pitchFamily="34" charset="-122"/>
      <p:regular r:id="rId17"/>
      <p:bold r:id="rId18"/>
    </p:embeddedFont>
    <p:embeddedFont>
      <p:font typeface="Montserrat" panose="00000500000000000000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52F723-C52C-4585-956B-C436ADFB1634}">
  <a:tblStyle styleId="{7E52F723-C52C-4585-956B-C436ADFB16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44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32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1619fd190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1619fd190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1619fd190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1619fd1901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1149ae162d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1149ae162d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1619fd1901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1619fd1901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84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4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5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5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5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5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5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5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51"/>
          <p:cNvGrpSpPr/>
          <p:nvPr/>
        </p:nvGrpSpPr>
        <p:grpSpPr>
          <a:xfrm>
            <a:off x="262" y="2729663"/>
            <a:ext cx="2995174" cy="2414033"/>
            <a:chOff x="6562292" y="3785209"/>
            <a:chExt cx="1875030" cy="1511226"/>
          </a:xfrm>
        </p:grpSpPr>
        <p:grpSp>
          <p:nvGrpSpPr>
            <p:cNvPr id="1514" name="Google Shape;1514;p5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5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7" name="Google Shape;1517;p5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79" name="Google Shape;79;p3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80" name="Google Shape;80;p3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4" name="Google Shape;94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21" name="Google Shape;121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2" name="Google Shape;122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3" name="Google Shape;123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24" name="Google Shape;124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40" name="Google Shape;140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5" name="Google Shape;155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3" name="Google Shape;163;p5"/>
          <p:cNvSpPr txBox="1">
            <a:spLocks noGrp="1"/>
          </p:cNvSpPr>
          <p:nvPr>
            <p:ph type="body" idx="2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4" name="Google Shape;164;p5"/>
          <p:cNvSpPr txBox="1">
            <a:spLocks noGrp="1"/>
          </p:cNvSpPr>
          <p:nvPr>
            <p:ph type="subTitle" idx="3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subTitle" idx="4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2" name="Google Shape;192;p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7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55" name="Google Shape;455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17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479" name="Google Shape;479;p17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480" name="Google Shape;480;p17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481" name="Google Shape;481;p17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3" name="Google Shape;483;p17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4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4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0" name="Google Shape;1360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1" name="Google Shape;1361;p4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4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93" name="Google Shape;1393;p4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20" name="Google Shape;1420;p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1" name="Google Shape;1421;p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2" name="Google Shape;1422;p4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4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8" r:id="rId6"/>
    <p:sldLayoutId id="2147483663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4y7VNZ3Xkm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8"/>
          <p:cNvSpPr txBox="1">
            <a:spLocks noGrp="1"/>
          </p:cNvSpPr>
          <p:nvPr>
            <p:ph type="ctrTitle"/>
          </p:nvPr>
        </p:nvSpPr>
        <p:spPr>
          <a:xfrm>
            <a:off x="2351850" y="1193132"/>
            <a:ext cx="4440300" cy="7981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800" dirty="0"/>
              <a:t>Tutoría Inicial</a:t>
            </a:r>
            <a:endParaRPr sz="4800" dirty="0"/>
          </a:p>
        </p:txBody>
      </p:sp>
      <p:sp>
        <p:nvSpPr>
          <p:cNvPr id="1535" name="Google Shape;1535;p58"/>
          <p:cNvSpPr txBox="1">
            <a:spLocks noGrp="1"/>
          </p:cNvSpPr>
          <p:nvPr>
            <p:ph type="subTitle" idx="1"/>
          </p:nvPr>
        </p:nvSpPr>
        <p:spPr>
          <a:xfrm>
            <a:off x="2311509" y="2475834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Tutor: </a:t>
            </a:r>
            <a:b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Nombre </a:t>
            </a:r>
            <a:r>
              <a:rPr lang="es-ES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Nombre</a:t>
            </a:r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Apellido </a:t>
            </a:r>
            <a:r>
              <a:rPr lang="es-ES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Apellido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Google Shape;1534;p58">
            <a:extLst>
              <a:ext uri="{FF2B5EF4-FFF2-40B4-BE49-F238E27FC236}">
                <a16:creationId xmlns:a16="http://schemas.microsoft.com/office/drawing/2014/main" id="{EDEC11BE-0DBF-4ED8-9DD3-7011F069493C}"/>
              </a:ext>
            </a:extLst>
          </p:cNvPr>
          <p:cNvSpPr txBox="1">
            <a:spLocks/>
          </p:cNvSpPr>
          <p:nvPr/>
        </p:nvSpPr>
        <p:spPr>
          <a:xfrm>
            <a:off x="2271167" y="1856450"/>
            <a:ext cx="4440300" cy="7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000" dirty="0"/>
              <a:t>Curso 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65D65A-8635-4499-B39B-5133FFCE7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617" y="4241432"/>
            <a:ext cx="1333236" cy="614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8"/>
          <p:cNvSpPr txBox="1">
            <a:spLocks noGrp="1"/>
          </p:cNvSpPr>
          <p:nvPr>
            <p:ph type="ctrTitle"/>
          </p:nvPr>
        </p:nvSpPr>
        <p:spPr>
          <a:xfrm>
            <a:off x="1798544" y="1710498"/>
            <a:ext cx="5681382" cy="7981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000" b="0" dirty="0"/>
              <a:t>Sesión 10</a:t>
            </a:r>
            <a:br>
              <a:rPr lang="en" sz="4000" b="0" dirty="0"/>
            </a:br>
            <a:r>
              <a:rPr lang="en" sz="4400" dirty="0"/>
              <a:t>Estrés en exámenes</a:t>
            </a:r>
            <a:endParaRPr sz="4400" dirty="0"/>
          </a:p>
        </p:txBody>
      </p:sp>
      <p:sp>
        <p:nvSpPr>
          <p:cNvPr id="1535" name="Google Shape;1535;p58"/>
          <p:cNvSpPr txBox="1">
            <a:spLocks noGrp="1"/>
          </p:cNvSpPr>
          <p:nvPr>
            <p:ph type="subTitle" idx="1"/>
          </p:nvPr>
        </p:nvSpPr>
        <p:spPr>
          <a:xfrm>
            <a:off x="2419085" y="3269233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Tutoría Inicial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65D65A-8635-4499-B39B-5133FFCE7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617" y="4241432"/>
            <a:ext cx="1333236" cy="6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59"/>
          <p:cNvGrpSpPr/>
          <p:nvPr/>
        </p:nvGrpSpPr>
        <p:grpSpPr>
          <a:xfrm>
            <a:off x="699619" y="910975"/>
            <a:ext cx="4356480" cy="176025"/>
            <a:chOff x="4345425" y="2175475"/>
            <a:chExt cx="800750" cy="176025"/>
          </a:xfrm>
        </p:grpSpPr>
        <p:sp>
          <p:nvSpPr>
            <p:cNvPr id="1541" name="Google Shape;1541;p5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Orden del día:</a:t>
            </a:r>
            <a:endParaRPr dirty="0"/>
          </a:p>
        </p:txBody>
      </p:sp>
      <p:sp>
        <p:nvSpPr>
          <p:cNvPr id="1544" name="Google Shape;1544;p59"/>
          <p:cNvSpPr txBox="1">
            <a:spLocks noGrp="1"/>
          </p:cNvSpPr>
          <p:nvPr>
            <p:ph type="body" idx="1"/>
          </p:nvPr>
        </p:nvSpPr>
        <p:spPr>
          <a:xfrm>
            <a:off x="323773" y="1255969"/>
            <a:ext cx="7704000" cy="37927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715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Estrés en los exámenes.</a:t>
            </a:r>
            <a:endParaRPr sz="16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grpSp>
        <p:nvGrpSpPr>
          <p:cNvPr id="1545" name="Google Shape;1545;p59"/>
          <p:cNvGrpSpPr/>
          <p:nvPr/>
        </p:nvGrpSpPr>
        <p:grpSpPr>
          <a:xfrm rot="1461682">
            <a:off x="7211497" y="174521"/>
            <a:ext cx="2743443" cy="1090954"/>
            <a:chOff x="4038775" y="3369325"/>
            <a:chExt cx="1789725" cy="711700"/>
          </a:xfrm>
        </p:grpSpPr>
        <p:sp>
          <p:nvSpPr>
            <p:cNvPr id="1546" name="Google Shape;1546;p59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9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9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9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9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9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9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9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9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9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9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r="8591"/>
          <a:stretch/>
        </p:blipFill>
        <p:spPr>
          <a:xfrm>
            <a:off x="5086708" y="1757251"/>
            <a:ext cx="3526737" cy="251495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74896" y="1603362"/>
            <a:ext cx="3413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latin typeface="Candara" panose="020E0502030303020204" pitchFamily="34" charset="0"/>
              </a:rPr>
              <a:t>Dinámica - sensibilización (10 minutos)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274896" y="1811906"/>
            <a:ext cx="2593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latin typeface="Candara" panose="020E0502030303020204" pitchFamily="34" charset="0"/>
              </a:rPr>
              <a:t>La importancia de relajarse.</a:t>
            </a:r>
            <a:endParaRPr lang="es-MX" dirty="0">
              <a:latin typeface="Candara" panose="020E0502030303020204" pitchFamily="34" charset="0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2FDEE3FC-6337-40A6-AD0B-407537547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70" y="3657226"/>
            <a:ext cx="1333236" cy="6149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64" y="117038"/>
            <a:ext cx="2034725" cy="2018870"/>
          </a:xfrm>
          <a:prstGeom prst="rect">
            <a:avLst/>
          </a:prstGeom>
        </p:spPr>
      </p:pic>
      <p:grpSp>
        <p:nvGrpSpPr>
          <p:cNvPr id="1849" name="Google Shape;1849;p66"/>
          <p:cNvGrpSpPr/>
          <p:nvPr/>
        </p:nvGrpSpPr>
        <p:grpSpPr>
          <a:xfrm>
            <a:off x="375435" y="3914911"/>
            <a:ext cx="3377828" cy="1079750"/>
            <a:chOff x="4319250" y="3137000"/>
            <a:chExt cx="885825" cy="524125"/>
          </a:xfrm>
        </p:grpSpPr>
        <p:sp>
          <p:nvSpPr>
            <p:cNvPr id="1850" name="Google Shape;1850;p66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6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6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6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6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6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6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6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6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6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6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1" name="Google Shape;1861;p66"/>
          <p:cNvSpPr txBox="1">
            <a:spLocks noGrp="1"/>
          </p:cNvSpPr>
          <p:nvPr>
            <p:ph type="title"/>
          </p:nvPr>
        </p:nvSpPr>
        <p:spPr>
          <a:xfrm>
            <a:off x="1827848" y="-1741"/>
            <a:ext cx="5456788" cy="12120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sz="4400" dirty="0"/>
              <a:t>Dinámica - sensibilización</a:t>
            </a:r>
            <a:endParaRPr sz="4400" dirty="0"/>
          </a:p>
        </p:txBody>
      </p:sp>
      <p:grpSp>
        <p:nvGrpSpPr>
          <p:cNvPr id="1867" name="Google Shape;1867;p66"/>
          <p:cNvGrpSpPr/>
          <p:nvPr/>
        </p:nvGrpSpPr>
        <p:grpSpPr>
          <a:xfrm>
            <a:off x="2251096" y="1283847"/>
            <a:ext cx="4693836" cy="176025"/>
            <a:chOff x="4345425" y="2175475"/>
            <a:chExt cx="800750" cy="176025"/>
          </a:xfrm>
        </p:grpSpPr>
        <p:sp>
          <p:nvSpPr>
            <p:cNvPr id="1868" name="Google Shape;1868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66"/>
          <p:cNvGrpSpPr/>
          <p:nvPr/>
        </p:nvGrpSpPr>
        <p:grpSpPr>
          <a:xfrm>
            <a:off x="2911303" y="553373"/>
            <a:ext cx="3071997" cy="176025"/>
            <a:chOff x="4345425" y="2175475"/>
            <a:chExt cx="800750" cy="176025"/>
          </a:xfrm>
        </p:grpSpPr>
        <p:sp>
          <p:nvSpPr>
            <p:cNvPr id="1871" name="Google Shape;1871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66"/>
          <p:cNvGrpSpPr/>
          <p:nvPr/>
        </p:nvGrpSpPr>
        <p:grpSpPr>
          <a:xfrm rot="372491" flipH="1">
            <a:off x="2068435" y="181587"/>
            <a:ext cx="595061" cy="675849"/>
            <a:chOff x="5464100" y="4208075"/>
            <a:chExt cx="494625" cy="579650"/>
          </a:xfrm>
        </p:grpSpPr>
        <p:sp>
          <p:nvSpPr>
            <p:cNvPr id="1874" name="Google Shape;1874;p66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6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6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6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6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6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6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6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6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6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6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6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5" name="Google Shape;1905;p66"/>
          <p:cNvGrpSpPr/>
          <p:nvPr/>
        </p:nvGrpSpPr>
        <p:grpSpPr>
          <a:xfrm rot="854098">
            <a:off x="8026771" y="4143929"/>
            <a:ext cx="639528" cy="438002"/>
            <a:chOff x="5501450" y="2545600"/>
            <a:chExt cx="639525" cy="438000"/>
          </a:xfrm>
        </p:grpSpPr>
        <p:sp>
          <p:nvSpPr>
            <p:cNvPr id="1906" name="Google Shape;1906;p66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6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/>
          <p:cNvSpPr/>
          <p:nvPr/>
        </p:nvSpPr>
        <p:spPr>
          <a:xfrm>
            <a:off x="789938" y="157681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s-MX" sz="1600" b="1" dirty="0">
                <a:latin typeface="Candara" panose="020E0502030303020204" pitchFamily="34" charset="0"/>
              </a:rPr>
              <a:t>Instrucciones.-</a:t>
            </a:r>
            <a:endParaRPr lang="es-MX" sz="1600" dirty="0">
              <a:latin typeface="Candara" panose="020E05020303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62705" y="15569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Se les pedirá a los estudiantes lo siguiente:</a:t>
            </a:r>
            <a:br>
              <a:rPr lang="es-MX" dirty="0">
                <a:latin typeface="Candara" panose="020E0502030303020204" pitchFamily="34" charset="0"/>
              </a:rPr>
            </a:b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49360" y="1861112"/>
            <a:ext cx="6900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ndara" panose="020E0502030303020204" pitchFamily="34" charset="0"/>
              </a:rPr>
              <a:t>Sentarse, procurando que estén lo más cómodos posible. </a:t>
            </a:r>
          </a:p>
          <a:p>
            <a:r>
              <a:rPr lang="es-MX" dirty="0">
                <a:latin typeface="Candara" panose="020E0502030303020204" pitchFamily="34" charset="0"/>
              </a:rPr>
              <a:t>Les pedimos que cierren los ojos y que sigan las instrucciones que se les va dar: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90758" y="2317695"/>
            <a:ext cx="847248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b="1" dirty="0">
                <a:solidFill>
                  <a:schemeClr val="tx1"/>
                </a:solidFill>
                <a:latin typeface="Candara" panose="020E0502030303020204" pitchFamily="34" charset="0"/>
              </a:rPr>
              <a:t>Tutor (a): </a:t>
            </a:r>
            <a:r>
              <a:rPr lang="es-MX" dirty="0">
                <a:latin typeface="Candara" panose="020E0502030303020204" pitchFamily="34" charset="0"/>
              </a:rPr>
              <a:t>“Quiero que cada uno imagine que está pasando por la situación que voy a relatar”, y continuamos:</a:t>
            </a:r>
          </a:p>
          <a:p>
            <a:pPr>
              <a:spcAft>
                <a:spcPts val="800"/>
              </a:spcAft>
            </a:pPr>
            <a:r>
              <a:rPr lang="es-MX" b="1" dirty="0">
                <a:solidFill>
                  <a:schemeClr val="tx1"/>
                </a:solidFill>
                <a:latin typeface="Candara" panose="020E0502030303020204" pitchFamily="34" charset="0"/>
              </a:rPr>
              <a:t>Tutor (a):</a:t>
            </a:r>
            <a:r>
              <a:rPr lang="es-MX" b="1" dirty="0">
                <a:latin typeface="Candara" panose="020E0502030303020204" pitchFamily="34" charset="0"/>
              </a:rPr>
              <a:t> “</a:t>
            </a:r>
            <a:r>
              <a:rPr lang="es-MX" dirty="0">
                <a:latin typeface="Candara" panose="020E0502030303020204" pitchFamily="34" charset="0"/>
              </a:rPr>
              <a:t>En los últimos meses, has obtenido buenas notas en algunos cursos, pero hay un curso en el que estás sacando bajas calificaciones e incluso corres el riesgo de reprobar. Hoy te has enterado que dentro de dos días tendrás un examen de ese curso”.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55276" y="3374395"/>
            <a:ext cx="7739515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Luego, solicitamos que intenten vivenciar intensa y honestamente dicha situación y que tomen un par de minutos para que reflexionen sobre estas preguntas:</a:t>
            </a:r>
          </a:p>
          <a:p>
            <a:pPr algn="ctr"/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43502" y="3942303"/>
            <a:ext cx="5551452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Sinceramente, ¿cómo te sientes ante la llegada de ese examen?</a:t>
            </a:r>
          </a:p>
          <a:p>
            <a:br>
              <a:rPr lang="es-MX" dirty="0">
                <a:latin typeface="Candara" panose="020E0502030303020204" pitchFamily="34" charset="0"/>
              </a:rPr>
            </a:b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19195" y="4198617"/>
            <a:ext cx="6615019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¿Cuáles crees que son las causas por las que te sientes así?</a:t>
            </a:r>
          </a:p>
          <a:p>
            <a:br>
              <a:rPr lang="es-MX" dirty="0">
                <a:latin typeface="Candara" panose="020E0502030303020204" pitchFamily="34" charset="0"/>
              </a:rPr>
            </a:b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12057" y="4418062"/>
            <a:ext cx="6470912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¿Crees que todos tus compañeros se sienten igual?, ¿sí?, ¿no?</a:t>
            </a:r>
          </a:p>
          <a:p>
            <a:br>
              <a:rPr lang="es-MX" dirty="0">
                <a:latin typeface="Candara" panose="020E0502030303020204" pitchFamily="34" charset="0"/>
              </a:rPr>
            </a:b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12056" y="4673755"/>
            <a:ext cx="7251017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¿Cuáles crees que son las causas por las que tus compañeros se sienten de esa forma?</a:t>
            </a:r>
          </a:p>
          <a:p>
            <a:br>
              <a:rPr lang="es-MX" dirty="0">
                <a:latin typeface="Candara" panose="020E0502030303020204" pitchFamily="34" charset="0"/>
              </a:rPr>
            </a:br>
            <a:endParaRPr lang="es-MX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flat business person medita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t="6413" r="5337" b="7841"/>
          <a:stretch/>
        </p:blipFill>
        <p:spPr bwMode="auto">
          <a:xfrm>
            <a:off x="6553705" y="2337230"/>
            <a:ext cx="2590295" cy="24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46510" y="0"/>
            <a:ext cx="7225350" cy="808074"/>
          </a:xfrm>
        </p:spPr>
        <p:txBody>
          <a:bodyPr/>
          <a:lstStyle/>
          <a:p>
            <a:r>
              <a:rPr lang="es-MX" sz="4000" dirty="0"/>
              <a:t>La importancia de relajarse</a:t>
            </a:r>
          </a:p>
        </p:txBody>
      </p:sp>
      <p:grpSp>
        <p:nvGrpSpPr>
          <p:cNvPr id="5" name="Google Shape;1867;p66"/>
          <p:cNvGrpSpPr/>
          <p:nvPr/>
        </p:nvGrpSpPr>
        <p:grpSpPr>
          <a:xfrm>
            <a:off x="3117150" y="539568"/>
            <a:ext cx="4693836" cy="176025"/>
            <a:chOff x="4345425" y="2175475"/>
            <a:chExt cx="800750" cy="176025"/>
          </a:xfrm>
        </p:grpSpPr>
        <p:sp>
          <p:nvSpPr>
            <p:cNvPr id="6" name="Google Shape;1868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69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1130180" y="102953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s-MX" sz="1600" b="1" dirty="0">
                <a:latin typeface="Candara" panose="020E0502030303020204" pitchFamily="34" charset="0"/>
              </a:rPr>
              <a:t>Instrucciones.-</a:t>
            </a:r>
            <a:endParaRPr lang="es-MX" sz="1600" dirty="0">
              <a:latin typeface="Candara" panose="020E0502030303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017264" y="1029538"/>
            <a:ext cx="6283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Se les pedirá a los estudiantes que respondan en voz alta lo siguiente: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04056" y="1544638"/>
            <a:ext cx="58242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1500" dirty="0">
                <a:latin typeface="Candara" panose="020E0502030303020204" pitchFamily="34" charset="0"/>
              </a:rPr>
              <a:t>¿En qué momentos se sienten relajados, serenos, tranquilos?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04056" y="1844132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s-MX" sz="1500" dirty="0">
                <a:latin typeface="Candara" panose="020E0502030303020204" pitchFamily="34" charset="0"/>
              </a:rPr>
              <a:t>¿En qué situaciones les cuesta más estar relajados?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04056" y="2101564"/>
            <a:ext cx="55227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1500" dirty="0">
                <a:latin typeface="Candara" panose="020E0502030303020204" pitchFamily="34" charset="0"/>
              </a:rPr>
              <a:t>¿Qué sucede cuando se sienten tensionados o estresados?</a:t>
            </a:r>
            <a:br>
              <a:rPr lang="es-MX" sz="1500" dirty="0">
                <a:latin typeface="Candara" panose="020E0502030303020204" pitchFamily="34" charset="0"/>
              </a:rPr>
            </a:br>
            <a:endParaRPr lang="es-MX" sz="1500" dirty="0">
              <a:latin typeface="Candara" panose="020E0502030303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86612" y="2337229"/>
            <a:ext cx="75979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1500" dirty="0">
                <a:latin typeface="Candara" panose="020E0502030303020204" pitchFamily="34" charset="0"/>
              </a:rPr>
              <a:t>¿Han intentado relajarse en momentos de preocupación o tensión? ¿Cómo les ha ido?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16687" y="2867717"/>
            <a:ext cx="6049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Referimos la importancia de aprender a relajarse frente a situaciones de estrés, ya que nos permitirá pensar y actuar mejor.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16687" y="3419152"/>
            <a:ext cx="5937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Recordamos que </a:t>
            </a:r>
            <a:r>
              <a:rPr lang="es-MX" b="1" u="sng" dirty="0">
                <a:solidFill>
                  <a:schemeClr val="tx1"/>
                </a:solidFill>
                <a:latin typeface="Candara" panose="020E0502030303020204" pitchFamily="34" charset="0"/>
              </a:rPr>
              <a:t>el estrés afecta nuestro estado físico </a:t>
            </a:r>
            <a:r>
              <a:rPr lang="es-MX" dirty="0">
                <a:latin typeface="Candara" panose="020E0502030303020204" pitchFamily="34" charset="0"/>
              </a:rPr>
              <a:t>de muchas maneras, con: </a:t>
            </a:r>
            <a:r>
              <a:rPr lang="es-MX" b="1" dirty="0">
                <a:solidFill>
                  <a:schemeClr val="tx1"/>
                </a:solidFill>
                <a:latin typeface="Candara" panose="020E0502030303020204" pitchFamily="34" charset="0"/>
              </a:rPr>
              <a:t>dolores de cabeza, sudoración, fatiga, tensión muscular, incremento de la presión arterial y de la frecuencia cardiaca, etc.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contemplating concept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66" y="2102395"/>
            <a:ext cx="2841586" cy="28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1546510" y="-18869"/>
            <a:ext cx="7225350" cy="808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MX" sz="4000" dirty="0"/>
              <a:t>La importancia de relajarse</a:t>
            </a:r>
          </a:p>
        </p:txBody>
      </p:sp>
      <p:grpSp>
        <p:nvGrpSpPr>
          <p:cNvPr id="6" name="Google Shape;1867;p66"/>
          <p:cNvGrpSpPr/>
          <p:nvPr/>
        </p:nvGrpSpPr>
        <p:grpSpPr>
          <a:xfrm>
            <a:off x="3117150" y="539568"/>
            <a:ext cx="4693836" cy="176025"/>
            <a:chOff x="4345425" y="2175475"/>
            <a:chExt cx="800750" cy="176025"/>
          </a:xfrm>
        </p:grpSpPr>
        <p:sp>
          <p:nvSpPr>
            <p:cNvPr id="7" name="Google Shape;1868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69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ángulo 8"/>
          <p:cNvSpPr/>
          <p:nvPr/>
        </p:nvSpPr>
        <p:spPr>
          <a:xfrm>
            <a:off x="2073349" y="780153"/>
            <a:ext cx="5433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Se sugiere practicar una técnica para aprender a relajarse.</a:t>
            </a:r>
            <a:br>
              <a:rPr lang="es-MX" dirty="0">
                <a:latin typeface="Candara" panose="020E0502030303020204" pitchFamily="34" charset="0"/>
              </a:rPr>
            </a:b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54912" y="1037326"/>
            <a:ext cx="80169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500" b="1" dirty="0">
                <a:solidFill>
                  <a:schemeClr val="tx1"/>
                </a:solidFill>
                <a:latin typeface="Candara" panose="020E0502030303020204" pitchFamily="34" charset="0"/>
              </a:rPr>
              <a:t>Tutor (a): </a:t>
            </a:r>
            <a:r>
              <a:rPr lang="es-MX" sz="1500" dirty="0">
                <a:latin typeface="Candara" panose="020E0502030303020204" pitchFamily="34" charset="0"/>
              </a:rPr>
              <a:t>“Primero vamos a trabajar la respiración, con los ojos cerrados. Una vez dominado el ejercicio de respiración, vamos a trabajar tensando un grupo de músculos por algunos segundos y luego relajándose, así pasamos a lo largo de los principales grupos de músculos”.</a:t>
            </a:r>
          </a:p>
        </p:txBody>
      </p:sp>
      <p:grpSp>
        <p:nvGrpSpPr>
          <p:cNvPr id="11" name="Google Shape;2028;p70"/>
          <p:cNvGrpSpPr/>
          <p:nvPr/>
        </p:nvGrpSpPr>
        <p:grpSpPr>
          <a:xfrm rot="774136">
            <a:off x="1378961" y="2027032"/>
            <a:ext cx="1303213" cy="585343"/>
            <a:chOff x="4345425" y="2175475"/>
            <a:chExt cx="800750" cy="176025"/>
          </a:xfrm>
        </p:grpSpPr>
        <p:sp>
          <p:nvSpPr>
            <p:cNvPr id="12" name="Google Shape;2029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0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2028;p70"/>
          <p:cNvGrpSpPr/>
          <p:nvPr/>
        </p:nvGrpSpPr>
        <p:grpSpPr>
          <a:xfrm rot="774136">
            <a:off x="6376619" y="1898092"/>
            <a:ext cx="2340311" cy="585343"/>
            <a:chOff x="4345425" y="2175475"/>
            <a:chExt cx="800750" cy="176025"/>
          </a:xfrm>
        </p:grpSpPr>
        <p:sp>
          <p:nvSpPr>
            <p:cNvPr id="18" name="Google Shape;2029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30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34;p70"/>
          <p:cNvSpPr txBox="1">
            <a:spLocks noGrp="1"/>
          </p:cNvSpPr>
          <p:nvPr>
            <p:ph type="subTitle" idx="4294967295"/>
          </p:nvPr>
        </p:nvSpPr>
        <p:spPr>
          <a:xfrm>
            <a:off x="778210" y="2082543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Candara" panose="020E0502030303020204" pitchFamily="34" charset="0"/>
              </a:rPr>
              <a:t>RESPIRACIÓN</a:t>
            </a:r>
            <a:endParaRPr lang="es-MX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Google Shape;2034;p70"/>
          <p:cNvSpPr txBox="1">
            <a:spLocks noGrp="1"/>
          </p:cNvSpPr>
          <p:nvPr>
            <p:ph type="subTitle" idx="4294967295"/>
          </p:nvPr>
        </p:nvSpPr>
        <p:spPr>
          <a:xfrm>
            <a:off x="6273369" y="1963915"/>
            <a:ext cx="2689606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ctr">
              <a:buNone/>
            </a:pPr>
            <a:r>
              <a:rPr lang="es-MX" sz="1400" b="1" dirty="0">
                <a:solidFill>
                  <a:schemeClr val="tx1"/>
                </a:solidFill>
                <a:latin typeface="Candara" panose="020E0502030303020204" pitchFamily="34" charset="0"/>
                <a:ea typeface="Arial"/>
                <a:cs typeface="Arial"/>
                <a:sym typeface="Arial"/>
              </a:rPr>
              <a:t>RELAJACIÓN MUSCULAR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54435" y="261391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Aprendan a observar su respiración.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34868" y="289743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Inhalen por la nariz.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09809" y="3161962"/>
            <a:ext cx="3469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Exhalen por la boca, haciendo un ruido suave y relajante.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95100" y="3671149"/>
            <a:ext cx="33357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Coloquen su mano ligeramente sobre el abdomen y perciban los cambios que ocurren cuando entra y sale el aire.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34868" y="4396468"/>
            <a:ext cx="4076123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Hagan respiraciones lentas y profundas y siéntanlas.</a:t>
            </a:r>
          </a:p>
          <a:p>
            <a:br>
              <a:rPr lang="es-MX" dirty="0">
                <a:latin typeface="Candara" panose="020E0502030303020204" pitchFamily="34" charset="0"/>
              </a:rPr>
            </a:b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141239" y="2352847"/>
            <a:ext cx="2919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dirty="0">
                <a:latin typeface="Candara" panose="020E0502030303020204" pitchFamily="34" charset="0"/>
              </a:rPr>
              <a:t>Tensen cada grupo de músculos durante unos 10 segundos, y luego relájenlos durante ese tiempo, repitiendo para sí mismos la palabra “calma”, “tranquilízate” u otra similar que los ayude a mantenerse serenos.</a:t>
            </a:r>
            <a:br>
              <a:rPr lang="es-MX" dirty="0">
                <a:latin typeface="Candara" panose="020E0502030303020204" pitchFamily="34" charset="0"/>
              </a:rPr>
            </a:b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763368" y="3948148"/>
            <a:ext cx="3251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latin typeface="Candara" panose="020E0502030303020204" pitchFamily="34" charset="0"/>
              </a:rPr>
              <a:t>La secuencia de músculos puede ser la siguiente: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5724331" y="4314762"/>
            <a:ext cx="33300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100" dirty="0">
                <a:latin typeface="Candara" panose="020E0502030303020204" pitchFamily="34" charset="0"/>
              </a:rPr>
              <a:t>Manos, dedos, brazos, hombros, cuello, boca, lengua, párpados, espalda, cintura, glúteos, pierna, pantorrillas, pies, dedos, abdomen...</a:t>
            </a:r>
          </a:p>
        </p:txBody>
      </p:sp>
    </p:spTree>
    <p:extLst>
      <p:ext uri="{BB962C8B-B14F-4D97-AF65-F5344CB8AC3E}">
        <p14:creationId xmlns:p14="http://schemas.microsoft.com/office/powerpoint/2010/main" val="249606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70"/>
          <p:cNvGrpSpPr/>
          <p:nvPr/>
        </p:nvGrpSpPr>
        <p:grpSpPr>
          <a:xfrm rot="774136">
            <a:off x="6325299" y="-8790"/>
            <a:ext cx="1873551" cy="846032"/>
            <a:chOff x="4345425" y="2175475"/>
            <a:chExt cx="800750" cy="176025"/>
          </a:xfrm>
        </p:grpSpPr>
        <p:sp>
          <p:nvSpPr>
            <p:cNvPr id="2032" name="Google Shape;2032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6" name="Google Shape;2036;p70"/>
          <p:cNvSpPr txBox="1">
            <a:spLocks noGrp="1"/>
          </p:cNvSpPr>
          <p:nvPr>
            <p:ph type="subTitle" idx="4"/>
          </p:nvPr>
        </p:nvSpPr>
        <p:spPr>
          <a:xfrm>
            <a:off x="6002861" y="158734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s-MX" dirty="0"/>
              <a:t>Técnica STOP</a:t>
            </a:r>
          </a:p>
        </p:txBody>
      </p:sp>
      <p:sp>
        <p:nvSpPr>
          <p:cNvPr id="2037" name="Google Shape;2037;p70"/>
          <p:cNvSpPr txBox="1">
            <a:spLocks noGrp="1"/>
          </p:cNvSpPr>
          <p:nvPr>
            <p:ph type="title"/>
          </p:nvPr>
        </p:nvSpPr>
        <p:spPr>
          <a:xfrm>
            <a:off x="474847" y="39587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La importancia de relajarse</a:t>
            </a:r>
            <a:endParaRPr dirty="0"/>
          </a:p>
        </p:txBody>
      </p:sp>
      <p:grpSp>
        <p:nvGrpSpPr>
          <p:cNvPr id="2056" name="Google Shape;2056;p70"/>
          <p:cNvGrpSpPr/>
          <p:nvPr/>
        </p:nvGrpSpPr>
        <p:grpSpPr>
          <a:xfrm rot="14931658">
            <a:off x="3862883" y="1387136"/>
            <a:ext cx="1376274" cy="908487"/>
            <a:chOff x="5248525" y="821375"/>
            <a:chExt cx="1082824" cy="694544"/>
          </a:xfrm>
        </p:grpSpPr>
        <p:sp>
          <p:nvSpPr>
            <p:cNvPr id="2057" name="Google Shape;2057;p70"/>
            <p:cNvSpPr/>
            <p:nvPr/>
          </p:nvSpPr>
          <p:spPr>
            <a:xfrm>
              <a:off x="5386964" y="1033865"/>
              <a:ext cx="843217" cy="475585"/>
            </a:xfrm>
            <a:custGeom>
              <a:avLst/>
              <a:gdLst/>
              <a:ahLst/>
              <a:cxnLst/>
              <a:rect l="l" t="t" r="r" b="b"/>
              <a:pathLst>
                <a:path w="24870" h="14027" extrusionOk="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0"/>
            <p:cNvSpPr/>
            <p:nvPr/>
          </p:nvSpPr>
          <p:spPr>
            <a:xfrm>
              <a:off x="5455115" y="824528"/>
              <a:ext cx="851795" cy="486876"/>
            </a:xfrm>
            <a:custGeom>
              <a:avLst/>
              <a:gdLst/>
              <a:ahLst/>
              <a:cxnLst/>
              <a:rect l="l" t="t" r="r" b="b"/>
              <a:pathLst>
                <a:path w="25123" h="14360" extrusionOk="0">
                  <a:moveTo>
                    <a:pt x="2209" y="0"/>
                  </a:moveTo>
                  <a:lnTo>
                    <a:pt x="0" y="6220"/>
                  </a:lnTo>
                  <a:lnTo>
                    <a:pt x="22914" y="14359"/>
                  </a:lnTo>
                  <a:lnTo>
                    <a:pt x="25122" y="814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00A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0"/>
            <p:cNvSpPr/>
            <p:nvPr/>
          </p:nvSpPr>
          <p:spPr>
            <a:xfrm>
              <a:off x="5343564" y="832157"/>
              <a:ext cx="980431" cy="665352"/>
            </a:xfrm>
            <a:custGeom>
              <a:avLst/>
              <a:gdLst/>
              <a:ahLst/>
              <a:cxnLst/>
              <a:rect l="l" t="t" r="r" b="b"/>
              <a:pathLst>
                <a:path w="28917" h="19624" extrusionOk="0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0"/>
            <p:cNvSpPr/>
            <p:nvPr/>
          </p:nvSpPr>
          <p:spPr>
            <a:xfrm>
              <a:off x="5248525" y="830292"/>
              <a:ext cx="225875" cy="369870"/>
            </a:xfrm>
            <a:custGeom>
              <a:avLst/>
              <a:gdLst/>
              <a:ahLst/>
              <a:cxnLst/>
              <a:rect l="l" t="t" r="r" b="b"/>
              <a:pathLst>
                <a:path w="6662" h="10909" extrusionOk="0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0"/>
            <p:cNvSpPr/>
            <p:nvPr/>
          </p:nvSpPr>
          <p:spPr>
            <a:xfrm>
              <a:off x="5250356" y="821375"/>
              <a:ext cx="1080993" cy="694544"/>
            </a:xfrm>
            <a:custGeom>
              <a:avLst/>
              <a:gdLst/>
              <a:ahLst/>
              <a:cxnLst/>
              <a:rect l="l" t="t" r="r" b="b"/>
              <a:pathLst>
                <a:path w="31883" h="20485" extrusionOk="0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0"/>
            <p:cNvSpPr/>
            <p:nvPr/>
          </p:nvSpPr>
          <p:spPr>
            <a:xfrm>
              <a:off x="5385438" y="842193"/>
              <a:ext cx="146402" cy="383398"/>
            </a:xfrm>
            <a:custGeom>
              <a:avLst/>
              <a:gdLst/>
              <a:ahLst/>
              <a:cxnLst/>
              <a:rect l="l" t="t" r="r" b="b"/>
              <a:pathLst>
                <a:path w="4318" h="11308" extrusionOk="0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3" name="Google Shape;2063;p70"/>
          <p:cNvGrpSpPr/>
          <p:nvPr/>
        </p:nvGrpSpPr>
        <p:grpSpPr>
          <a:xfrm flipH="1">
            <a:off x="537503" y="409259"/>
            <a:ext cx="3253287" cy="176025"/>
            <a:chOff x="4345425" y="2175475"/>
            <a:chExt cx="800750" cy="176025"/>
          </a:xfrm>
        </p:grpSpPr>
        <p:sp>
          <p:nvSpPr>
            <p:cNvPr id="2064" name="Google Shape;2064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6" name="Google Shape;2066;p70"/>
          <p:cNvGrpSpPr/>
          <p:nvPr/>
        </p:nvGrpSpPr>
        <p:grpSpPr>
          <a:xfrm flipH="1">
            <a:off x="720000" y="856980"/>
            <a:ext cx="2714316" cy="204719"/>
            <a:chOff x="4345425" y="2175475"/>
            <a:chExt cx="800750" cy="176025"/>
          </a:xfrm>
        </p:grpSpPr>
        <p:sp>
          <p:nvSpPr>
            <p:cNvPr id="2067" name="Google Shape;2067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25946" y="1181519"/>
            <a:ext cx="38143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500" dirty="0">
                <a:latin typeface="Candara" panose="020E0502030303020204" pitchFamily="34" charset="0"/>
              </a:rPr>
              <a:t>Luego de hacer el ejercicio, se les pedirá a los estudiantes que comenten la experiencia prestando atención a sus impresiones.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76709" y="1986689"/>
            <a:ext cx="367512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500" dirty="0">
                <a:latin typeface="Candara" panose="020E0502030303020204" pitchFamily="34" charset="0"/>
              </a:rPr>
              <a:t>Podemos comentar algún aspecto interesante que observemos durante el ejercicio y mencionar que se trata de un ejercicio inicial y básico para relajarse en momentos de tensión y estrés, que son muy frecuentes en el grupo de edad al que pertenecen.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42514" y="880764"/>
            <a:ext cx="3832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  <a:ea typeface="Microsoft JhengHei UI" panose="020B0604030504040204" pitchFamily="34" charset="-120"/>
              </a:rPr>
              <a:t>Practica el STOP, una técnica corta que ha demostrado ser muy beneficiosa para mitigar los efectos negativos del estrés y la ansiedad.</a:t>
            </a:r>
          </a:p>
          <a:p>
            <a:pPr algn="just" fontAlgn="base"/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  <a:ea typeface="Microsoft JhengHei UI" panose="020B0604030504040204" pitchFamily="34" charset="-120"/>
              </a:rPr>
              <a:t> 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69464" y="1694448"/>
            <a:ext cx="2316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  <a:ea typeface="Microsoft JhengHei UI" panose="020B0604030504040204" pitchFamily="34" charset="-120"/>
              </a:rPr>
              <a:t>Solo te llevará dos minutos: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136917" y="2011108"/>
            <a:ext cx="3025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Candara" panose="020E0502030303020204" pitchFamily="34" charset="0"/>
              </a:rPr>
              <a:t>S   Stop: 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detén lo que estés haciendo.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36917" y="2291608"/>
            <a:ext cx="38930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tx1"/>
                </a:solidFill>
                <a:latin typeface="Candara" panose="020E0502030303020204" pitchFamily="34" charset="0"/>
              </a:rPr>
              <a:t>T  Toma aire: 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respira lenta y profundamente un par de veces, siente la respiración entrando y saliendo de la nariz, alargando la exhalación…  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151513" y="3114465"/>
            <a:ext cx="3799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tx1"/>
                </a:solidFill>
                <a:latin typeface="Candara" panose="020E0502030303020204" pitchFamily="34" charset="0"/>
              </a:rPr>
              <a:t>O   Observa: 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con amabilidad, tal y como son, las sensaciones, emociones y sensaciones físicas que percibes en tu cuerpo, ¿qué sientes? ¿en qué zona del cuerpo?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160865" y="3967423"/>
            <a:ext cx="39831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tx1"/>
                </a:solidFill>
                <a:latin typeface="Candara" panose="020E0502030303020204" pitchFamily="34" charset="0"/>
              </a:rPr>
              <a:t>P   Prosigue:</a:t>
            </a:r>
            <a:r>
              <a:rPr lang="es-MX" b="1" dirty="0">
                <a:solidFill>
                  <a:srgbClr val="383838"/>
                </a:solidFill>
                <a:latin typeface="Montserrat"/>
              </a:rPr>
              <a:t> 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continuación lo que estabas haciendo, continúa llevando esa actitud amable y de consciencia.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76709" y="4790791"/>
            <a:ext cx="33678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latin typeface="Candara" panose="020E0502030303020204" pitchFamily="34" charset="0"/>
              </a:rPr>
              <a:t>https://www.youtube.com/watch?v=4y7VNZ3XkmU</a:t>
            </a:r>
          </a:p>
        </p:txBody>
      </p:sp>
      <p:pic>
        <p:nvPicPr>
          <p:cNvPr id="56" name="Picture 2" descr="Iconos gratuitos de Flecha Derecha diseñados por Smashicons | Iconos,  Flechas, Icono grat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b="12215"/>
          <a:stretch/>
        </p:blipFill>
        <p:spPr bwMode="auto">
          <a:xfrm rot="8772829">
            <a:off x="2165885" y="3988064"/>
            <a:ext cx="731360" cy="6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14 de febrero de 2005: se funda YouTube, el gigante digital del vídeo - El  Orden Mundial - EOM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13154" r="20269" b="18702"/>
          <a:stretch/>
        </p:blipFill>
        <p:spPr bwMode="auto">
          <a:xfrm>
            <a:off x="1202154" y="4038398"/>
            <a:ext cx="945676" cy="66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Google Shape;2036;p70"/>
          <p:cNvSpPr txBox="1">
            <a:spLocks noGrp="1"/>
          </p:cNvSpPr>
          <p:nvPr>
            <p:ph type="subTitle" idx="4"/>
          </p:nvPr>
        </p:nvSpPr>
        <p:spPr>
          <a:xfrm>
            <a:off x="1877842" y="3537398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s-MX" dirty="0"/>
              <a:t>Da clic técnica STOP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31626" y="994756"/>
            <a:ext cx="8729332" cy="706453"/>
          </a:xfrm>
        </p:spPr>
        <p:txBody>
          <a:bodyPr/>
          <a:lstStyle/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</a:rPr>
              <a:t>Buendía, J. (1991). A</a:t>
            </a:r>
            <a:r>
              <a:rPr lang="es-MX" sz="1400" i="1" dirty="0">
                <a:latin typeface="Candara" panose="020E0502030303020204" pitchFamily="34" charset="0"/>
              </a:rPr>
              <a:t>poyo social y salud. En J. Buendía Ed. Psicología Clínica y Salud: Desarrollos actuales.</a:t>
            </a:r>
            <a:r>
              <a:rPr lang="es-MX" sz="1400" dirty="0">
                <a:latin typeface="Candara" panose="020E0502030303020204" pitchFamily="34" charset="0"/>
              </a:rPr>
              <a:t> Secretariado de Publicaciones. Universidad de Murcia. </a:t>
            </a:r>
            <a:endParaRPr lang="es-MX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978196" y="348614"/>
            <a:ext cx="5446884" cy="1037100"/>
          </a:xfrm>
        </p:spPr>
        <p:txBody>
          <a:bodyPr/>
          <a:lstStyle/>
          <a:p>
            <a:r>
              <a:rPr lang="es-MX" dirty="0"/>
              <a:t>Información de interés: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31626" y="1547320"/>
            <a:ext cx="6624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0">
              <a:buNone/>
            </a:pPr>
            <a:r>
              <a:rPr lang="es-MX" dirty="0" err="1">
                <a:latin typeface="Candara" panose="020E0502030303020204" pitchFamily="34" charset="0"/>
              </a:rPr>
              <a:t>Orlandini</a:t>
            </a:r>
            <a:r>
              <a:rPr lang="es-MX" dirty="0">
                <a:latin typeface="Candara" panose="020E0502030303020204" pitchFamily="34" charset="0"/>
              </a:rPr>
              <a:t>, A. (2012)</a:t>
            </a:r>
            <a:r>
              <a:rPr lang="es-MX" i="1" dirty="0">
                <a:latin typeface="Candara" panose="020E0502030303020204" pitchFamily="34" charset="0"/>
              </a:rPr>
              <a:t>.El estrés Qué es y cómo evitarlo</a:t>
            </a:r>
            <a:r>
              <a:rPr lang="es-MX" dirty="0">
                <a:latin typeface="Candara" panose="020E0502030303020204" pitchFamily="34" charset="0"/>
              </a:rPr>
              <a:t>. Fondo de Cultura Económica</a:t>
            </a:r>
            <a:endParaRPr lang="es-MX" sz="1200" dirty="0">
              <a:latin typeface="Candara" panose="020E05020303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1626" y="1855097"/>
            <a:ext cx="7357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0">
              <a:buNone/>
            </a:pPr>
            <a:r>
              <a:rPr lang="es-MX" dirty="0" err="1">
                <a:latin typeface="Candara" panose="020E0502030303020204" pitchFamily="34" charset="0"/>
              </a:rPr>
              <a:t>Torres,X</a:t>
            </a:r>
            <a:r>
              <a:rPr lang="es-MX" dirty="0">
                <a:latin typeface="Candara" panose="020E0502030303020204" pitchFamily="34" charset="0"/>
              </a:rPr>
              <a:t>. y </a:t>
            </a:r>
            <a:r>
              <a:rPr lang="es-MX" dirty="0" err="1">
                <a:latin typeface="Candara" panose="020E0502030303020204" pitchFamily="34" charset="0"/>
              </a:rPr>
              <a:t>Baillés</a:t>
            </a:r>
            <a:r>
              <a:rPr lang="es-MX" dirty="0">
                <a:latin typeface="Candara" panose="020E0502030303020204" pitchFamily="34" charset="0"/>
              </a:rPr>
              <a:t>, E. (2019). </a:t>
            </a:r>
            <a:r>
              <a:rPr lang="es-MX" i="1" dirty="0">
                <a:latin typeface="Candara" panose="020E0502030303020204" pitchFamily="34" charset="0"/>
              </a:rPr>
              <a:t>El estrés cómo detectarlo y controlarlo para mejorar la salud. </a:t>
            </a:r>
            <a:r>
              <a:rPr lang="es-MX" dirty="0">
                <a:latin typeface="Candara" panose="020E0502030303020204" pitchFamily="34" charset="0"/>
              </a:rPr>
              <a:t>Amat</a:t>
            </a:r>
            <a:endParaRPr lang="es-MX" sz="1200" dirty="0">
              <a:latin typeface="Candara" panose="020E0502030303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1626" y="2099884"/>
            <a:ext cx="4046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0" indent="0">
              <a:buNone/>
            </a:pPr>
            <a:r>
              <a:rPr lang="es-MX" dirty="0">
                <a:latin typeface="Candara" panose="020E0502030303020204" pitchFamily="34" charset="0"/>
              </a:rPr>
              <a:t>https://www.youtube.com/watch?v=6LiMuJkp2Ig</a:t>
            </a:r>
            <a:endParaRPr lang="es-MX" sz="1200" dirty="0">
              <a:latin typeface="Candara" panose="020E0502030303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64043" y="2391099"/>
            <a:ext cx="4232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>
                <a:latin typeface="Candara" panose="020E0502030303020204" pitchFamily="34" charset="0"/>
              </a:rPr>
              <a:t>https://www.youtube.com/watch?v=4y7VNZ3XkmU</a:t>
            </a:r>
          </a:p>
        </p:txBody>
      </p:sp>
    </p:spTree>
    <p:extLst>
      <p:ext uri="{BB962C8B-B14F-4D97-AF65-F5344CB8AC3E}">
        <p14:creationId xmlns:p14="http://schemas.microsoft.com/office/powerpoint/2010/main" val="322896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481" y="1468373"/>
            <a:ext cx="2591009" cy="3027184"/>
          </a:xfrm>
          <a:prstGeom prst="ellipse">
            <a:avLst/>
          </a:prstGeom>
        </p:spPr>
      </p:pic>
      <p:grpSp>
        <p:nvGrpSpPr>
          <p:cNvPr id="1732" name="Google Shape;1732;p64"/>
          <p:cNvGrpSpPr/>
          <p:nvPr/>
        </p:nvGrpSpPr>
        <p:grpSpPr>
          <a:xfrm rot="474737">
            <a:off x="6742167" y="2258351"/>
            <a:ext cx="2049331" cy="585348"/>
            <a:chOff x="4345425" y="2175475"/>
            <a:chExt cx="800750" cy="176025"/>
          </a:xfrm>
        </p:grpSpPr>
        <p:sp>
          <p:nvSpPr>
            <p:cNvPr id="1733" name="Google Shape;1733;p6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64"/>
          <p:cNvSpPr txBox="1">
            <a:spLocks noGrp="1"/>
          </p:cNvSpPr>
          <p:nvPr>
            <p:ph type="ctrTitle"/>
          </p:nvPr>
        </p:nvSpPr>
        <p:spPr>
          <a:xfrm>
            <a:off x="6041182" y="2392576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sz="1800" dirty="0"/>
              <a:t> Astrid </a:t>
            </a:r>
            <a:r>
              <a:rPr lang="es-MX" sz="1800" dirty="0" err="1"/>
              <a:t>Alauda</a:t>
            </a:r>
            <a:r>
              <a:rPr lang="es-MX" sz="1800" dirty="0"/>
              <a:t>.</a:t>
            </a:r>
            <a:endParaRPr lang="es-MX" sz="2000" dirty="0"/>
          </a:p>
        </p:txBody>
      </p:sp>
      <p:sp>
        <p:nvSpPr>
          <p:cNvPr id="1736" name="Google Shape;1736;p64"/>
          <p:cNvSpPr txBox="1">
            <a:spLocks noGrp="1"/>
          </p:cNvSpPr>
          <p:nvPr>
            <p:ph type="subTitle" idx="1"/>
          </p:nvPr>
        </p:nvSpPr>
        <p:spPr>
          <a:xfrm>
            <a:off x="5110722" y="718407"/>
            <a:ext cx="3660414" cy="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800" b="1" dirty="0">
                <a:latin typeface="Candara" panose="020E0502030303020204" pitchFamily="34" charset="0"/>
              </a:rPr>
              <a:t> “No permitas que tu mente intimide a tu cuerpo haciéndole creer que debes llevar la carga de tus preocupaciones.”</a:t>
            </a:r>
            <a:endParaRPr lang="es-MX" sz="1800" b="1" dirty="0">
              <a:effectLst/>
              <a:latin typeface="Candara" panose="020E0502030303020204" pitchFamily="34" charset="0"/>
            </a:endParaRPr>
          </a:p>
        </p:txBody>
      </p:sp>
      <p:grpSp>
        <p:nvGrpSpPr>
          <p:cNvPr id="1737" name="Google Shape;1737;p64"/>
          <p:cNvGrpSpPr/>
          <p:nvPr/>
        </p:nvGrpSpPr>
        <p:grpSpPr>
          <a:xfrm rot="-546322">
            <a:off x="934239" y="1746964"/>
            <a:ext cx="2817315" cy="2469552"/>
            <a:chOff x="2505075" y="4180600"/>
            <a:chExt cx="1092750" cy="957900"/>
          </a:xfrm>
        </p:grpSpPr>
        <p:sp>
          <p:nvSpPr>
            <p:cNvPr id="1738" name="Google Shape;1738;p6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64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1749" name="Google Shape;1749;p6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64"/>
          <p:cNvGrpSpPr/>
          <p:nvPr/>
        </p:nvGrpSpPr>
        <p:grpSpPr>
          <a:xfrm>
            <a:off x="940077" y="4641851"/>
            <a:ext cx="2433812" cy="320922"/>
            <a:chOff x="1394800" y="3522000"/>
            <a:chExt cx="1048650" cy="138275"/>
          </a:xfrm>
        </p:grpSpPr>
        <p:sp>
          <p:nvSpPr>
            <p:cNvPr id="1765" name="Google Shape;1765;p6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666;p68"/>
          <p:cNvSpPr txBox="1">
            <a:spLocks/>
          </p:cNvSpPr>
          <p:nvPr/>
        </p:nvSpPr>
        <p:spPr>
          <a:xfrm>
            <a:off x="5192279" y="4200980"/>
            <a:ext cx="4224306" cy="116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>
              <a:buClr>
                <a:schemeClr val="dk2"/>
              </a:buClr>
              <a:buSzPts val="1100"/>
              <a:buFont typeface="Arial"/>
              <a:buNone/>
            </a:pPr>
            <a:r>
              <a:rPr lang="es-MX" sz="6000" dirty="0"/>
              <a:t>¡Gracias!</a:t>
            </a:r>
          </a:p>
        </p:txBody>
      </p:sp>
      <p:sp>
        <p:nvSpPr>
          <p:cNvPr id="2" name="Rectángulo 1"/>
          <p:cNvSpPr/>
          <p:nvPr/>
        </p:nvSpPr>
        <p:spPr>
          <a:xfrm rot="21035350">
            <a:off x="1026872" y="2339675"/>
            <a:ext cx="2517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“La mejor arma contra el estrés es nuestra habilidad para elegir un pensamiento sobre el otro.”</a:t>
            </a:r>
            <a:endParaRPr lang="es-MX" sz="1800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 rot="21064896">
            <a:off x="2203632" y="3319644"/>
            <a:ext cx="1284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William James</a:t>
            </a:r>
            <a:endParaRPr lang="es-MX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747" name="Google Shape;1747;p64"/>
          <p:cNvSpPr/>
          <p:nvPr/>
        </p:nvSpPr>
        <p:spPr>
          <a:xfrm>
            <a:off x="3403050" y="590393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695776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C7273FF-AA12-40AF-B927-A7490BDC464A}"/>
</file>

<file path=customXml/itemProps2.xml><?xml version="1.0" encoding="utf-8"?>
<ds:datastoreItem xmlns:ds="http://schemas.openxmlformats.org/officeDocument/2006/customXml" ds:itemID="{513D4A01-17AC-4023-9798-909C2A73E965}"/>
</file>

<file path=customXml/itemProps3.xml><?xml version="1.0" encoding="utf-8"?>
<ds:datastoreItem xmlns:ds="http://schemas.openxmlformats.org/officeDocument/2006/customXml" ds:itemID="{A5F16C99-9739-426D-9D35-F06B1D3BE355}"/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946</Words>
  <Application>Microsoft Office PowerPoint</Application>
  <PresentationFormat>Presentación en pantalla (16:9)</PresentationFormat>
  <Paragraphs>72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Microsoft YaHei</vt:lpstr>
      <vt:lpstr>Muli</vt:lpstr>
      <vt:lpstr>Itim</vt:lpstr>
      <vt:lpstr>Arial</vt:lpstr>
      <vt:lpstr>Montserrat</vt:lpstr>
      <vt:lpstr>Candara</vt:lpstr>
      <vt:lpstr>Online Notebook XL by Slidesgo</vt:lpstr>
      <vt:lpstr>Tutoría Inicial</vt:lpstr>
      <vt:lpstr>Sesión 10 Estrés en exámenes</vt:lpstr>
      <vt:lpstr>Orden del día:</vt:lpstr>
      <vt:lpstr>Dinámica - sensibilización</vt:lpstr>
      <vt:lpstr>La importancia de relajarse</vt:lpstr>
      <vt:lpstr>Presentación de PowerPoint</vt:lpstr>
      <vt:lpstr>La importancia de relajarse</vt:lpstr>
      <vt:lpstr>Información de interés:</vt:lpstr>
      <vt:lpstr> Astrid Alauda.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cp:lastModifiedBy>Liliana Vizcarra</cp:lastModifiedBy>
  <cp:revision>14</cp:revision>
  <dcterms:modified xsi:type="dcterms:W3CDTF">2024-01-12T22:12:22Z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