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Permanent Marker"/>
      <p:regular r:id="rId21"/>
    </p:embeddedFont>
    <p:embeddedFont>
      <p:font typeface="Itim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3" roundtripDataSignature="AMtx7mg/y0JoZPdonPoGiVOR9RpJ5LvOM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Liliana Vizcarra Esqu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8" Type="http://schemas.openxmlformats.org/officeDocument/2006/relationships/slide" Target="slides/slide2.xml"/><Relationship Id="rId26" Type="http://schemas.openxmlformats.org/officeDocument/2006/relationships/customXml" Target="../customXml/item3.xml"/><Relationship Id="rId21" Type="http://schemas.openxmlformats.org/officeDocument/2006/relationships/font" Target="fonts/PermanentMarker-regular.fntdata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7" Type="http://schemas.openxmlformats.org/officeDocument/2006/relationships/slide" Target="slides/slide1.xml"/><Relationship Id="rId25" Type="http://schemas.openxmlformats.org/officeDocument/2006/relationships/customXml" Target="../customXml/item2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24" Type="http://schemas.openxmlformats.org/officeDocument/2006/relationships/customXml" Target="../customXml/item1.xml"/><Relationship Id="rId23" Type="http://customschemas.google.com/relationships/presentationmetadata" Target="metadata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font" Target="fonts/Itim-regular.fntdata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1-05T17:53:07.540">
    <p:pos x="6000" y="0"/>
    <p:text>Tutor: Realizar la pregunta al grupo y anotar en la pizarra las respuestas de los estudiantes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tDCMnA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01-05T21:34:33.277">
    <p:pos x="6000" y="0"/>
    <p:text>Tutor: En esta parte puedes invitarlos a entrar desde su celular al micrositio.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t8EGP4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4-01-05T17:56:34.958">
    <p:pos x="6000" y="0"/>
    <p:text>Tutor: En este punto, se puede sugerir que acudan al servicio de Bibioteca, ya sea consultando el link o bien sacar una cita con biblioteca para recibir capcitación de formato APA y búsqueda de información confiable.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tDCMnI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60174990b3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g260174990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60174990b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260174990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18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9" name="Google Shape;309;p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27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32" name="Google Shape;332;p27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3" name="Google Shape;333;p27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4" name="Google Shape;334;p27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35" name="Google Shape;335;p27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8" name="Google Shape;338;p2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28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58" name="Google Shape;358;p28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1" name="Google Shape;361;p2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29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86" name="Google Shape;386;p3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7" name="Google Shape;387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88" name="Google Shape;388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89" name="Google Shape;389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" name="Google Shape;404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5" name="Google Shape;405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0" name="Google Shape;420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1" name="Google Shape;421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2" name="Google Shape;422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3" name="Google Shape;423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4" name="Google Shape;424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" name="Google Shape;425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20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75" name="Google Shape;75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9" name="Google Shape;79;p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102" name="Google Shape;102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03" name="Google Shape;103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" name="Google Shape;105;p39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8" name="Google Shape;108;p2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23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Google Shape;131;p23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23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Google Shape;134;p2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7" name="Google Shape;137;p3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6" name="Google Shape;156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59" name="Google Shape;159;p36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6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6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6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6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6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6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6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6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6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6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2" name="Google Shape;172;p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22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5" name="Google Shape;195;p22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6" name="Google Shape;196;p22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97" name="Google Shape;197;p22"/>
          <p:cNvGrpSpPr/>
          <p:nvPr/>
        </p:nvGrpSpPr>
        <p:grpSpPr>
          <a:xfrm flipH="1" rot="-5072894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198" name="Google Shape;198;p22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210" name="Google Shape;210;p22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4" name="Google Shape;214;p3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3" name="Google Shape;233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1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6" name="Google Shape;236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1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238" name="Google Shape;238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239" name="Google Shape;239;p31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2" name="Google Shape;252;p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1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5" name="Google Shape;275;p21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276" name="Google Shape;276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277" name="Google Shape;277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278" name="Google Shape;278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0" name="Google Shape;280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3" name="Google Shape;283;p2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26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3.xml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hyperlink" Target="https://www.itson.mx/biblioteca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itson.mx/micrositios/identidad/Paginas/identidad.aspx" TargetMode="External"/><Relationship Id="rId4" Type="http://schemas.openxmlformats.org/officeDocument/2006/relationships/hyperlink" Target="https://programas.cuaed.unam.mx/repositorio/moodle/pluginfile.php/154/mod_resource/content/2/elaboracion-trabajos/index.html" TargetMode="External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2.xml"/><Relationship Id="rId4" Type="http://schemas.openxmlformats.org/officeDocument/2006/relationships/image" Target="../media/image2.png"/><Relationship Id="rId5" Type="http://schemas.openxmlformats.org/officeDocument/2006/relationships/hyperlink" Target="https://www.itson.mx/identidad" TargetMode="External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br>
              <a:rPr lang="en" sz="5400"/>
            </a:br>
            <a:r>
              <a:rPr lang="en" sz="5400"/>
              <a:t>Tutoría 2</a:t>
            </a:r>
            <a:br>
              <a:rPr lang="en" sz="5400"/>
            </a:br>
            <a:endParaRPr sz="5400"/>
          </a:p>
        </p:txBody>
      </p:sp>
      <p:sp>
        <p:nvSpPr>
          <p:cNvPr id="431" name="Google Shape;431;p1"/>
          <p:cNvSpPr txBox="1"/>
          <p:nvPr>
            <p:ph idx="1" type="subTitle"/>
          </p:nvPr>
        </p:nvSpPr>
        <p:spPr>
          <a:xfrm>
            <a:off x="2351850" y="3144437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Sesión 2: Tutoría Inicial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5"/>
          <p:cNvSpPr/>
          <p:nvPr/>
        </p:nvSpPr>
        <p:spPr>
          <a:xfrm>
            <a:off x="1249379" y="1082692"/>
            <a:ext cx="5839485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Es la valoración general de las ideas presentadas. Para elaborar las conclusiones de tu tema puedes tener en cuenta lo siguiente: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La conclusión se considera un </a:t>
            </a:r>
            <a:r>
              <a:rPr lang="en" sz="1600">
                <a:latin typeface="Itim"/>
                <a:ea typeface="Itim"/>
                <a:cs typeface="Itim"/>
                <a:sym typeface="Itim"/>
              </a:rPr>
              <a:t>recuento</a:t>
            </a: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 del trabajo realizado.</a:t>
            </a:r>
            <a:endParaRPr/>
          </a:p>
          <a:p>
            <a:pPr indent="-285750" lvl="7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Debe tener un contenido propio y no una mera repetición de ideas ya expresadas en el desarrollo. Debe contener al menos dos elementos: </a:t>
            </a:r>
            <a:endParaRPr/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Itim"/>
                <a:ea typeface="Itim"/>
                <a:cs typeface="Itim"/>
                <a:sym typeface="Itim"/>
              </a:rPr>
              <a:t>*</a:t>
            </a: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Breve evocación del tema principal</a:t>
            </a:r>
            <a:endParaRPr/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Itim"/>
                <a:ea typeface="Itim"/>
                <a:cs typeface="Itim"/>
                <a:sym typeface="Itim"/>
              </a:rPr>
              <a:t>*</a:t>
            </a: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Una valoración de lo más relevante del tema</a:t>
            </a:r>
            <a:r>
              <a:rPr lang="en" sz="1600">
                <a:latin typeface="Itim"/>
                <a:ea typeface="Itim"/>
                <a:cs typeface="Itim"/>
                <a:sym typeface="Itim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Debe además incluir una invitación para ahondar más allá de los aspectos abordados.</a:t>
            </a:r>
            <a:endParaRPr b="0" i="0" sz="16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41" name="Google Shape;541;p15"/>
          <p:cNvSpPr txBox="1"/>
          <p:nvPr>
            <p:ph type="title"/>
          </p:nvPr>
        </p:nvSpPr>
        <p:spPr>
          <a:xfrm>
            <a:off x="1687031" y="267252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500"/>
              <a:t>Conclusión  </a:t>
            </a:r>
            <a:endParaRPr sz="4500"/>
          </a:p>
        </p:txBody>
      </p:sp>
      <p:pic>
        <p:nvPicPr>
          <p:cNvPr id="542" name="Google Shape;5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299" y="468630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/>
          <p:nvPr/>
        </p:nvSpPr>
        <p:spPr>
          <a:xfrm>
            <a:off x="3132499" y="1356007"/>
            <a:ext cx="50608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Son todas las fuentes o textos que se utilizaron para realizar el trabajo académico.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Pueden ser:</a:t>
            </a:r>
            <a:endParaRPr b="0" i="0" sz="16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48" name="Google Shape;548;p16"/>
          <p:cNvSpPr/>
          <p:nvPr/>
        </p:nvSpPr>
        <p:spPr>
          <a:xfrm>
            <a:off x="5060887" y="2631774"/>
            <a:ext cx="350369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Documentos publicados en Internet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Sitios electrónicos</a:t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Medios audiovisuals: Videos o Películas</a:t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Imágenes o gráficos</a:t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49" name="Google Shape;549;p16"/>
          <p:cNvSpPr/>
          <p:nvPr/>
        </p:nvSpPr>
        <p:spPr>
          <a:xfrm>
            <a:off x="2793113" y="2648631"/>
            <a:ext cx="23765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Libros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Artículos de revistas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Legislación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Jurisprudencia</a:t>
            </a:r>
            <a:endParaRPr/>
          </a:p>
        </p:txBody>
      </p:sp>
      <p:pic>
        <p:nvPicPr>
          <p:cNvPr id="550" name="Google Shape;5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027" y="1437650"/>
            <a:ext cx="2340086" cy="2165088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16"/>
          <p:cNvSpPr txBox="1"/>
          <p:nvPr>
            <p:ph idx="4294967295" type="title"/>
          </p:nvPr>
        </p:nvSpPr>
        <p:spPr>
          <a:xfrm>
            <a:off x="1687025" y="267250"/>
            <a:ext cx="5306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500"/>
              <a:t>Fuentes de consulta</a:t>
            </a:r>
            <a:endParaRPr sz="4500"/>
          </a:p>
        </p:txBody>
      </p:sp>
      <p:pic>
        <p:nvPicPr>
          <p:cNvPr id="552" name="Google Shape;5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7149" y="436060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3566" y="1122630"/>
            <a:ext cx="4970173" cy="334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7772" y="0"/>
            <a:ext cx="6340390" cy="1182727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32"/>
          <p:cNvSpPr txBox="1"/>
          <p:nvPr/>
        </p:nvSpPr>
        <p:spPr>
          <a:xfrm>
            <a:off x="353085" y="1122630"/>
            <a:ext cx="3340481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ITSON ofrece plataformas de búsqueda confiables para nuestra comunidad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sng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https://www.itson.mx/biblioteca</a:t>
            </a:r>
            <a:r>
              <a:rPr b="0" i="0" lang="en" sz="16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endParaRPr b="0" i="0" sz="16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3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Referencias </a:t>
            </a:r>
            <a:endParaRPr/>
          </a:p>
        </p:txBody>
      </p:sp>
      <p:sp>
        <p:nvSpPr>
          <p:cNvPr id="565" name="Google Shape;565;p33"/>
          <p:cNvSpPr txBox="1"/>
          <p:nvPr>
            <p:ph idx="1" type="subTitle"/>
          </p:nvPr>
        </p:nvSpPr>
        <p:spPr>
          <a:xfrm>
            <a:off x="1647991" y="1573695"/>
            <a:ext cx="6521564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/>
              <a:t>ITSON (2023)  Instituto Tecnológico de Sonora, recuperado de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https://www.itson.mx/micrositios/identidad/Paginas/identidad.aspx</a:t>
            </a:r>
            <a:r>
              <a:rPr lang="en" sz="1400"/>
              <a:t> </a:t>
            </a:r>
            <a:endParaRPr sz="14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/>
              <a:t>UNAM (2017) Elaboración de trabajos académicos. Unidad de apoyo para el aprendizaje. Coordinación de Universidad Abierta y Educación a Distancia.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https://programas.cuaed.unam.mx/repositorio/moodle/pluginfile.php/154/mod_resource/content/2/elaboracion-trabajos/index.html</a:t>
            </a:r>
            <a:r>
              <a:rPr lang="en" sz="1400"/>
              <a:t> </a:t>
            </a:r>
            <a:endParaRPr sz="1400"/>
          </a:p>
        </p:txBody>
      </p:sp>
      <p:pic>
        <p:nvPicPr>
          <p:cNvPr id="566" name="Google Shape;56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7149" y="452345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60174990b3_0_8"/>
          <p:cNvSpPr txBox="1"/>
          <p:nvPr>
            <p:ph type="ctrTitle"/>
          </p:nvPr>
        </p:nvSpPr>
        <p:spPr>
          <a:xfrm>
            <a:off x="1398325" y="1085950"/>
            <a:ext cx="597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700"/>
              <a:t>Gracias!</a:t>
            </a:r>
            <a:endParaRPr sz="9700"/>
          </a:p>
        </p:txBody>
      </p:sp>
      <p:grpSp>
        <p:nvGrpSpPr>
          <p:cNvPr id="572" name="Google Shape;572;g260174990b3_0_8"/>
          <p:cNvGrpSpPr/>
          <p:nvPr/>
        </p:nvGrpSpPr>
        <p:grpSpPr>
          <a:xfrm flipH="1" rot="-3462324">
            <a:off x="-177768" y="3147015"/>
            <a:ext cx="2743514" cy="1090983"/>
            <a:chOff x="4038775" y="3369325"/>
            <a:chExt cx="1789725" cy="711700"/>
          </a:xfrm>
        </p:grpSpPr>
        <p:sp>
          <p:nvSpPr>
            <p:cNvPr id="573" name="Google Shape;573;g260174990b3_0_8"/>
            <p:cNvSpPr/>
            <p:nvPr/>
          </p:nvSpPr>
          <p:spPr>
            <a:xfrm>
              <a:off x="4059950" y="3603700"/>
              <a:ext cx="523950" cy="276175"/>
            </a:xfrm>
            <a:custGeom>
              <a:rect b="b" l="l" r="r" t="t"/>
              <a:pathLst>
                <a:path extrusionOk="0" h="11047" w="20958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260174990b3_0_8"/>
            <p:cNvSpPr/>
            <p:nvPr/>
          </p:nvSpPr>
          <p:spPr>
            <a:xfrm>
              <a:off x="4043050" y="3372050"/>
              <a:ext cx="501200" cy="322275"/>
            </a:xfrm>
            <a:custGeom>
              <a:rect b="b" l="l" r="r" t="t"/>
              <a:pathLst>
                <a:path extrusionOk="0" h="12891" w="20048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60174990b3_0_8"/>
            <p:cNvSpPr/>
            <p:nvPr/>
          </p:nvSpPr>
          <p:spPr>
            <a:xfrm>
              <a:off x="4101875" y="3397400"/>
              <a:ext cx="372750" cy="117625"/>
            </a:xfrm>
            <a:custGeom>
              <a:rect b="b" l="l" r="r" t="t"/>
              <a:pathLst>
                <a:path extrusionOk="0" h="4705" w="1491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260174990b3_0_8"/>
            <p:cNvSpPr/>
            <p:nvPr/>
          </p:nvSpPr>
          <p:spPr>
            <a:xfrm>
              <a:off x="4038775" y="3369325"/>
              <a:ext cx="550325" cy="519150"/>
            </a:xfrm>
            <a:custGeom>
              <a:rect b="b" l="l" r="r" t="t"/>
              <a:pathLst>
                <a:path extrusionOk="0" h="20766" w="22013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260174990b3_0_8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260174990b3_0_8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260174990b3_0_8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260174990b3_0_8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260174990b3_0_8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260174990b3_0_8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260174990b3_0_8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g260174990b3_0_8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260174990b3_0_8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260174990b3_0_8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g260174990b3_0_8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260174990b3_0_8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260174990b3_0_8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260174990b3_0_8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260174990b3_0_8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g260174990b3_0_8"/>
          <p:cNvGrpSpPr/>
          <p:nvPr/>
        </p:nvGrpSpPr>
        <p:grpSpPr>
          <a:xfrm>
            <a:off x="598266" y="532769"/>
            <a:ext cx="1921912" cy="326735"/>
            <a:chOff x="1816609" y="3851001"/>
            <a:chExt cx="1093674" cy="222193"/>
          </a:xfrm>
        </p:grpSpPr>
        <p:sp>
          <p:nvSpPr>
            <p:cNvPr id="593" name="Google Shape;593;g260174990b3_0_8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260174990b3_0_8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g260174990b3_0_8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260174990b3_0_8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g260174990b3_0_8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g260174990b3_0_8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g260174990b3_0_8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g260174990b3_0_8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g260174990b3_0_8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g260174990b3_0_8"/>
          <p:cNvGrpSpPr/>
          <p:nvPr/>
        </p:nvGrpSpPr>
        <p:grpSpPr>
          <a:xfrm>
            <a:off x="7224440" y="4447095"/>
            <a:ext cx="1745583" cy="230173"/>
            <a:chOff x="1394800" y="3522000"/>
            <a:chExt cx="1048650" cy="138275"/>
          </a:xfrm>
        </p:grpSpPr>
        <p:sp>
          <p:nvSpPr>
            <p:cNvPr id="603" name="Google Shape;603;g260174990b3_0_8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g260174990b3_0_8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260174990b3_0_8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g260174990b3_0_8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260174990b3_0_8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260174990b3_0_8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g260174990b3_0_8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260174990b3_0_8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260174990b3_0_8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g260174990b3_0_8"/>
          <p:cNvGrpSpPr/>
          <p:nvPr/>
        </p:nvGrpSpPr>
        <p:grpSpPr>
          <a:xfrm rot="514806">
            <a:off x="7119919" y="1692027"/>
            <a:ext cx="1118061" cy="876421"/>
            <a:chOff x="378575" y="1776375"/>
            <a:chExt cx="737425" cy="578050"/>
          </a:xfrm>
        </p:grpSpPr>
        <p:sp>
          <p:nvSpPr>
            <p:cNvPr id="613" name="Google Shape;613;g260174990b3_0_8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260174990b3_0_8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g260174990b3_0_8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260174990b3_0_8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260174990b3_0_8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g260174990b3_0_8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260174990b3_0_8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260174990b3_0_8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260174990b3_0_8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g260174990b3_0_8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260174990b3_0_8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g260174990b3_0_8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g260174990b3_0_8"/>
          <p:cNvGrpSpPr/>
          <p:nvPr/>
        </p:nvGrpSpPr>
        <p:grpSpPr>
          <a:xfrm flipH="1" rot="-130621">
            <a:off x="2429436" y="2826269"/>
            <a:ext cx="4536320" cy="230143"/>
            <a:chOff x="4345425" y="2175475"/>
            <a:chExt cx="800750" cy="176025"/>
          </a:xfrm>
        </p:grpSpPr>
        <p:sp>
          <p:nvSpPr>
            <p:cNvPr id="626" name="Google Shape;626;g260174990b3_0_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260174990b3_0_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8" name="Google Shape;628;g260174990b3_0_8"/>
          <p:cNvSpPr txBox="1"/>
          <p:nvPr/>
        </p:nvSpPr>
        <p:spPr>
          <a:xfrm>
            <a:off x="3363450" y="4665025"/>
            <a:ext cx="24171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CURSO DE TUTORÍA 2, PLAN 2023</a:t>
            </a:r>
            <a:endParaRPr b="1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60174990b3_0_0"/>
          <p:cNvSpPr txBox="1"/>
          <p:nvPr>
            <p:ph type="ctrTitle"/>
          </p:nvPr>
        </p:nvSpPr>
        <p:spPr>
          <a:xfrm>
            <a:off x="2351850" y="1651045"/>
            <a:ext cx="4764174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4000"/>
              <a:t>Redacción de trabajos académicos </a:t>
            </a:r>
            <a:endParaRPr sz="4000"/>
          </a:p>
        </p:txBody>
      </p:sp>
      <p:sp>
        <p:nvSpPr>
          <p:cNvPr id="437" name="Google Shape;437;g260174990b3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Sesión 6 - tutoría inicial</a:t>
            </a:r>
            <a:endParaRPr/>
          </a:p>
        </p:txBody>
      </p:sp>
      <p:pic>
        <p:nvPicPr>
          <p:cNvPr id="438" name="Google Shape;438;g260174990b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273" y="4053026"/>
            <a:ext cx="1831450" cy="8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444" name="Google Shape;444;p3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3"/>
          <p:cNvSpPr txBox="1"/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451" name="Google Shape;451;p3"/>
          <p:cNvSpPr txBox="1"/>
          <p:nvPr>
            <p:ph idx="1" type="body"/>
          </p:nvPr>
        </p:nvSpPr>
        <p:spPr>
          <a:xfrm>
            <a:off x="629450" y="1891294"/>
            <a:ext cx="3828600" cy="20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None/>
            </a:pPr>
            <a:r>
              <a:t/>
            </a:r>
            <a:endParaRPr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2984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Lluvia de ideas </a:t>
            </a:r>
            <a:endParaRPr sz="1800"/>
          </a:p>
          <a:p>
            <a:pPr indent="-2984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Elementos de trabajos académicos </a:t>
            </a:r>
            <a:endParaRPr sz="1800"/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○"/>
            </a:pPr>
            <a:r>
              <a:rPr lang="en" sz="14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Portada</a:t>
            </a:r>
            <a:endParaRPr sz="1400"/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○"/>
            </a:pPr>
            <a:r>
              <a:rPr lang="en" sz="14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Introducción </a:t>
            </a:r>
            <a:endParaRPr sz="1400"/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○"/>
            </a:pPr>
            <a:r>
              <a:rPr lang="en" sz="14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Desarrollo</a:t>
            </a:r>
            <a:endParaRPr sz="1400"/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○"/>
            </a:pPr>
            <a:r>
              <a:rPr lang="en" sz="14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Conclusión </a:t>
            </a:r>
            <a:endParaRPr sz="1400"/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○"/>
            </a:pPr>
            <a:r>
              <a:rPr lang="en" sz="14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Fuentes de consulta </a:t>
            </a:r>
            <a:endParaRPr sz="1400"/>
          </a:p>
        </p:txBody>
      </p:sp>
      <p:grpSp>
        <p:nvGrpSpPr>
          <p:cNvPr id="452" name="Google Shape;452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453" name="Google Shape;453;p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456" name="Google Shape;456;p3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468" name="Google Shape;468;p3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477;p3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4300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2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"/>
          <p:cNvSpPr txBox="1"/>
          <p:nvPr/>
        </p:nvSpPr>
        <p:spPr>
          <a:xfrm>
            <a:off x="1522800" y="460575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1400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" sz="1400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   Guaymas   Empalme </a:t>
            </a:r>
            <a:endParaRPr b="1" i="0" sz="1400" u="none" cap="none" strike="noStrik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479" name="Google Shape;47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592" y="4394676"/>
            <a:ext cx="633157" cy="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"/>
          <p:cNvSpPr txBox="1"/>
          <p:nvPr/>
        </p:nvSpPr>
        <p:spPr>
          <a:xfrm>
            <a:off x="986778" y="156988"/>
            <a:ext cx="6462645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La redacción de trabajos académicos </a:t>
            </a:r>
            <a:endParaRPr b="0" i="0" sz="40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485" name="Google Shape;485;p4"/>
          <p:cNvGrpSpPr/>
          <p:nvPr/>
        </p:nvGrpSpPr>
        <p:grpSpPr>
          <a:xfrm rot="8653864">
            <a:off x="215499" y="1204721"/>
            <a:ext cx="806663" cy="421748"/>
            <a:chOff x="1822875" y="1377000"/>
            <a:chExt cx="548075" cy="286550"/>
          </a:xfrm>
        </p:grpSpPr>
        <p:sp>
          <p:nvSpPr>
            <p:cNvPr id="486" name="Google Shape;486;p4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5" name="Google Shape;495;p4"/>
          <p:cNvSpPr txBox="1"/>
          <p:nvPr/>
        </p:nvSpPr>
        <p:spPr>
          <a:xfrm rot="-2045299">
            <a:off x="33875" y="1296093"/>
            <a:ext cx="2070940" cy="5307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Reflexionemos: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4"/>
          <p:cNvSpPr/>
          <p:nvPr/>
        </p:nvSpPr>
        <p:spPr>
          <a:xfrm>
            <a:off x="3209025" y="1529998"/>
            <a:ext cx="5177100" cy="19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trabajos escritos que se elaboran al cursar una carrera muestran lo que los alumnos han aprendido, sus intereses o lo que quieren comunicar a otros. </a:t>
            </a:r>
            <a:endParaRPr b="0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</a:t>
            </a:r>
            <a:r>
              <a:rPr lang="en" sz="1600"/>
              <a:t>tanto</a:t>
            </a:r>
            <a:r>
              <a:rPr b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es importante hacerlo de la forma correcta, en este tema reforzaremos sobre la redacción de trabajos escritos en la universidad. </a:t>
            </a:r>
            <a:endParaRPr b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7149" y="481780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"/>
          <p:cNvSpPr txBox="1"/>
          <p:nvPr/>
        </p:nvSpPr>
        <p:spPr>
          <a:xfrm>
            <a:off x="3592275" y="1011304"/>
            <a:ext cx="4712100" cy="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B0D5F7"/>
                </a:solidFill>
                <a:latin typeface="Itim"/>
                <a:ea typeface="Itim"/>
                <a:cs typeface="Itim"/>
                <a:sym typeface="Itim"/>
              </a:rPr>
              <a:t>L</a:t>
            </a:r>
            <a:r>
              <a:rPr b="0" i="0" lang="en" sz="3200" u="none" cap="none" strike="noStrike">
                <a:solidFill>
                  <a:srgbClr val="B0D5F7"/>
                </a:solidFill>
                <a:latin typeface="Itim"/>
                <a:ea typeface="Itim"/>
                <a:cs typeface="Itim"/>
                <a:sym typeface="Itim"/>
              </a:rPr>
              <a:t>luvia de ideas</a:t>
            </a:r>
            <a:endParaRPr>
              <a:solidFill>
                <a:srgbClr val="B0D5F7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28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</a:br>
            <a:r>
              <a:rPr b="0" i="0" lang="en" sz="28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¿Qué es lo  más complicado al realizar un trabajo académico de un tema </a:t>
            </a:r>
            <a:r>
              <a:rPr lang="en" sz="2800">
                <a:latin typeface="Itim"/>
                <a:ea typeface="Itim"/>
                <a:cs typeface="Itim"/>
                <a:sym typeface="Itim"/>
              </a:rPr>
              <a:t>específico</a:t>
            </a:r>
            <a:r>
              <a:rPr b="0" i="0" lang="en" sz="28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 asignado por tus maestros?</a:t>
            </a:r>
            <a:endParaRPr b="0" i="0" sz="36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descr="Lluvia De Ideas Pensar Clase - Imagen gratis en Pixabay - Pixabay" id="503" name="Google Shape;5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450" y="341445"/>
            <a:ext cx="2338395" cy="227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7149" y="481780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"/>
          <p:cNvSpPr txBox="1"/>
          <p:nvPr>
            <p:ph type="title"/>
          </p:nvPr>
        </p:nvSpPr>
        <p:spPr>
          <a:xfrm>
            <a:off x="656870" y="97204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500"/>
              <a:t>Elementos de los trabajos Académicos</a:t>
            </a:r>
            <a:endParaRPr sz="4500"/>
          </a:p>
        </p:txBody>
      </p:sp>
      <p:sp>
        <p:nvSpPr>
          <p:cNvPr id="510" name="Google Shape;510;p7"/>
          <p:cNvSpPr/>
          <p:nvPr/>
        </p:nvSpPr>
        <p:spPr>
          <a:xfrm>
            <a:off x="656885" y="1450200"/>
            <a:ext cx="755070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Los trabajos académicos pueden ser diversos, desde un trabajo escolar para una asignatura, hasta una tesis; en cualquier caso, todos contienen elementos similares o afines.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La construcción de un trabajo académico debe ser de tal forma que cualquier lector puede entender lo que se presenta; para facilitar la lectura, es indispensable que el trabajo contenga los siguientes elementos: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Portada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Introducción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Desarrollo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Conclusión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Fuentes de consulta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7149" y="481780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0"/>
          <p:cNvSpPr/>
          <p:nvPr/>
        </p:nvSpPr>
        <p:spPr>
          <a:xfrm>
            <a:off x="514071" y="1056854"/>
            <a:ext cx="291326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Es la primera página de un escrito, en ella debes incluir </a:t>
            </a:r>
            <a:r>
              <a:rPr b="1" i="0" lang="en" sz="1800" u="sng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los siguientes elementos: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Nombre y apellidos del autor (alumno)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Título del trabajo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Asignatura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Nombre del profesor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b="0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Fecha</a:t>
            </a:r>
            <a:endParaRPr b="0" i="0" sz="18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517" name="Google Shape;51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0974" y="1117659"/>
            <a:ext cx="4908392" cy="307567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10"/>
          <p:cNvSpPr txBox="1"/>
          <p:nvPr/>
        </p:nvSpPr>
        <p:spPr>
          <a:xfrm>
            <a:off x="4063671" y="4481807"/>
            <a:ext cx="26617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sng" cap="none" strike="noStrike">
                <a:solidFill>
                  <a:srgbClr val="0D2243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https://www.itson.mx/identidad</a:t>
            </a:r>
            <a:r>
              <a:rPr b="0" i="0" lang="en" sz="1400" u="none" cap="none" strike="noStrike">
                <a:solidFill>
                  <a:srgbClr val="0D224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D22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06063" y="4450971"/>
            <a:ext cx="1457608" cy="423652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10"/>
          <p:cNvSpPr txBox="1"/>
          <p:nvPr>
            <p:ph idx="4294967295" type="title"/>
          </p:nvPr>
        </p:nvSpPr>
        <p:spPr>
          <a:xfrm>
            <a:off x="1687031" y="267252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500"/>
              <a:t>Introducción</a:t>
            </a:r>
            <a:endParaRPr sz="4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1"/>
          <p:cNvSpPr/>
          <p:nvPr/>
        </p:nvSpPr>
        <p:spPr>
          <a:xfrm>
            <a:off x="1158844" y="1327254"/>
            <a:ext cx="698927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Es la presentación del tema y el plan de trabajo a seguir, para realizarla debes tomar en cuenta lo siguiente: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Presentar el tema central del trabajo.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Exponer de forma clara el tema a desarrollar.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Desglosar el plan de trabajo.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Redactar de forma que el tema resulte interesante al lector, la información esté bien organizada y se presenten datos suficientes para atraer la atención.</a:t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26" name="Google Shape;526;p11"/>
          <p:cNvSpPr txBox="1"/>
          <p:nvPr>
            <p:ph type="title"/>
          </p:nvPr>
        </p:nvSpPr>
        <p:spPr>
          <a:xfrm>
            <a:off x="1315839" y="31252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500"/>
              <a:t>Introducción</a:t>
            </a:r>
            <a:r>
              <a:rPr lang="en"/>
              <a:t> </a:t>
            </a:r>
            <a:endParaRPr/>
          </a:p>
        </p:txBody>
      </p:sp>
      <p:pic>
        <p:nvPicPr>
          <p:cNvPr id="527" name="Google Shape;52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1999" y="468630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3861"/>
            <a:ext cx="2245261" cy="1179639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13"/>
          <p:cNvSpPr/>
          <p:nvPr/>
        </p:nvSpPr>
        <p:spPr>
          <a:xfrm>
            <a:off x="727143" y="1149750"/>
            <a:ext cx="7668286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Es el cuerpo del trabajo, contiene la exposición del tema y del punto de vista del autor. Para el desarrollo del tema, es necesario que consideres lo siguiente: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Es importante seguir el plan anunciado en la introducción.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Las ideas deben estar correctamente organizadas.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Se debe desarrollar contenido de interés.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Debe cuidarse la redacción y la ortografía.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Los conocimientos deben presentarse utilizando citas o datos de autores para fundamentarlos (</a:t>
            </a:r>
            <a:r>
              <a:rPr b="0" i="1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formato APA</a:t>
            </a: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).</a:t>
            </a:r>
            <a:endParaRPr b="0" i="0" sz="14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Las ideas personales deben expresarse mediante una argumentación clara y convincente.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El orden de presentación debe tener secuencia lógica y coherencia interna.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Regla de oro</a:t>
            </a: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: todo lo que se mencione en el desarrollo debe estar 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directa</a:t>
            </a:r>
            <a:r>
              <a:rPr b="0" i="0" lang="en" sz="14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mente relacionado con el tema del trabajo.</a:t>
            </a:r>
            <a:endParaRPr b="0" i="0" sz="14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34" name="Google Shape;534;p13"/>
          <p:cNvSpPr txBox="1"/>
          <p:nvPr>
            <p:ph idx="4294967295" type="title"/>
          </p:nvPr>
        </p:nvSpPr>
        <p:spPr>
          <a:xfrm>
            <a:off x="1687031" y="267252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500"/>
              <a:t>Desarrollo</a:t>
            </a:r>
            <a:endParaRPr sz="4500"/>
          </a:p>
        </p:txBody>
      </p:sp>
      <p:pic>
        <p:nvPicPr>
          <p:cNvPr id="535" name="Google Shape;53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9299" y="4686301"/>
            <a:ext cx="706124" cy="3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2A89B9-EB4D-48DA-AC97-93D691E00713}"/>
</file>

<file path=customXml/itemProps2.xml><?xml version="1.0" encoding="utf-8"?>
<ds:datastoreItem xmlns:ds="http://schemas.openxmlformats.org/officeDocument/2006/customXml" ds:itemID="{9841457E-F6BD-4886-B51C-C00C3B86E3DA}"/>
</file>

<file path=customXml/itemProps3.xml><?xml version="1.0" encoding="utf-8"?>
<ds:datastoreItem xmlns:ds="http://schemas.openxmlformats.org/officeDocument/2006/customXml" ds:itemID="{24E1A89F-8B9A-4331-8BE3-5C90C5BF7F4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Marily Sainz Leyva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