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1"/>
  </p:notesMasterIdLst>
  <p:sldIdLst>
    <p:sldId id="256" r:id="rId2"/>
    <p:sldId id="345" r:id="rId3"/>
    <p:sldId id="257" r:id="rId4"/>
    <p:sldId id="262" r:id="rId5"/>
    <p:sldId id="258" r:id="rId6"/>
    <p:sldId id="342" r:id="rId7"/>
    <p:sldId id="267" r:id="rId8"/>
    <p:sldId id="343" r:id="rId9"/>
    <p:sldId id="344" r:id="rId10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Itim" panose="020B0604020202020204" charset="-34"/>
      <p:regular r:id="rId16"/>
    </p:embeddedFont>
    <p:embeddedFont>
      <p:font typeface="Microsoft YaHei" panose="020B0503020204020204" pitchFamily="34" charset="-122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8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1619fd190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1619fd1901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71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9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9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3" r:id="rId7"/>
    <p:sldLayoutId id="2147483665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6LiMuJkp2I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Tutor: </a:t>
            </a:r>
            <a:b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Apellido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Curso 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41DF3C-D2B1-42A0-9ED0-9EED56279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17" y="4241432"/>
            <a:ext cx="1333236" cy="61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419085" y="1470391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b="0" dirty="0"/>
              <a:t>Sesión 9</a:t>
            </a:r>
            <a:endParaRPr sz="4800" b="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271167" y="2475833"/>
            <a:ext cx="4440300" cy="676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s-ES" sz="4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El estrés</a:t>
            </a:r>
            <a:endParaRPr sz="4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291D29-32BA-4DF6-B039-F92E2DF0B21A}"/>
              </a:ext>
            </a:extLst>
          </p:cNvPr>
          <p:cNvSpPr txBox="1"/>
          <p:nvPr/>
        </p:nvSpPr>
        <p:spPr>
          <a:xfrm>
            <a:off x="3919818" y="3205553"/>
            <a:ext cx="2454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Tutoría Inicial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3CD6CF-855C-4BAA-982B-47171421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17" y="4241432"/>
            <a:ext cx="1333236" cy="6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794"/>
          <a:stretch/>
        </p:blipFill>
        <p:spPr>
          <a:xfrm>
            <a:off x="540872" y="1757251"/>
            <a:ext cx="2555343" cy="3124832"/>
          </a:xfrm>
          <a:prstGeom prst="rect">
            <a:avLst/>
          </a:prstGeom>
        </p:spPr>
      </p:pic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Orden del día: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2044031" y="1226382"/>
            <a:ext cx="7704000" cy="500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0" indent="-342900">
              <a:buFont typeface="Arial" panose="020B0604020202020204" pitchFamily="34" charset="0"/>
              <a:buChar char="•"/>
            </a:pPr>
            <a:r>
              <a:rPr lang="es-MX" sz="2000" b="1" i="1" dirty="0">
                <a:latin typeface="Candara" panose="020E0502030303020204" pitchFamily="34" charset="0"/>
              </a:rPr>
              <a:t>Estrés</a:t>
            </a: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086010" y="1765863"/>
            <a:ext cx="6838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1" indent="-228600">
              <a:buFont typeface="Arial" panose="020B0604020202020204" pitchFamily="34" charset="0"/>
              <a:buChar char="•"/>
            </a:pPr>
            <a:r>
              <a:rPr lang="es-MX" sz="1800" i="1" dirty="0">
                <a:latin typeface="Candara" panose="020E0502030303020204" pitchFamily="34" charset="0"/>
              </a:rPr>
              <a:t>Concepto.</a:t>
            </a:r>
          </a:p>
          <a:p>
            <a:pPr marL="1371600" lvl="1" indent="-228600">
              <a:buFont typeface="Arial" panose="020B0604020202020204" pitchFamily="34" charset="0"/>
              <a:buChar char="•"/>
            </a:pPr>
            <a:r>
              <a:rPr lang="es-MX" sz="1800" dirty="0">
                <a:latin typeface="Candara" panose="020E0502030303020204" pitchFamily="34" charset="0"/>
              </a:rPr>
              <a:t>Las respuestas ante un estrés.</a:t>
            </a:r>
          </a:p>
          <a:p>
            <a:pPr marL="1371600" lvl="1" indent="-228600">
              <a:buFont typeface="Arial" panose="020B0604020202020204" pitchFamily="34" charset="0"/>
              <a:buChar char="•"/>
            </a:pPr>
            <a:r>
              <a:rPr lang="es-MX" sz="1800" dirty="0">
                <a:latin typeface="Candara" panose="020E0502030303020204" pitchFamily="34" charset="0"/>
              </a:rPr>
              <a:t>Estrés durante nuestra vida académica.</a:t>
            </a:r>
          </a:p>
          <a:p>
            <a:pPr marL="1371600" lvl="1" indent="-228600">
              <a:buFont typeface="Arial" panose="020B0604020202020204" pitchFamily="34" charset="0"/>
              <a:buChar char="•"/>
            </a:pPr>
            <a:r>
              <a:rPr lang="es-MX" sz="1800" dirty="0">
                <a:latin typeface="Candara" panose="020E0502030303020204" pitchFamily="34" charset="0"/>
              </a:rPr>
              <a:t>Recomendaciones generales para el control y manejo de la ansiedad frente a los exámenes.</a:t>
            </a:r>
            <a:endParaRPr lang="es-MX" sz="18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4"/>
          <p:cNvGrpSpPr/>
          <p:nvPr/>
        </p:nvGrpSpPr>
        <p:grpSpPr>
          <a:xfrm rot="474737">
            <a:off x="2172428" y="408423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1306671" y="316440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3600" dirty="0"/>
              <a:t>Estrés</a:t>
            </a:r>
            <a:endParaRPr sz="3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1876920" y="959581"/>
            <a:ext cx="594184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latin typeface="Candara" panose="020E0502030303020204" pitchFamily="34" charset="0"/>
              </a:rPr>
              <a:t>Suele llamarse estrés al agente, estímulo, factor que lo provoca o estresor. Es definido como un conjunto de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respuestas fisiológicas, conductuales y cognitivas</a:t>
            </a:r>
            <a:r>
              <a:rPr lang="es-MX" dirty="0">
                <a:latin typeface="Candara" panose="020E0502030303020204" pitchFamily="34" charset="0"/>
              </a:rPr>
              <a:t> que se presentan frente a situaciones de demanda y/o amenaza, en situaciones cotidianas en que la persona no se siente capaz de hacer un afronte. 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1747" name="Google Shape;1747;p64"/>
          <p:cNvSpPr/>
          <p:nvPr/>
        </p:nvSpPr>
        <p:spPr>
          <a:xfrm rot="1379683">
            <a:off x="7432716" y="674480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3265150" y="4489713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img.freepik.com/free-vector/stress-concept-illustration_114360-2031.jpg?t=st=1702317648~exp=1702318248~hmac=eefca1ac1e4ff506325a23501f33db0bf17361c3981f67e44bf8275a942a1f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7126" r="2215" b="5001"/>
          <a:stretch/>
        </p:blipFill>
        <p:spPr bwMode="auto">
          <a:xfrm>
            <a:off x="638908" y="2371425"/>
            <a:ext cx="2626242" cy="25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017772" y="2608059"/>
            <a:ext cx="46637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dirty="0">
                <a:latin typeface="Candara" panose="020E0502030303020204" pitchFamily="34" charset="0"/>
              </a:rPr>
              <a:t>Puede afectar en el rendimiento de las personas en sus diversas actividades, ya que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impide</a:t>
            </a:r>
            <a:r>
              <a:rPr lang="es-MX" sz="1600" dirty="0">
                <a:latin typeface="Candara" panose="020E0502030303020204" pitchFamily="34" charset="0"/>
              </a:rPr>
              <a:t> que se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desempeñe de alguna manera a sus posibilidades reales</a:t>
            </a:r>
            <a:r>
              <a:rPr lang="es-MX" sz="1600" dirty="0">
                <a:latin typeface="Candara" panose="020E0502030303020204" pitchFamily="34" charset="0"/>
              </a:rPr>
              <a:t>; incluso a condicionar el futuro académico, profesional, familiar y social de la persona, cuando no se toman las medidas correctivas y preventivas apropiadas.</a:t>
            </a:r>
            <a:br>
              <a:rPr lang="es-MX" sz="1600" dirty="0">
                <a:latin typeface="Candara" panose="020E0502030303020204" pitchFamily="34" charset="0"/>
              </a:rPr>
            </a:b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60379" y="2085268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dirty="0">
                <a:latin typeface="Candara" panose="020E0502030303020204" pitchFamily="34" charset="0"/>
              </a:rPr>
              <a:t> </a:t>
            </a:r>
            <a:r>
              <a:rPr lang="es-MX" dirty="0" err="1">
                <a:latin typeface="Candara" panose="020E0502030303020204" pitchFamily="34" charset="0"/>
              </a:rPr>
              <a:t>Orlandini</a:t>
            </a:r>
            <a:r>
              <a:rPr lang="es-MX" dirty="0">
                <a:latin typeface="Candara" panose="020E0502030303020204" pitchFamily="34" charset="0"/>
              </a:rPr>
              <a:t> (2012)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onos gratuitos de Flecha Derecha diseñados por Smashicons | Iconos,  Flechas, Icono gra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2215"/>
          <a:stretch/>
        </p:blipFill>
        <p:spPr bwMode="auto">
          <a:xfrm rot="7968671">
            <a:off x="7081040" y="3378639"/>
            <a:ext cx="1122820" cy="8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2800" t="3824" r="12562" b="8240"/>
          <a:stretch/>
        </p:blipFill>
        <p:spPr>
          <a:xfrm>
            <a:off x="2825913" y="1589844"/>
            <a:ext cx="2572072" cy="248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69" name="Google Shape;1569;p60"/>
          <p:cNvGrpSpPr/>
          <p:nvPr/>
        </p:nvGrpSpPr>
        <p:grpSpPr>
          <a:xfrm rot="474658">
            <a:off x="316926" y="742431"/>
            <a:ext cx="1557467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60"/>
          <p:cNvGrpSpPr/>
          <p:nvPr/>
        </p:nvGrpSpPr>
        <p:grpSpPr>
          <a:xfrm rot="474658">
            <a:off x="265939" y="3819598"/>
            <a:ext cx="1557467" cy="585348"/>
            <a:chOff x="4345425" y="2175475"/>
            <a:chExt cx="800750" cy="176025"/>
          </a:xfrm>
        </p:grpSpPr>
        <p:sp>
          <p:nvSpPr>
            <p:cNvPr id="1573" name="Google Shape;1573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60"/>
          <p:cNvGrpSpPr/>
          <p:nvPr/>
        </p:nvGrpSpPr>
        <p:grpSpPr>
          <a:xfrm rot="1510764">
            <a:off x="5243481" y="778401"/>
            <a:ext cx="1777389" cy="747117"/>
            <a:chOff x="4345425" y="2175475"/>
            <a:chExt cx="800750" cy="176025"/>
          </a:xfrm>
        </p:grpSpPr>
        <p:sp>
          <p:nvSpPr>
            <p:cNvPr id="1579" name="Google Shape;1579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284055" y="65337"/>
            <a:ext cx="8859945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sz="2800" b="0" dirty="0"/>
              <a:t>Las respuestas ante un estrés se pueden clasificar en:</a:t>
            </a:r>
            <a:endParaRPr sz="2800" dirty="0"/>
          </a:p>
        </p:txBody>
      </p:sp>
      <p:sp>
        <p:nvSpPr>
          <p:cNvPr id="1583" name="Google Shape;1583;p60"/>
          <p:cNvSpPr txBox="1">
            <a:spLocks noGrp="1"/>
          </p:cNvSpPr>
          <p:nvPr>
            <p:ph type="subTitle" idx="1"/>
          </p:nvPr>
        </p:nvSpPr>
        <p:spPr>
          <a:xfrm>
            <a:off x="-170933" y="3846590"/>
            <a:ext cx="2506200" cy="392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Conductuales:</a:t>
            </a:r>
            <a:endParaRPr lang="es-MX" b="0" dirty="0"/>
          </a:p>
          <a:p>
            <a:br>
              <a:rPr lang="es-MX" dirty="0"/>
            </a:br>
            <a:endParaRPr sz="1400" b="0" dirty="0">
              <a:solidFill>
                <a:srgbClr val="000000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60"/>
          <p:cNvSpPr txBox="1">
            <a:spLocks noGrp="1"/>
          </p:cNvSpPr>
          <p:nvPr>
            <p:ph type="subTitle" idx="3"/>
          </p:nvPr>
        </p:nvSpPr>
        <p:spPr>
          <a:xfrm>
            <a:off x="-220151" y="72300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MX" dirty="0"/>
              <a:t>Fisiológicas:</a:t>
            </a:r>
            <a:endParaRPr dirty="0"/>
          </a:p>
        </p:txBody>
      </p:sp>
      <p:sp>
        <p:nvSpPr>
          <p:cNvPr id="1586" name="Google Shape;1586;p60"/>
          <p:cNvSpPr txBox="1">
            <a:spLocks noGrp="1"/>
          </p:cNvSpPr>
          <p:nvPr>
            <p:ph type="subTitle" idx="4"/>
          </p:nvPr>
        </p:nvSpPr>
        <p:spPr>
          <a:xfrm>
            <a:off x="4714027" y="69225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Cognoscitivos-emocionales:</a:t>
            </a:r>
            <a:endParaRPr lang="es-MX" b="0" dirty="0"/>
          </a:p>
          <a:p>
            <a:br>
              <a:rPr lang="es-MX" dirty="0"/>
            </a:br>
            <a:endParaRPr dirty="0"/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113934" y="351687"/>
            <a:ext cx="8657926" cy="23981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233068" y="1130677"/>
            <a:ext cx="2539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Aceleración del latido cardíaco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3068" y="14359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b="1" dirty="0">
                <a:latin typeface="Candara" panose="020E0502030303020204" pitchFamily="34" charset="0"/>
              </a:rPr>
              <a:t>Sequedad de boca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3068" y="1712119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>
                <a:latin typeface="Candara" panose="020E0502030303020204" pitchFamily="34" charset="0"/>
              </a:rPr>
              <a:t>Excitación o nerviosismo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3068" y="1992064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Sudoración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8626" y="2247877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Molestias gástricas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3068" y="2524040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Dolor de cabeza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33068" y="2844378"/>
            <a:ext cx="2141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Irregularidades del sueño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5918" y="4273065"/>
            <a:ext cx="370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Evitación de actividades</a:t>
            </a:r>
            <a:r>
              <a:rPr lang="es-MX" dirty="0">
                <a:latin typeface="Candara" panose="020E0502030303020204" pitchFamily="34" charset="0"/>
              </a:rPr>
              <a:t>, por ejemplo:</a:t>
            </a:r>
            <a:r>
              <a:rPr lang="es-MX" b="1" dirty="0"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dejar de asistir a un examen por miedo a reprobar.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393188" y="1447004"/>
            <a:ext cx="3216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Pensamientos negativos sobre la situación.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389629" y="1988281"/>
            <a:ext cx="1973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Preocupación excesiva.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389629" y="2280052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Irritabilidad.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5718854" y="2816006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Da clic en la imagen para ver el video</a:t>
            </a:r>
          </a:p>
          <a:p>
            <a:r>
              <a:rPr lang="es-MX" b="1" dirty="0">
                <a:latin typeface="Candara" panose="020E0502030303020204" pitchFamily="34" charset="0"/>
              </a:rPr>
              <a:t>“Cómo afecta el estrés a su cuerpo”</a:t>
            </a:r>
          </a:p>
        </p:txBody>
      </p:sp>
      <p:pic>
        <p:nvPicPr>
          <p:cNvPr id="2052" name="Picture 4" descr="14 de febrero de 2005: se funda YouTube, el gigante digital del vídeo - El  Orden Mundial - EOM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3154" r="20269" b="18702"/>
          <a:stretch/>
        </p:blipFill>
        <p:spPr bwMode="auto">
          <a:xfrm>
            <a:off x="5888672" y="3940646"/>
            <a:ext cx="1179719" cy="8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5655301" y="4824008"/>
            <a:ext cx="29738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>
                <a:latin typeface="Candara" panose="020E0502030303020204" pitchFamily="34" charset="0"/>
              </a:rPr>
              <a:t>https://www.youtube.com/watch?v=6LiMuJkp2Ig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438" b="4072"/>
          <a:stretch/>
        </p:blipFill>
        <p:spPr>
          <a:xfrm>
            <a:off x="6273208" y="2059263"/>
            <a:ext cx="2732568" cy="2823740"/>
          </a:xfrm>
          <a:prstGeom prst="rect">
            <a:avLst/>
          </a:prstGeom>
        </p:spPr>
      </p:pic>
      <p:grpSp>
        <p:nvGrpSpPr>
          <p:cNvPr id="4" name="Google Shape;1732;p64"/>
          <p:cNvGrpSpPr/>
          <p:nvPr/>
        </p:nvGrpSpPr>
        <p:grpSpPr>
          <a:xfrm rot="474737">
            <a:off x="524383" y="197831"/>
            <a:ext cx="2049331" cy="585348"/>
            <a:chOff x="4345425" y="2175475"/>
            <a:chExt cx="800750" cy="176025"/>
          </a:xfrm>
        </p:grpSpPr>
        <p:sp>
          <p:nvSpPr>
            <p:cNvPr id="5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735;p64"/>
          <p:cNvSpPr txBox="1">
            <a:spLocks/>
          </p:cNvSpPr>
          <p:nvPr/>
        </p:nvSpPr>
        <p:spPr>
          <a:xfrm>
            <a:off x="-341374" y="105848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r">
              <a:buClr>
                <a:schemeClr val="dk2"/>
              </a:buClr>
              <a:buSzPts val="1100"/>
              <a:buFont typeface="Arial"/>
              <a:buNone/>
            </a:pPr>
            <a:r>
              <a:rPr lang="es-MX" sz="3600"/>
              <a:t>Estrés</a:t>
            </a:r>
          </a:p>
          <a:p>
            <a:pPr algn="r"/>
            <a:endParaRPr lang="es-MX" sz="3600" dirty="0"/>
          </a:p>
        </p:txBody>
      </p:sp>
      <p:sp>
        <p:nvSpPr>
          <p:cNvPr id="8" name="Rectángulo 7"/>
          <p:cNvSpPr/>
          <p:nvPr/>
        </p:nvSpPr>
        <p:spPr>
          <a:xfrm>
            <a:off x="712382" y="570736"/>
            <a:ext cx="7889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br>
              <a:rPr lang="es-MX" sz="1600" dirty="0">
                <a:latin typeface="Candara" panose="020E0502030303020204" pitchFamily="34" charset="0"/>
              </a:rPr>
            </a:br>
            <a:r>
              <a:rPr lang="es-MX" sz="1600" dirty="0">
                <a:latin typeface="Candara" panose="020E0502030303020204" pitchFamily="34" charset="0"/>
              </a:rPr>
              <a:t>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modo en que afrontamos las situaciones</a:t>
            </a:r>
            <a:r>
              <a:rPr lang="es-MX" sz="1600" dirty="0">
                <a:latin typeface="Candara" panose="020E0502030303020204" pitchFamily="34" charset="0"/>
              </a:rPr>
              <a:t>,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nuestras actitudes, las competencias con las que contamos para superar las dificultades y el apoyo social que recibimos </a:t>
            </a:r>
            <a:r>
              <a:rPr lang="es-MX" sz="1600" dirty="0">
                <a:latin typeface="Candara" panose="020E0502030303020204" pitchFamily="34" charset="0"/>
              </a:rPr>
              <a:t>son factores que cumplen un papel muy importante en el mantenimiento </a:t>
            </a:r>
            <a:r>
              <a:rPr lang="es-MX" sz="1600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del bienestar físico y psicológico</a:t>
            </a:r>
            <a:r>
              <a:rPr lang="es-MX" sz="1600" dirty="0">
                <a:latin typeface="Candara" panose="020E0502030303020204" pitchFamily="34" charset="0"/>
              </a:rPr>
              <a:t> cuando nos enfrentamos a situaciones especialmente estresantes.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12382" y="2059263"/>
            <a:ext cx="51567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andara" panose="020E0502030303020204" pitchFamily="34" charset="0"/>
              </a:rPr>
              <a:t>Un conjunto de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situaciones comúnmente percibidas como estresantes</a:t>
            </a:r>
            <a:r>
              <a:rPr lang="es-MX" sz="1600" dirty="0">
                <a:latin typeface="Candara" panose="020E0502030303020204" pitchFamily="34" charset="0"/>
              </a:rPr>
              <a:t> durante nuestra vida académica, en especial durante la escuela,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son los exámenes</a:t>
            </a:r>
            <a:r>
              <a:rPr lang="es-MX" sz="1600" dirty="0">
                <a:latin typeface="Candara" panose="020E0502030303020204" pitchFamily="34" charset="0"/>
              </a:rPr>
              <a:t>. </a:t>
            </a:r>
          </a:p>
          <a:p>
            <a:pPr algn="just"/>
            <a:r>
              <a:rPr lang="es-MX" sz="1600" dirty="0">
                <a:latin typeface="Candara" panose="020E0502030303020204" pitchFamily="34" charset="0"/>
              </a:rPr>
              <a:t>Esto puede deberse, entre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varios motivos</a:t>
            </a:r>
            <a:r>
              <a:rPr lang="es-MX" sz="1600" dirty="0">
                <a:latin typeface="Candara" panose="020E0502030303020204" pitchFamily="34" charset="0"/>
              </a:rPr>
              <a:t>, a que los exámenes </a:t>
            </a:r>
            <a:r>
              <a:rPr lang="es-MX" sz="1600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poseen un tiempo limitado</a:t>
            </a:r>
            <a:r>
              <a:rPr lang="es-MX" sz="1600" dirty="0">
                <a:latin typeface="Candara" panose="020E0502030303020204" pitchFamily="34" charset="0"/>
              </a:rPr>
              <a:t>, existe alrededor de ellos una </a:t>
            </a:r>
            <a:r>
              <a:rPr lang="es-MX" sz="1600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presión social o familiar </a:t>
            </a:r>
            <a:r>
              <a:rPr lang="es-MX" sz="1600" dirty="0">
                <a:latin typeface="Candara" panose="020E0502030303020204" pitchFamily="34" charset="0"/>
              </a:rPr>
              <a:t>sobre el rendimiento, requieren de una preparación y esfuerzo especiales, y se dan en un contexto en que es muy común ver a otras personas experimentando estrés y ansiedad.</a:t>
            </a:r>
            <a:br>
              <a:rPr lang="es-MX" sz="1600" dirty="0">
                <a:latin typeface="Candara" panose="020E0502030303020204" pitchFamily="34" charset="0"/>
              </a:rPr>
            </a:br>
            <a:endParaRPr lang="es-MX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23" y="1527818"/>
            <a:ext cx="2651917" cy="2604420"/>
          </a:xfrm>
          <a:prstGeom prst="rect">
            <a:avLst/>
          </a:prstGeom>
        </p:spPr>
      </p:pic>
      <p:grpSp>
        <p:nvGrpSpPr>
          <p:cNvPr id="1962" name="Google Shape;1962;p69"/>
          <p:cNvGrpSpPr/>
          <p:nvPr/>
        </p:nvGrpSpPr>
        <p:grpSpPr>
          <a:xfrm>
            <a:off x="626445" y="368351"/>
            <a:ext cx="7776254" cy="195837"/>
            <a:chOff x="4345425" y="2175475"/>
            <a:chExt cx="800750" cy="176025"/>
          </a:xfrm>
        </p:grpSpPr>
        <p:sp>
          <p:nvSpPr>
            <p:cNvPr id="1963" name="Google Shape;1963;p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2" name="Google Shape;1972;p69"/>
          <p:cNvSpPr txBox="1">
            <a:spLocks noGrp="1"/>
          </p:cNvSpPr>
          <p:nvPr>
            <p:ph type="title"/>
          </p:nvPr>
        </p:nvSpPr>
        <p:spPr>
          <a:xfrm>
            <a:off x="405773" y="51428"/>
            <a:ext cx="8037812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2600" b="0" dirty="0"/>
              <a:t>Algunas recomendaciones generales para el control y manejo de la ansiedad frente a los exámenes:</a:t>
            </a:r>
            <a:endParaRPr sz="2600" dirty="0"/>
          </a:p>
        </p:txBody>
      </p:sp>
      <p:grpSp>
        <p:nvGrpSpPr>
          <p:cNvPr id="1976" name="Google Shape;1976;p69"/>
          <p:cNvGrpSpPr/>
          <p:nvPr/>
        </p:nvGrpSpPr>
        <p:grpSpPr>
          <a:xfrm rot="-6801366">
            <a:off x="-1029746" y="2319153"/>
            <a:ext cx="2830254" cy="1313173"/>
            <a:chOff x="6563688" y="1203747"/>
            <a:chExt cx="2086349" cy="968018"/>
          </a:xfrm>
        </p:grpSpPr>
        <p:sp>
          <p:nvSpPr>
            <p:cNvPr id="1977" name="Google Shape;1977;p69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9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9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0" name="Google Shape;1980;p69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981" name="Google Shape;1981;p69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9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9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9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9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9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9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9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9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9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1" name="Google Shape;1991;p69"/>
          <p:cNvGrpSpPr/>
          <p:nvPr/>
        </p:nvGrpSpPr>
        <p:grpSpPr>
          <a:xfrm rot="20824294">
            <a:off x="7096499" y="4048982"/>
            <a:ext cx="1530300" cy="993929"/>
            <a:chOff x="5118990" y="4122087"/>
            <a:chExt cx="1882464" cy="1222659"/>
          </a:xfrm>
        </p:grpSpPr>
        <p:sp>
          <p:nvSpPr>
            <p:cNvPr id="1992" name="Google Shape;1992;p69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9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9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9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9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9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9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9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9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9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9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9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9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9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9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69"/>
          <p:cNvGrpSpPr/>
          <p:nvPr/>
        </p:nvGrpSpPr>
        <p:grpSpPr>
          <a:xfrm rot="18717046">
            <a:off x="7528589" y="1231687"/>
            <a:ext cx="428976" cy="1173468"/>
            <a:chOff x="3443472" y="1907731"/>
            <a:chExt cx="454327" cy="1325503"/>
          </a:xfrm>
        </p:grpSpPr>
        <p:sp>
          <p:nvSpPr>
            <p:cNvPr id="2009" name="Google Shape;2009;p69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9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69"/>
          <p:cNvGrpSpPr/>
          <p:nvPr/>
        </p:nvGrpSpPr>
        <p:grpSpPr>
          <a:xfrm rot="-1845096">
            <a:off x="5440226" y="3235953"/>
            <a:ext cx="391003" cy="1284199"/>
            <a:chOff x="1276425" y="1928068"/>
            <a:chExt cx="378577" cy="1391130"/>
          </a:xfrm>
        </p:grpSpPr>
        <p:sp>
          <p:nvSpPr>
            <p:cNvPr id="2012" name="Google Shape;2012;p69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9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69"/>
          <p:cNvGrpSpPr/>
          <p:nvPr/>
        </p:nvGrpSpPr>
        <p:grpSpPr>
          <a:xfrm rot="5400000">
            <a:off x="73672" y="793610"/>
            <a:ext cx="806657" cy="421744"/>
            <a:chOff x="1822875" y="1377000"/>
            <a:chExt cx="548075" cy="286550"/>
          </a:xfrm>
        </p:grpSpPr>
        <p:sp>
          <p:nvSpPr>
            <p:cNvPr id="2015" name="Google Shape;2015;p6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962;p69"/>
          <p:cNvGrpSpPr/>
          <p:nvPr/>
        </p:nvGrpSpPr>
        <p:grpSpPr>
          <a:xfrm>
            <a:off x="3783578" y="880456"/>
            <a:ext cx="4523277" cy="176025"/>
            <a:chOff x="4345425" y="2175475"/>
            <a:chExt cx="800750" cy="176025"/>
          </a:xfrm>
        </p:grpSpPr>
        <p:sp>
          <p:nvSpPr>
            <p:cNvPr id="66" name="Google Shape;1963;p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64;p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ángulo 6"/>
          <p:cNvSpPr/>
          <p:nvPr/>
        </p:nvSpPr>
        <p:spPr>
          <a:xfrm>
            <a:off x="673964" y="1067596"/>
            <a:ext cx="4774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1.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Prepararse bien para el examen</a:t>
            </a:r>
            <a:r>
              <a:rPr lang="es-MX" dirty="0">
                <a:latin typeface="Candara" panose="020E0502030303020204" pitchFamily="34" charset="0"/>
              </a:rPr>
              <a:t>. Si uno ha estudiado correctamente, se podrá enfrentar al examen con mayor seguridad y permanecer relajado.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1950" y="1854502"/>
            <a:ext cx="4719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2.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Permanecer relajado</a:t>
            </a:r>
            <a:r>
              <a:rPr lang="es-MX" dirty="0">
                <a:latin typeface="Candara" panose="020E0502030303020204" pitchFamily="34" charset="0"/>
              </a:rPr>
              <a:t>. Tanto cuando se estudia como a la hora de realizar el examen. Se pueden probar ejercicios de relajación muscular, respiración profunda e imaginación.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5431" y="2602406"/>
            <a:ext cx="4566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3.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Modificar nuestros pensamientos negativos </a:t>
            </a:r>
            <a:r>
              <a:rPr lang="es-MX" dirty="0">
                <a:latin typeface="Candara" panose="020E0502030303020204" pitchFamily="34" charset="0"/>
              </a:rPr>
              <a:t>respecto de la prueba y los resultados. Generar </a:t>
            </a:r>
            <a:r>
              <a:rPr lang="es-MX" dirty="0" err="1">
                <a:latin typeface="Candara" panose="020E0502030303020204" pitchFamily="34" charset="0"/>
              </a:rPr>
              <a:t>autoinstrucciones</a:t>
            </a:r>
            <a:r>
              <a:rPr lang="es-MX" dirty="0">
                <a:latin typeface="Candara" panose="020E0502030303020204" pitchFamily="34" charset="0"/>
              </a:rPr>
              <a:t> positivas.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73964" y="3383998"/>
            <a:ext cx="4571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4.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Evitar situaciones de estrés</a:t>
            </a:r>
            <a:r>
              <a:rPr lang="es-MX" dirty="0">
                <a:latin typeface="Candara" panose="020E0502030303020204" pitchFamily="34" charset="0"/>
              </a:rPr>
              <a:t>. Controlar en la medida de lo posible la influencia de factores estresantes internos y externos a la situación de examen, como compañeros ansiosos, preocupaciones personales, etc.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65431" y="4397224"/>
            <a:ext cx="4020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5.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Buscar ayuda profesional</a:t>
            </a:r>
            <a:r>
              <a:rPr lang="es-MX" dirty="0">
                <a:latin typeface="Candara" panose="020E0502030303020204" pitchFamily="34" charset="0"/>
              </a:rPr>
              <a:t>, si el caso es más serio.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1626" y="994756"/>
            <a:ext cx="8729332" cy="706453"/>
          </a:xfrm>
        </p:spPr>
        <p:txBody>
          <a:bodyPr/>
          <a:lstStyle/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</a:rPr>
              <a:t>Buendía, J. (1991). A</a:t>
            </a:r>
            <a:r>
              <a:rPr lang="es-MX" sz="1400" i="1" dirty="0">
                <a:latin typeface="Candara" panose="020E0502030303020204" pitchFamily="34" charset="0"/>
              </a:rPr>
              <a:t>poyo social y salud. En J. Buendía Ed. Psicología Clínica y Salud: Desarrollos actuales.</a:t>
            </a:r>
            <a:r>
              <a:rPr lang="es-MX" sz="1400" dirty="0">
                <a:latin typeface="Candara" panose="020E0502030303020204" pitchFamily="34" charset="0"/>
              </a:rPr>
              <a:t> Secretariado de Publicaciones. Universidad de Murcia. 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1626" y="1547320"/>
            <a:ext cx="662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es-MX" dirty="0" err="1">
                <a:latin typeface="Candara" panose="020E0502030303020204" pitchFamily="34" charset="0"/>
              </a:rPr>
              <a:t>Orlandini</a:t>
            </a:r>
            <a:r>
              <a:rPr lang="es-MX" dirty="0">
                <a:latin typeface="Candara" panose="020E0502030303020204" pitchFamily="34" charset="0"/>
              </a:rPr>
              <a:t>, A. (2012)</a:t>
            </a:r>
            <a:r>
              <a:rPr lang="es-MX" i="1" dirty="0">
                <a:latin typeface="Candara" panose="020E0502030303020204" pitchFamily="34" charset="0"/>
              </a:rPr>
              <a:t>.El estrés Qué es y cómo evitarlo</a:t>
            </a:r>
            <a:r>
              <a:rPr lang="es-MX" dirty="0">
                <a:latin typeface="Candara" panose="020E0502030303020204" pitchFamily="34" charset="0"/>
              </a:rPr>
              <a:t>. Fondo de Cultura Económica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1626" y="1855097"/>
            <a:ext cx="7357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es-MX" dirty="0" err="1">
                <a:latin typeface="Candara" panose="020E0502030303020204" pitchFamily="34" charset="0"/>
              </a:rPr>
              <a:t>Torres,X</a:t>
            </a:r>
            <a:r>
              <a:rPr lang="es-MX" dirty="0">
                <a:latin typeface="Candara" panose="020E0502030303020204" pitchFamily="34" charset="0"/>
              </a:rPr>
              <a:t>. y </a:t>
            </a:r>
            <a:r>
              <a:rPr lang="es-MX" dirty="0" err="1">
                <a:latin typeface="Candara" panose="020E0502030303020204" pitchFamily="34" charset="0"/>
              </a:rPr>
              <a:t>Baillés</a:t>
            </a:r>
            <a:r>
              <a:rPr lang="es-MX" dirty="0">
                <a:latin typeface="Candara" panose="020E0502030303020204" pitchFamily="34" charset="0"/>
              </a:rPr>
              <a:t>, E. (2019). </a:t>
            </a:r>
            <a:r>
              <a:rPr lang="es-MX" i="1" dirty="0">
                <a:latin typeface="Candara" panose="020E0502030303020204" pitchFamily="34" charset="0"/>
              </a:rPr>
              <a:t>El estrés cómo detectarlo y controlarlo para mejorar la salud. </a:t>
            </a:r>
            <a:r>
              <a:rPr lang="es-MX" dirty="0">
                <a:latin typeface="Candara" panose="020E0502030303020204" pitchFamily="34" charset="0"/>
              </a:rPr>
              <a:t>Amat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1626" y="2099884"/>
            <a:ext cx="4046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0">
              <a:buNone/>
            </a:pPr>
            <a:r>
              <a:rPr lang="es-MX" dirty="0">
                <a:latin typeface="Candara" panose="020E0502030303020204" pitchFamily="34" charset="0"/>
              </a:rPr>
              <a:t>https://www.youtube.com/watch?v=6LiMuJkp2Ig</a:t>
            </a:r>
            <a:endParaRPr lang="es-MX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5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87" y="1876912"/>
            <a:ext cx="2477689" cy="2048626"/>
          </a:xfrm>
          <a:prstGeom prst="rect">
            <a:avLst/>
          </a:prstGeom>
        </p:spPr>
      </p:pic>
      <p:grpSp>
        <p:nvGrpSpPr>
          <p:cNvPr id="1732" name="Google Shape;1732;p64"/>
          <p:cNvGrpSpPr/>
          <p:nvPr/>
        </p:nvGrpSpPr>
        <p:grpSpPr>
          <a:xfrm rot="474737">
            <a:off x="6742167" y="2258351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6041182" y="2392576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1800" dirty="0"/>
              <a:t>Lauren </a:t>
            </a:r>
            <a:r>
              <a:rPr lang="es-MX" sz="1800" dirty="0" err="1"/>
              <a:t>Weisberger</a:t>
            </a:r>
            <a:r>
              <a:rPr lang="es-MX" sz="1800" dirty="0"/>
              <a:t>.</a:t>
            </a:r>
            <a:endParaRPr lang="es-MX" sz="20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4290140" y="1523950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 “No hay estrés que no puedas calmar, no hay problema que no puedas resolver.”</a:t>
            </a:r>
            <a:endParaRPr lang="es-MX" b="1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934239" y="1746964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64"/>
          <p:cNvSpPr/>
          <p:nvPr/>
        </p:nvSpPr>
        <p:spPr>
          <a:xfrm>
            <a:off x="3458333" y="133740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4630272" y="4047603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666;p68"/>
          <p:cNvSpPr txBox="1">
            <a:spLocks/>
          </p:cNvSpPr>
          <p:nvPr/>
        </p:nvSpPr>
        <p:spPr>
          <a:xfrm>
            <a:off x="5192279" y="4200980"/>
            <a:ext cx="4224306" cy="116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6000" dirty="0"/>
              <a:t>¡Gracias!</a:t>
            </a:r>
          </a:p>
        </p:txBody>
      </p:sp>
      <p:sp>
        <p:nvSpPr>
          <p:cNvPr id="2" name="Rectángulo 1"/>
          <p:cNvSpPr/>
          <p:nvPr/>
        </p:nvSpPr>
        <p:spPr>
          <a:xfrm rot="21035350">
            <a:off x="1026872" y="2355063"/>
            <a:ext cx="2517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bg2"/>
                </a:solidFill>
                <a:latin typeface="Candara" panose="020E0502030303020204" pitchFamily="34" charset="0"/>
              </a:rPr>
              <a:t>“La risa ayuda a equilibrar una situación estresante.”</a:t>
            </a:r>
          </a:p>
        </p:txBody>
      </p:sp>
      <p:sp>
        <p:nvSpPr>
          <p:cNvPr id="3" name="Rectángulo 2"/>
          <p:cNvSpPr/>
          <p:nvPr/>
        </p:nvSpPr>
        <p:spPr>
          <a:xfrm rot="21064896">
            <a:off x="2196931" y="323326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>
                <a:solidFill>
                  <a:schemeClr val="bg2"/>
                </a:solidFill>
                <a:latin typeface="Candara" panose="020E0502030303020204" pitchFamily="34" charset="0"/>
              </a:rPr>
              <a:t>Kala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 Stevenson</a:t>
            </a:r>
          </a:p>
        </p:txBody>
      </p:sp>
    </p:spTree>
    <p:extLst>
      <p:ext uri="{BB962C8B-B14F-4D97-AF65-F5344CB8AC3E}">
        <p14:creationId xmlns:p14="http://schemas.microsoft.com/office/powerpoint/2010/main" val="3732113538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B24C02-A7D0-41B1-86CC-A81BB4E4FFF5}"/>
</file>

<file path=customXml/itemProps2.xml><?xml version="1.0" encoding="utf-8"?>
<ds:datastoreItem xmlns:ds="http://schemas.openxmlformats.org/officeDocument/2006/customXml" ds:itemID="{38C03838-092D-4D84-9CC6-B769FAE7B5C3}"/>
</file>

<file path=customXml/itemProps3.xml><?xml version="1.0" encoding="utf-8"?>
<ds:datastoreItem xmlns:ds="http://schemas.openxmlformats.org/officeDocument/2006/customXml" ds:itemID="{945E97E9-7EEA-47A7-83A2-2A093145E98C}"/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671</Words>
  <Application>Microsoft Office PowerPoint</Application>
  <PresentationFormat>Presentación en pantalla (16:9)</PresentationFormat>
  <Paragraphs>56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Microsoft YaHei</vt:lpstr>
      <vt:lpstr>Muli</vt:lpstr>
      <vt:lpstr>Itim</vt:lpstr>
      <vt:lpstr>Arial</vt:lpstr>
      <vt:lpstr>Candara</vt:lpstr>
      <vt:lpstr>Online Notebook XL by Slidesgo</vt:lpstr>
      <vt:lpstr>Tutoría Inicial</vt:lpstr>
      <vt:lpstr>Sesión 9</vt:lpstr>
      <vt:lpstr>Orden del día:</vt:lpstr>
      <vt:lpstr>Estrés </vt:lpstr>
      <vt:lpstr>Las respuestas ante un estrés se pueden clasificar en:</vt:lpstr>
      <vt:lpstr>Presentación de PowerPoint</vt:lpstr>
      <vt:lpstr>Algunas recomendaciones generales para el control y manejo de la ansiedad frente a los exámenes:</vt:lpstr>
      <vt:lpstr>Información de interés:</vt:lpstr>
      <vt:lpstr>Lauren Weisberger.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Liliana Vizcarra Esquer</dc:creator>
  <cp:lastModifiedBy>Liliana Vizcarra</cp:lastModifiedBy>
  <cp:revision>19</cp:revision>
  <dcterms:modified xsi:type="dcterms:W3CDTF">2024-01-12T22:10:31Z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