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8" r:id="rId9"/>
  </p:sldMasterIdLst>
  <p:notesMasterIdLst>
    <p:notesMasterId r:id="rId25"/>
  </p:notesMasterIdLst>
  <p:sldIdLst>
    <p:sldId id="270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Itim" panose="020B0604020202020204" charset="-34"/>
      <p:regular r:id="rId30"/>
    </p:embeddedFont>
    <p:embeddedFont>
      <p:font typeface="Lexend" panose="020B0604020202020204" charset="0"/>
      <p:regular r:id="rId31"/>
      <p:bold r:id="rId32"/>
    </p:embeddedFont>
    <p:embeddedFont>
      <p:font typeface="Permanent Marker" panose="020B0604020202020204" charset="0"/>
      <p:regular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000000"/>
          </p15:clr>
        </p15:guide>
        <p15:guide id="2" orient="horz" pos="2952">
          <p15:clr>
            <a:srgbClr val="000000"/>
          </p15:clr>
        </p15:guide>
        <p15:guide id="3" orient="horz" pos="288">
          <p15:clr>
            <a:srgbClr val="000000"/>
          </p15:clr>
        </p15:guide>
        <p15:guide id="4" pos="454">
          <p15:clr>
            <a:srgbClr val="000000"/>
          </p15:clr>
        </p15:guide>
        <p15:guide id="5" pos="5306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yIDtFsYr0uuDNsnxT1Mm4x9Ylg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Vizcarra Esqu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576"/>
        <p:guide orient="horz" pos="2952"/>
        <p:guide orient="horz" pos="288"/>
        <p:guide pos="454"/>
        <p:guide pos="53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1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12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05T18:02:44.334" idx="1">
    <p:pos x="6000" y="0"/>
    <p:text>Tutor: Aquí deberá abrir la página del Itson, proyectarla, dar clic en el perfil Alumnos y recorrer las pestañas que allí se encuentran.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BnZjwa4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04T18:41:09.946" idx="2">
    <p:pos x="6000" y="0"/>
    <p:text>Tutor:  Proyectará el video "Hábitos de estudio" y al finalizar los estudiantes analizarán las preguntas:
¿Qué métodos de estudio utilizas actualmente?
¿Cuáles de las herramientas vistas en clase adaptarías a tus hábitos de estudio?
Se hará una plenaria, y, de manera voluntaria, compartirán sus respuestas.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BnZjwbY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655874db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655874db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Google Shape;4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7" name="Google Shape;4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a215b9c52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a215b9c52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add913c44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add913c44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Google Shape;3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2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3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4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5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6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title" idx="2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title" idx="4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title" idx="6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title" idx="16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title" idx="18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ubTitle" idx="1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ubTitle" idx="2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subTitle" idx="3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ctrTitle" idx="4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ctrTitle" idx="5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715962" y="0"/>
            <a:ext cx="8580437" cy="5143500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2"/>
          <p:cNvSpPr/>
          <p:nvPr/>
        </p:nvSpPr>
        <p:spPr>
          <a:xfrm>
            <a:off x="1754187" y="1135062"/>
            <a:ext cx="5635625" cy="2873375"/>
          </a:xfrm>
          <a:prstGeom prst="plaque">
            <a:avLst>
              <a:gd name="adj" fmla="val 2525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8;p12"/>
          <p:cNvCxnSpPr/>
          <p:nvPr/>
        </p:nvCxnSpPr>
        <p:spPr>
          <a:xfrm>
            <a:off x="2573337" y="3116262"/>
            <a:ext cx="399732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" name="Google Shape;9;p12"/>
          <p:cNvCxnSpPr/>
          <p:nvPr/>
        </p:nvCxnSpPr>
        <p:spPr>
          <a:xfrm>
            <a:off x="2573337" y="2222500"/>
            <a:ext cx="399732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10" name="Google Shape;10;p12"/>
          <p:cNvGrpSpPr/>
          <p:nvPr/>
        </p:nvGrpSpPr>
        <p:grpSpPr>
          <a:xfrm rot="660000">
            <a:off x="8280400" y="-46037"/>
            <a:ext cx="1304925" cy="1346200"/>
            <a:chOff x="1492000" y="427450"/>
            <a:chExt cx="1188000" cy="1225375"/>
          </a:xfrm>
        </p:grpSpPr>
        <p:sp>
          <p:nvSpPr>
            <p:cNvPr id="11" name="Google Shape;11;p1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2"/>
          <p:cNvSpPr txBox="1"/>
          <p:nvPr/>
        </p:nvSpPr>
        <p:spPr>
          <a:xfrm>
            <a:off x="-50800" y="-22225"/>
            <a:ext cx="771525" cy="5165725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12"/>
          <p:cNvGrpSpPr/>
          <p:nvPr/>
        </p:nvGrpSpPr>
        <p:grpSpPr>
          <a:xfrm rot="-1920000" flipH="1">
            <a:off x="5918200" y="3989387"/>
            <a:ext cx="3473450" cy="889000"/>
            <a:chOff x="3809875" y="1963175"/>
            <a:chExt cx="1923600" cy="492150"/>
          </a:xfrm>
        </p:grpSpPr>
        <p:sp>
          <p:nvSpPr>
            <p:cNvPr id="24" name="Google Shape;24;p1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cubicBezTo>
                    <a:pt x="7514" y="2394"/>
                    <a:pt x="7468" y="2321"/>
                    <a:pt x="7410" y="2263"/>
                  </a:cubicBez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12"/>
          <p:cNvGrpSpPr/>
          <p:nvPr/>
        </p:nvGrpSpPr>
        <p:grpSpPr>
          <a:xfrm rot="-420000">
            <a:off x="1228725" y="-254000"/>
            <a:ext cx="711200" cy="793750"/>
            <a:chOff x="6554696" y="509501"/>
            <a:chExt cx="711709" cy="793261"/>
          </a:xfrm>
        </p:grpSpPr>
        <p:sp>
          <p:nvSpPr>
            <p:cNvPr id="36" name="Google Shape;36;p12"/>
            <p:cNvSpPr/>
            <p:nvPr/>
          </p:nvSpPr>
          <p:spPr>
            <a:xfrm>
              <a:off x="6561142" y="515765"/>
              <a:ext cx="697412" cy="778983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rgbClr val="FF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lnTo>
                    <a:pt x="5138" y="442"/>
                  </a:ln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lnTo>
                    <a:pt x="43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12"/>
          <p:cNvGrpSpPr/>
          <p:nvPr/>
        </p:nvGrpSpPr>
        <p:grpSpPr>
          <a:xfrm rot="780000">
            <a:off x="809625" y="4708525"/>
            <a:ext cx="2497137" cy="2401887"/>
            <a:chOff x="1857000" y="3245400"/>
            <a:chExt cx="1233825" cy="1186575"/>
          </a:xfrm>
        </p:grpSpPr>
        <p:sp>
          <p:nvSpPr>
            <p:cNvPr id="39" name="Google Shape;39;p1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2"/>
          <p:cNvSpPr/>
          <p:nvPr/>
        </p:nvSpPr>
        <p:spPr>
          <a:xfrm rot="-420000">
            <a:off x="1317625" y="-146050"/>
            <a:ext cx="103187" cy="550862"/>
          </a:xfrm>
          <a:prstGeom prst="roundRect">
            <a:avLst>
              <a:gd name="adj" fmla="val 10800"/>
            </a:avLst>
          </a:prstGeom>
          <a:solidFill>
            <a:srgbClr val="EEEEEE">
              <a:alpha val="4666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4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53" name="Google Shape;53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2" name="Google Shape;72;p14"/>
          <p:cNvCxnSpPr/>
          <p:nvPr/>
        </p:nvCxnSpPr>
        <p:spPr>
          <a:xfrm>
            <a:off x="-61912" y="539750"/>
            <a:ext cx="9267825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3" name="Google Shape;73;p14"/>
          <p:cNvSpPr txBox="1"/>
          <p:nvPr/>
        </p:nvSpPr>
        <p:spPr>
          <a:xfrm>
            <a:off x="-14287" y="5010150"/>
            <a:ext cx="9159875" cy="157162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6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81" name="Google Shape;81;p1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8740775" y="1779587"/>
            <a:ext cx="20637" cy="58737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18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116" name="Google Shape;116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0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145" name="Google Shape;145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2"/>
          <p:cNvGrpSpPr/>
          <p:nvPr/>
        </p:nvGrpSpPr>
        <p:grpSpPr>
          <a:xfrm flipH="1"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191" name="Google Shape;191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22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play.google.com/store/apps/details?id=com.superelement.pomodoro" TargetMode="External"/><Relationship Id="rId7" Type="http://schemas.openxmlformats.org/officeDocument/2006/relationships/image" Target="../media/image16.png"/><Relationship Id="rId12" Type="http://schemas.openxmlformats.org/officeDocument/2006/relationships/hyperlink" Target="https://pomofocus.i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hyperlink" Target="https://pomofocus.io/downloadable/pomofocus-darwin-x64-1.1.0.zip" TargetMode="External"/><Relationship Id="rId5" Type="http://schemas.openxmlformats.org/officeDocument/2006/relationships/hyperlink" Target="https://docs.google.com/document/d/1FPVLlYVFCMNoSMPARX_VL4Kpke3rGfOtfVvXFq85dp0/edit?usp=sharing" TargetMode="External"/><Relationship Id="rId10" Type="http://schemas.openxmlformats.org/officeDocument/2006/relationships/hyperlink" Target="https://docs.google.com/document/d/1LNi6JkH2JjH8B7INQKttTg2oCmmnqnCl0XJcVMfi0qk/edit?usp=sharing" TargetMode="External"/><Relationship Id="rId4" Type="http://schemas.openxmlformats.org/officeDocument/2006/relationships/hyperlink" Target="https://apps.apple.com/us/app/focus-to-do-focus-timer-tasks/id966057213" TargetMode="External"/><Relationship Id="rId9" Type="http://schemas.openxmlformats.org/officeDocument/2006/relationships/hyperlink" Target="https://pomofocus.io/downloadable/pomofocus-1.1.0-setup.zi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adamitagodin.com/2020/05/18/la-tecnica-pomodoro-o-como-ser-mas-productiv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JizJsSF8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2.xml"/><Relationship Id="rId5" Type="http://schemas.openxmlformats.org/officeDocument/2006/relationships/image" Target="../media/image20.jpg"/><Relationship Id="rId4" Type="http://schemas.openxmlformats.org/officeDocument/2006/relationships/hyperlink" Target="http://www.youtube.com/watch?v=ZGJizJsSF8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itson.mx/Alumno" TargetMode="External"/><Relationship Id="rId7" Type="http://schemas.openxmlformats.org/officeDocument/2006/relationships/hyperlink" Target="https://www.youtube.com/watch?v=z8QGba-yUH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5nm8CeAino" TargetMode="External"/><Relationship Id="rId5" Type="http://schemas.openxmlformats.org/officeDocument/2006/relationships/hyperlink" Target="https://www.youtube.com/watch?v=ZGJizJsSF8A" TargetMode="External"/><Relationship Id="rId4" Type="http://schemas.openxmlformats.org/officeDocument/2006/relationships/hyperlink" Target="https://workspace.googl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on.mx/Alumnos/Paginas/Alumnos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on.mx/Paginas/calendario-escolar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8QGba-yUHI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05nm8CeAino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400" dirty="0">
                <a:latin typeface="Lexend"/>
                <a:ea typeface="Lexend"/>
                <a:cs typeface="Lexend"/>
                <a:sym typeface="Lexend"/>
              </a:rPr>
              <a:t>Curso de Tutorías 2</a:t>
            </a:r>
            <a:endParaRPr sz="5400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8" name="Google Shape;638;p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Sesión 3: Tutoría Inicial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6FED16-0D43-4CE9-980D-596F14744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908" y="4092639"/>
            <a:ext cx="1918183" cy="8847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655874db42_0_0"/>
          <p:cNvSpPr txBox="1">
            <a:spLocks noGrp="1"/>
          </p:cNvSpPr>
          <p:nvPr>
            <p:ph type="title" idx="21"/>
          </p:nvPr>
        </p:nvSpPr>
        <p:spPr>
          <a:xfrm>
            <a:off x="2917300" y="668700"/>
            <a:ext cx="5633700" cy="79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latin typeface="Calibri"/>
                <a:ea typeface="Calibri"/>
                <a:cs typeface="Calibri"/>
                <a:sym typeface="Calibri"/>
              </a:rPr>
              <a:t>¡Entonces, vuélvete más productivo empleando alguna de estas apps, con la técnica Pomodoro!</a:t>
            </a:r>
            <a:endParaRPr sz="22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2655874db42_0_0">
            <a:hlinkClick r:id="rId3"/>
          </p:cNvPr>
          <p:cNvSpPr txBox="1"/>
          <p:nvPr/>
        </p:nvSpPr>
        <p:spPr>
          <a:xfrm>
            <a:off x="1218350" y="3373225"/>
            <a:ext cx="3001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●"/>
            </a:pPr>
            <a:r>
              <a:rPr lang="en-US" u="sng">
                <a:solidFill>
                  <a:srgbClr val="1155CC"/>
                </a:solidFill>
              </a:rPr>
              <a:t>Descarga para android</a:t>
            </a:r>
            <a:endParaRPr u="sng">
              <a:solidFill>
                <a:srgbClr val="1155CC"/>
              </a:solidFill>
            </a:endParaRPr>
          </a:p>
        </p:txBody>
      </p:sp>
      <p:sp>
        <p:nvSpPr>
          <p:cNvPr id="394" name="Google Shape;394;g2655874db42_0_0">
            <a:hlinkClick r:id="rId3"/>
          </p:cNvPr>
          <p:cNvSpPr txBox="1"/>
          <p:nvPr/>
        </p:nvSpPr>
        <p:spPr>
          <a:xfrm>
            <a:off x="1218350" y="3795563"/>
            <a:ext cx="3001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Descarga para ios</a:t>
            </a:r>
            <a:endParaRPr u="sng">
              <a:solidFill>
                <a:srgbClr val="1155CC"/>
              </a:solidFill>
            </a:endParaRPr>
          </a:p>
        </p:txBody>
      </p:sp>
      <p:sp>
        <p:nvSpPr>
          <p:cNvPr id="395" name="Google Shape;395;g2655874db42_0_0"/>
          <p:cNvSpPr txBox="1"/>
          <p:nvPr/>
        </p:nvSpPr>
        <p:spPr>
          <a:xfrm>
            <a:off x="1647850" y="4272575"/>
            <a:ext cx="2027700" cy="51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rgbClr val="43434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 Focus to do</a:t>
            </a:r>
            <a:endParaRPr b="1">
              <a:solidFill>
                <a:srgbClr val="434343"/>
              </a:solidFill>
            </a:endParaRPr>
          </a:p>
        </p:txBody>
      </p:sp>
      <p:grpSp>
        <p:nvGrpSpPr>
          <p:cNvPr id="396" name="Google Shape;396;g2655874db42_0_0"/>
          <p:cNvGrpSpPr/>
          <p:nvPr/>
        </p:nvGrpSpPr>
        <p:grpSpPr>
          <a:xfrm>
            <a:off x="1944275" y="1986824"/>
            <a:ext cx="1339200" cy="1285313"/>
            <a:chOff x="679075" y="1039037"/>
            <a:chExt cx="1339200" cy="1285313"/>
          </a:xfrm>
        </p:grpSpPr>
        <p:pic>
          <p:nvPicPr>
            <p:cNvPr id="397" name="Google Shape;397;g2655874db42_0_0"/>
            <p:cNvPicPr preferRelativeResize="0"/>
            <p:nvPr/>
          </p:nvPicPr>
          <p:blipFill rotWithShape="1">
            <a:blip r:embed="rId6">
              <a:alphaModFix/>
            </a:blip>
            <a:srcRect l="12783" t="25977" r="71837" b="53623"/>
            <a:stretch/>
          </p:blipFill>
          <p:spPr>
            <a:xfrm>
              <a:off x="884888" y="1039037"/>
              <a:ext cx="927574" cy="984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g2655874db42_0_0"/>
            <p:cNvSpPr txBox="1"/>
            <p:nvPr/>
          </p:nvSpPr>
          <p:spPr>
            <a:xfrm>
              <a:off x="679075" y="1970350"/>
              <a:ext cx="1339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E06666"/>
                  </a:solidFill>
                </a:rPr>
                <a:t>Focus to do</a:t>
              </a:r>
              <a:endParaRPr b="1">
                <a:solidFill>
                  <a:srgbClr val="E06666"/>
                </a:solidFill>
              </a:endParaRPr>
            </a:p>
          </p:txBody>
        </p:sp>
      </p:grpSp>
      <p:pic>
        <p:nvPicPr>
          <p:cNvPr id="399" name="Google Shape;399;g2655874db42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600" y="93675"/>
            <a:ext cx="1111300" cy="21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2655874db42_0_0"/>
          <p:cNvPicPr preferRelativeResize="0"/>
          <p:nvPr/>
        </p:nvPicPr>
        <p:blipFill rotWithShape="1">
          <a:blip r:embed="rId8">
            <a:alphaModFix/>
          </a:blip>
          <a:srcRect t="32098" b="30419"/>
          <a:stretch/>
        </p:blipFill>
        <p:spPr>
          <a:xfrm>
            <a:off x="5293038" y="2121650"/>
            <a:ext cx="2205805" cy="5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2655874db42_0_0"/>
          <p:cNvSpPr txBox="1"/>
          <p:nvPr/>
        </p:nvSpPr>
        <p:spPr>
          <a:xfrm>
            <a:off x="5116275" y="2724325"/>
            <a:ext cx="359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9"/>
              </a:rPr>
              <a:t>Descarga para Windows</a:t>
            </a:r>
            <a:r>
              <a:rPr lang="en-US" u="sng">
                <a:solidFill>
                  <a:srgbClr val="1155CC"/>
                </a:solidFill>
              </a:rPr>
              <a:t> </a:t>
            </a:r>
            <a:r>
              <a:rPr lang="en-US" sz="1150">
                <a:solidFill>
                  <a:srgbClr val="785E60"/>
                </a:solidFill>
                <a:latin typeface="Roboto"/>
                <a:ea typeface="Roboto"/>
                <a:cs typeface="Roboto"/>
                <a:sym typeface="Roboto"/>
              </a:rPr>
              <a:t>(archivo zip) </a:t>
            </a:r>
            <a:endParaRPr u="sng">
              <a:solidFill>
                <a:srgbClr val="1155CC"/>
              </a:solidFill>
            </a:endParaRPr>
          </a:p>
        </p:txBody>
      </p:sp>
      <p:sp>
        <p:nvSpPr>
          <p:cNvPr id="402" name="Google Shape;402;g2655874db42_0_0"/>
          <p:cNvSpPr txBox="1"/>
          <p:nvPr/>
        </p:nvSpPr>
        <p:spPr>
          <a:xfrm>
            <a:off x="5551300" y="4129650"/>
            <a:ext cx="2027700" cy="51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chemeClr val="hlink"/>
                </a:solidFill>
                <a:hlinkClick r:id="rId10"/>
              </a:rPr>
              <a:t>Manual PomoFocus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403" name="Google Shape;403;g2655874db42_0_0"/>
          <p:cNvSpPr txBox="1"/>
          <p:nvPr/>
        </p:nvSpPr>
        <p:spPr>
          <a:xfrm>
            <a:off x="5116275" y="3175638"/>
            <a:ext cx="3348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11"/>
              </a:rPr>
              <a:t>Descarga para macOs</a:t>
            </a:r>
            <a:r>
              <a:rPr lang="en-US" u="sng">
                <a:solidFill>
                  <a:srgbClr val="1155CC"/>
                </a:solidFill>
              </a:rPr>
              <a:t> </a:t>
            </a:r>
            <a:r>
              <a:rPr lang="en-US" sz="1150">
                <a:solidFill>
                  <a:srgbClr val="785E60"/>
                </a:solidFill>
                <a:latin typeface="Roboto"/>
                <a:ea typeface="Roboto"/>
                <a:cs typeface="Roboto"/>
                <a:sym typeface="Roboto"/>
              </a:rPr>
              <a:t>(archivo zip) *Haga clic derecho en el icono para abrir</a:t>
            </a:r>
            <a:endParaRPr sz="1200" u="sng">
              <a:solidFill>
                <a:srgbClr val="1155CC"/>
              </a:solidFill>
            </a:endParaRPr>
          </a:p>
        </p:txBody>
      </p:sp>
      <p:sp>
        <p:nvSpPr>
          <p:cNvPr id="404" name="Google Shape;404;g2655874db42_0_0"/>
          <p:cNvSpPr txBox="1"/>
          <p:nvPr/>
        </p:nvSpPr>
        <p:spPr>
          <a:xfrm>
            <a:off x="5116275" y="3652638"/>
            <a:ext cx="3348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12"/>
              </a:rPr>
              <a:t>Trabajo en línea</a:t>
            </a:r>
            <a:endParaRPr sz="1200" u="sng">
              <a:solidFill>
                <a:srgbClr val="1155CC"/>
              </a:solidFill>
            </a:endParaRPr>
          </a:p>
        </p:txBody>
      </p:sp>
      <p:sp>
        <p:nvSpPr>
          <p:cNvPr id="405" name="Google Shape;405;g2655874db42_0_0"/>
          <p:cNvSpPr txBox="1"/>
          <p:nvPr/>
        </p:nvSpPr>
        <p:spPr>
          <a:xfrm>
            <a:off x="1781750" y="107050"/>
            <a:ext cx="571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¿Quieres cumplir tus metas personales?… </a:t>
            </a:r>
            <a:endParaRPr b="1"/>
          </a:p>
        </p:txBody>
      </p:sp>
      <p:sp>
        <p:nvSpPr>
          <p:cNvPr id="406" name="Google Shape;406;g2655874db42_0_0"/>
          <p:cNvSpPr/>
          <p:nvPr/>
        </p:nvSpPr>
        <p:spPr>
          <a:xfrm>
            <a:off x="2317715" y="4628726"/>
            <a:ext cx="324644" cy="395877"/>
          </a:xfrm>
          <a:custGeom>
            <a:avLst/>
            <a:gdLst/>
            <a:ahLst/>
            <a:cxnLst/>
            <a:rect l="l" t="t" r="r" b="b"/>
            <a:pathLst>
              <a:path w="15910" h="19401" extrusionOk="0">
                <a:moveTo>
                  <a:pt x="8073" y="2004"/>
                </a:moveTo>
                <a:cubicBezTo>
                  <a:pt x="9546" y="4465"/>
                  <a:pt x="11286" y="6738"/>
                  <a:pt x="13276" y="8807"/>
                </a:cubicBezTo>
                <a:lnTo>
                  <a:pt x="12838" y="8807"/>
                </a:lnTo>
                <a:cubicBezTo>
                  <a:pt x="12070" y="7741"/>
                  <a:pt x="11129" y="6769"/>
                  <a:pt x="10251" y="5781"/>
                </a:cubicBezTo>
                <a:cubicBezTo>
                  <a:pt x="9342" y="4778"/>
                  <a:pt x="8433" y="3712"/>
                  <a:pt x="7430" y="2803"/>
                </a:cubicBezTo>
                <a:cubicBezTo>
                  <a:pt x="7649" y="2537"/>
                  <a:pt x="7853" y="2270"/>
                  <a:pt x="8073" y="2004"/>
                </a:cubicBezTo>
                <a:close/>
                <a:moveTo>
                  <a:pt x="7179" y="3117"/>
                </a:moveTo>
                <a:cubicBezTo>
                  <a:pt x="7932" y="4042"/>
                  <a:pt x="8762" y="4919"/>
                  <a:pt x="9562" y="5813"/>
                </a:cubicBezTo>
                <a:cubicBezTo>
                  <a:pt x="10424" y="6800"/>
                  <a:pt x="11223" y="7866"/>
                  <a:pt x="12132" y="8822"/>
                </a:cubicBezTo>
                <a:cubicBezTo>
                  <a:pt x="11913" y="8822"/>
                  <a:pt x="11693" y="8838"/>
                  <a:pt x="11458" y="8838"/>
                </a:cubicBezTo>
                <a:cubicBezTo>
                  <a:pt x="11333" y="8838"/>
                  <a:pt x="11223" y="8885"/>
                  <a:pt x="11113" y="8948"/>
                </a:cubicBezTo>
                <a:cubicBezTo>
                  <a:pt x="10377" y="8117"/>
                  <a:pt x="9609" y="7318"/>
                  <a:pt x="8856" y="6518"/>
                </a:cubicBezTo>
                <a:cubicBezTo>
                  <a:pt x="8088" y="5703"/>
                  <a:pt x="7336" y="4763"/>
                  <a:pt x="6427" y="4073"/>
                </a:cubicBezTo>
                <a:cubicBezTo>
                  <a:pt x="6678" y="3759"/>
                  <a:pt x="6928" y="3446"/>
                  <a:pt x="7179" y="3117"/>
                </a:cubicBezTo>
                <a:close/>
                <a:moveTo>
                  <a:pt x="6192" y="4371"/>
                </a:moveTo>
                <a:cubicBezTo>
                  <a:pt x="6850" y="5280"/>
                  <a:pt x="7743" y="6064"/>
                  <a:pt x="8496" y="6879"/>
                </a:cubicBezTo>
                <a:cubicBezTo>
                  <a:pt x="9248" y="7709"/>
                  <a:pt x="10001" y="8556"/>
                  <a:pt x="10753" y="9402"/>
                </a:cubicBezTo>
                <a:cubicBezTo>
                  <a:pt x="10737" y="9449"/>
                  <a:pt x="10737" y="9512"/>
                  <a:pt x="10737" y="9575"/>
                </a:cubicBezTo>
                <a:cubicBezTo>
                  <a:pt x="10753" y="10092"/>
                  <a:pt x="10800" y="10625"/>
                  <a:pt x="10816" y="11142"/>
                </a:cubicBezTo>
                <a:cubicBezTo>
                  <a:pt x="10769" y="11079"/>
                  <a:pt x="10706" y="11079"/>
                  <a:pt x="10659" y="11079"/>
                </a:cubicBezTo>
                <a:cubicBezTo>
                  <a:pt x="8935" y="9151"/>
                  <a:pt x="7226" y="7208"/>
                  <a:pt x="5424" y="5358"/>
                </a:cubicBezTo>
                <a:cubicBezTo>
                  <a:pt x="5674" y="5029"/>
                  <a:pt x="5941" y="4700"/>
                  <a:pt x="6192" y="4371"/>
                </a:cubicBezTo>
                <a:close/>
                <a:moveTo>
                  <a:pt x="5157" y="5687"/>
                </a:moveTo>
                <a:cubicBezTo>
                  <a:pt x="6991" y="7897"/>
                  <a:pt x="8966" y="10013"/>
                  <a:pt x="10878" y="12161"/>
                </a:cubicBezTo>
                <a:cubicBezTo>
                  <a:pt x="10894" y="12506"/>
                  <a:pt x="10910" y="12835"/>
                  <a:pt x="10941" y="13180"/>
                </a:cubicBezTo>
                <a:cubicBezTo>
                  <a:pt x="10424" y="12662"/>
                  <a:pt x="9765" y="12239"/>
                  <a:pt x="9233" y="11722"/>
                </a:cubicBezTo>
                <a:cubicBezTo>
                  <a:pt x="8621" y="11126"/>
                  <a:pt x="8057" y="10484"/>
                  <a:pt x="7493" y="9857"/>
                </a:cubicBezTo>
                <a:cubicBezTo>
                  <a:pt x="6584" y="8838"/>
                  <a:pt x="5580" y="7380"/>
                  <a:pt x="4311" y="6769"/>
                </a:cubicBezTo>
                <a:cubicBezTo>
                  <a:pt x="4483" y="6549"/>
                  <a:pt x="4640" y="6330"/>
                  <a:pt x="4812" y="6126"/>
                </a:cubicBezTo>
                <a:cubicBezTo>
                  <a:pt x="4922" y="5970"/>
                  <a:pt x="5047" y="5828"/>
                  <a:pt x="5157" y="5687"/>
                </a:cubicBezTo>
                <a:close/>
                <a:moveTo>
                  <a:pt x="4123" y="7035"/>
                </a:moveTo>
                <a:cubicBezTo>
                  <a:pt x="4562" y="7615"/>
                  <a:pt x="5157" y="8086"/>
                  <a:pt x="5659" y="8603"/>
                </a:cubicBezTo>
                <a:cubicBezTo>
                  <a:pt x="6286" y="9277"/>
                  <a:pt x="6881" y="9998"/>
                  <a:pt x="7493" y="10687"/>
                </a:cubicBezTo>
                <a:cubicBezTo>
                  <a:pt x="8417" y="11722"/>
                  <a:pt x="9515" y="13180"/>
                  <a:pt x="10878" y="13666"/>
                </a:cubicBezTo>
                <a:lnTo>
                  <a:pt x="10972" y="13666"/>
                </a:lnTo>
                <a:cubicBezTo>
                  <a:pt x="11004" y="14246"/>
                  <a:pt x="11035" y="14826"/>
                  <a:pt x="11066" y="15390"/>
                </a:cubicBezTo>
                <a:cubicBezTo>
                  <a:pt x="9515" y="14340"/>
                  <a:pt x="8088" y="13117"/>
                  <a:pt x="6787" y="11738"/>
                </a:cubicBezTo>
                <a:cubicBezTo>
                  <a:pt x="6270" y="11189"/>
                  <a:pt x="5753" y="10609"/>
                  <a:pt x="5220" y="10061"/>
                </a:cubicBezTo>
                <a:cubicBezTo>
                  <a:pt x="5236" y="9966"/>
                  <a:pt x="5236" y="9857"/>
                  <a:pt x="5236" y="9763"/>
                </a:cubicBezTo>
                <a:cubicBezTo>
                  <a:pt x="5251" y="9465"/>
                  <a:pt x="5016" y="9151"/>
                  <a:pt x="4718" y="9089"/>
                </a:cubicBezTo>
                <a:cubicBezTo>
                  <a:pt x="4483" y="9026"/>
                  <a:pt x="4248" y="8979"/>
                  <a:pt x="3997" y="8932"/>
                </a:cubicBezTo>
                <a:cubicBezTo>
                  <a:pt x="3715" y="8713"/>
                  <a:pt x="3433" y="8493"/>
                  <a:pt x="3120" y="8305"/>
                </a:cubicBezTo>
                <a:cubicBezTo>
                  <a:pt x="3480" y="7897"/>
                  <a:pt x="3809" y="7459"/>
                  <a:pt x="4123" y="7035"/>
                </a:cubicBezTo>
                <a:close/>
                <a:moveTo>
                  <a:pt x="5189" y="10797"/>
                </a:moveTo>
                <a:cubicBezTo>
                  <a:pt x="5784" y="11409"/>
                  <a:pt x="6364" y="12067"/>
                  <a:pt x="6975" y="12694"/>
                </a:cubicBezTo>
                <a:cubicBezTo>
                  <a:pt x="8229" y="14010"/>
                  <a:pt x="9624" y="15170"/>
                  <a:pt x="11113" y="16189"/>
                </a:cubicBezTo>
                <a:cubicBezTo>
                  <a:pt x="11129" y="16362"/>
                  <a:pt x="11145" y="16534"/>
                  <a:pt x="11145" y="16691"/>
                </a:cubicBezTo>
                <a:cubicBezTo>
                  <a:pt x="9044" y="15343"/>
                  <a:pt x="7148" y="13775"/>
                  <a:pt x="5157" y="12255"/>
                </a:cubicBezTo>
                <a:cubicBezTo>
                  <a:pt x="5157" y="12255"/>
                  <a:pt x="5142" y="12239"/>
                  <a:pt x="5142" y="12239"/>
                </a:cubicBezTo>
                <a:cubicBezTo>
                  <a:pt x="5157" y="11753"/>
                  <a:pt x="5173" y="11267"/>
                  <a:pt x="5189" y="10797"/>
                </a:cubicBezTo>
                <a:close/>
                <a:moveTo>
                  <a:pt x="5047" y="15139"/>
                </a:moveTo>
                <a:cubicBezTo>
                  <a:pt x="5659" y="15829"/>
                  <a:pt x="6333" y="16456"/>
                  <a:pt x="7007" y="17067"/>
                </a:cubicBezTo>
                <a:cubicBezTo>
                  <a:pt x="7069" y="17114"/>
                  <a:pt x="7116" y="17177"/>
                  <a:pt x="7179" y="17224"/>
                </a:cubicBezTo>
                <a:cubicBezTo>
                  <a:pt x="6928" y="17177"/>
                  <a:pt x="6678" y="17145"/>
                  <a:pt x="6427" y="17114"/>
                </a:cubicBezTo>
                <a:cubicBezTo>
                  <a:pt x="6207" y="17083"/>
                  <a:pt x="5988" y="17051"/>
                  <a:pt x="5784" y="17020"/>
                </a:cubicBezTo>
                <a:cubicBezTo>
                  <a:pt x="5580" y="16832"/>
                  <a:pt x="5392" y="16644"/>
                  <a:pt x="5220" y="16456"/>
                </a:cubicBezTo>
                <a:cubicBezTo>
                  <a:pt x="5142" y="16362"/>
                  <a:pt x="5079" y="16268"/>
                  <a:pt x="5000" y="16189"/>
                </a:cubicBezTo>
                <a:cubicBezTo>
                  <a:pt x="5016" y="15844"/>
                  <a:pt x="5032" y="15484"/>
                  <a:pt x="5047" y="15139"/>
                </a:cubicBezTo>
                <a:close/>
                <a:moveTo>
                  <a:pt x="5094" y="14010"/>
                </a:moveTo>
                <a:cubicBezTo>
                  <a:pt x="6427" y="15217"/>
                  <a:pt x="7838" y="16377"/>
                  <a:pt x="9233" y="17521"/>
                </a:cubicBezTo>
                <a:cubicBezTo>
                  <a:pt x="8856" y="17474"/>
                  <a:pt x="8496" y="17412"/>
                  <a:pt x="8135" y="17365"/>
                </a:cubicBezTo>
                <a:cubicBezTo>
                  <a:pt x="7806" y="17114"/>
                  <a:pt x="7477" y="16879"/>
                  <a:pt x="7211" y="16644"/>
                </a:cubicBezTo>
                <a:cubicBezTo>
                  <a:pt x="6490" y="15985"/>
                  <a:pt x="5800" y="15296"/>
                  <a:pt x="5063" y="14622"/>
                </a:cubicBezTo>
                <a:cubicBezTo>
                  <a:pt x="5079" y="14418"/>
                  <a:pt x="5079" y="14214"/>
                  <a:pt x="5094" y="14010"/>
                </a:cubicBezTo>
                <a:close/>
                <a:moveTo>
                  <a:pt x="5126" y="12568"/>
                </a:moveTo>
                <a:cubicBezTo>
                  <a:pt x="6834" y="14465"/>
                  <a:pt x="9029" y="16048"/>
                  <a:pt x="11192" y="17396"/>
                </a:cubicBezTo>
                <a:cubicBezTo>
                  <a:pt x="11192" y="17537"/>
                  <a:pt x="11207" y="17678"/>
                  <a:pt x="11223" y="17819"/>
                </a:cubicBezTo>
                <a:lnTo>
                  <a:pt x="10439" y="17710"/>
                </a:lnTo>
                <a:cubicBezTo>
                  <a:pt x="10377" y="17631"/>
                  <a:pt x="10314" y="17569"/>
                  <a:pt x="10251" y="17506"/>
                </a:cubicBezTo>
                <a:cubicBezTo>
                  <a:pt x="10231" y="17486"/>
                  <a:pt x="10204" y="17477"/>
                  <a:pt x="10178" y="17477"/>
                </a:cubicBezTo>
                <a:cubicBezTo>
                  <a:pt x="10122" y="17477"/>
                  <a:pt x="10068" y="17515"/>
                  <a:pt x="10079" y="17569"/>
                </a:cubicBezTo>
                <a:cubicBezTo>
                  <a:pt x="8433" y="16205"/>
                  <a:pt x="6803" y="14810"/>
                  <a:pt x="5110" y="13525"/>
                </a:cubicBezTo>
                <a:cubicBezTo>
                  <a:pt x="5110" y="13211"/>
                  <a:pt x="5126" y="12882"/>
                  <a:pt x="5126" y="12568"/>
                </a:cubicBezTo>
                <a:close/>
                <a:moveTo>
                  <a:pt x="8114" y="0"/>
                </a:moveTo>
                <a:cubicBezTo>
                  <a:pt x="7935" y="0"/>
                  <a:pt x="7763" y="65"/>
                  <a:pt x="7649" y="217"/>
                </a:cubicBezTo>
                <a:lnTo>
                  <a:pt x="4076" y="4716"/>
                </a:lnTo>
                <a:cubicBezTo>
                  <a:pt x="3088" y="5938"/>
                  <a:pt x="2069" y="7788"/>
                  <a:pt x="580" y="8446"/>
                </a:cubicBezTo>
                <a:cubicBezTo>
                  <a:pt x="0" y="8697"/>
                  <a:pt x="157" y="9684"/>
                  <a:pt x="753" y="9794"/>
                </a:cubicBezTo>
                <a:cubicBezTo>
                  <a:pt x="1787" y="9982"/>
                  <a:pt x="2822" y="10170"/>
                  <a:pt x="3856" y="10358"/>
                </a:cubicBezTo>
                <a:cubicBezTo>
                  <a:pt x="3935" y="12678"/>
                  <a:pt x="3888" y="15029"/>
                  <a:pt x="4029" y="17349"/>
                </a:cubicBezTo>
                <a:cubicBezTo>
                  <a:pt x="4029" y="17380"/>
                  <a:pt x="4029" y="17412"/>
                  <a:pt x="4013" y="17427"/>
                </a:cubicBezTo>
                <a:cubicBezTo>
                  <a:pt x="3903" y="17553"/>
                  <a:pt x="3809" y="17710"/>
                  <a:pt x="3731" y="17913"/>
                </a:cubicBezTo>
                <a:cubicBezTo>
                  <a:pt x="3621" y="18164"/>
                  <a:pt x="3699" y="18368"/>
                  <a:pt x="3872" y="18493"/>
                </a:cubicBezTo>
                <a:cubicBezTo>
                  <a:pt x="3856" y="18572"/>
                  <a:pt x="3856" y="18634"/>
                  <a:pt x="3841" y="18681"/>
                </a:cubicBezTo>
                <a:cubicBezTo>
                  <a:pt x="3809" y="18854"/>
                  <a:pt x="3903" y="19026"/>
                  <a:pt x="4076" y="19089"/>
                </a:cubicBezTo>
                <a:cubicBezTo>
                  <a:pt x="4653" y="19262"/>
                  <a:pt x="5266" y="19323"/>
                  <a:pt x="5881" y="19323"/>
                </a:cubicBezTo>
                <a:cubicBezTo>
                  <a:pt x="6434" y="19323"/>
                  <a:pt x="6990" y="19274"/>
                  <a:pt x="7524" y="19214"/>
                </a:cubicBezTo>
                <a:cubicBezTo>
                  <a:pt x="8057" y="19167"/>
                  <a:pt x="8621" y="19120"/>
                  <a:pt x="9170" y="18995"/>
                </a:cubicBezTo>
                <a:cubicBezTo>
                  <a:pt x="10048" y="19120"/>
                  <a:pt x="10925" y="19261"/>
                  <a:pt x="11803" y="19387"/>
                </a:cubicBezTo>
                <a:cubicBezTo>
                  <a:pt x="11856" y="19396"/>
                  <a:pt x="11910" y="19401"/>
                  <a:pt x="11964" y="19401"/>
                </a:cubicBezTo>
                <a:cubicBezTo>
                  <a:pt x="12362" y="19401"/>
                  <a:pt x="12771" y="19150"/>
                  <a:pt x="12744" y="18681"/>
                </a:cubicBezTo>
                <a:cubicBezTo>
                  <a:pt x="12571" y="15876"/>
                  <a:pt x="12414" y="13070"/>
                  <a:pt x="12242" y="10280"/>
                </a:cubicBezTo>
                <a:cubicBezTo>
                  <a:pt x="13151" y="10249"/>
                  <a:pt x="14045" y="10217"/>
                  <a:pt x="14954" y="10202"/>
                </a:cubicBezTo>
                <a:cubicBezTo>
                  <a:pt x="15549" y="10170"/>
                  <a:pt x="15910" y="9418"/>
                  <a:pt x="15455" y="8979"/>
                </a:cubicBezTo>
                <a:cubicBezTo>
                  <a:pt x="12806" y="6440"/>
                  <a:pt x="10581" y="3556"/>
                  <a:pt x="8778" y="358"/>
                </a:cubicBezTo>
                <a:cubicBezTo>
                  <a:pt x="8656" y="143"/>
                  <a:pt x="8378" y="0"/>
                  <a:pt x="8114" y="0"/>
                </a:cubicBezTo>
                <a:close/>
              </a:path>
            </a:pathLst>
          </a:custGeom>
          <a:solidFill>
            <a:srgbClr val="1C4587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2655874db42_0_0"/>
          <p:cNvSpPr/>
          <p:nvPr/>
        </p:nvSpPr>
        <p:spPr>
          <a:xfrm>
            <a:off x="6324340" y="4462251"/>
            <a:ext cx="324644" cy="395877"/>
          </a:xfrm>
          <a:custGeom>
            <a:avLst/>
            <a:gdLst/>
            <a:ahLst/>
            <a:cxnLst/>
            <a:rect l="l" t="t" r="r" b="b"/>
            <a:pathLst>
              <a:path w="15910" h="19401" extrusionOk="0">
                <a:moveTo>
                  <a:pt x="8073" y="2004"/>
                </a:moveTo>
                <a:cubicBezTo>
                  <a:pt x="9546" y="4465"/>
                  <a:pt x="11286" y="6738"/>
                  <a:pt x="13276" y="8807"/>
                </a:cubicBezTo>
                <a:lnTo>
                  <a:pt x="12838" y="8807"/>
                </a:lnTo>
                <a:cubicBezTo>
                  <a:pt x="12070" y="7741"/>
                  <a:pt x="11129" y="6769"/>
                  <a:pt x="10251" y="5781"/>
                </a:cubicBezTo>
                <a:cubicBezTo>
                  <a:pt x="9342" y="4778"/>
                  <a:pt x="8433" y="3712"/>
                  <a:pt x="7430" y="2803"/>
                </a:cubicBezTo>
                <a:cubicBezTo>
                  <a:pt x="7649" y="2537"/>
                  <a:pt x="7853" y="2270"/>
                  <a:pt x="8073" y="2004"/>
                </a:cubicBezTo>
                <a:close/>
                <a:moveTo>
                  <a:pt x="7179" y="3117"/>
                </a:moveTo>
                <a:cubicBezTo>
                  <a:pt x="7932" y="4042"/>
                  <a:pt x="8762" y="4919"/>
                  <a:pt x="9562" y="5813"/>
                </a:cubicBezTo>
                <a:cubicBezTo>
                  <a:pt x="10424" y="6800"/>
                  <a:pt x="11223" y="7866"/>
                  <a:pt x="12132" y="8822"/>
                </a:cubicBezTo>
                <a:cubicBezTo>
                  <a:pt x="11913" y="8822"/>
                  <a:pt x="11693" y="8838"/>
                  <a:pt x="11458" y="8838"/>
                </a:cubicBezTo>
                <a:cubicBezTo>
                  <a:pt x="11333" y="8838"/>
                  <a:pt x="11223" y="8885"/>
                  <a:pt x="11113" y="8948"/>
                </a:cubicBezTo>
                <a:cubicBezTo>
                  <a:pt x="10377" y="8117"/>
                  <a:pt x="9609" y="7318"/>
                  <a:pt x="8856" y="6518"/>
                </a:cubicBezTo>
                <a:cubicBezTo>
                  <a:pt x="8088" y="5703"/>
                  <a:pt x="7336" y="4763"/>
                  <a:pt x="6427" y="4073"/>
                </a:cubicBezTo>
                <a:cubicBezTo>
                  <a:pt x="6678" y="3759"/>
                  <a:pt x="6928" y="3446"/>
                  <a:pt x="7179" y="3117"/>
                </a:cubicBezTo>
                <a:close/>
                <a:moveTo>
                  <a:pt x="6192" y="4371"/>
                </a:moveTo>
                <a:cubicBezTo>
                  <a:pt x="6850" y="5280"/>
                  <a:pt x="7743" y="6064"/>
                  <a:pt x="8496" y="6879"/>
                </a:cubicBezTo>
                <a:cubicBezTo>
                  <a:pt x="9248" y="7709"/>
                  <a:pt x="10001" y="8556"/>
                  <a:pt x="10753" y="9402"/>
                </a:cubicBezTo>
                <a:cubicBezTo>
                  <a:pt x="10737" y="9449"/>
                  <a:pt x="10737" y="9512"/>
                  <a:pt x="10737" y="9575"/>
                </a:cubicBezTo>
                <a:cubicBezTo>
                  <a:pt x="10753" y="10092"/>
                  <a:pt x="10800" y="10625"/>
                  <a:pt x="10816" y="11142"/>
                </a:cubicBezTo>
                <a:cubicBezTo>
                  <a:pt x="10769" y="11079"/>
                  <a:pt x="10706" y="11079"/>
                  <a:pt x="10659" y="11079"/>
                </a:cubicBezTo>
                <a:cubicBezTo>
                  <a:pt x="8935" y="9151"/>
                  <a:pt x="7226" y="7208"/>
                  <a:pt x="5424" y="5358"/>
                </a:cubicBezTo>
                <a:cubicBezTo>
                  <a:pt x="5674" y="5029"/>
                  <a:pt x="5941" y="4700"/>
                  <a:pt x="6192" y="4371"/>
                </a:cubicBezTo>
                <a:close/>
                <a:moveTo>
                  <a:pt x="5157" y="5687"/>
                </a:moveTo>
                <a:cubicBezTo>
                  <a:pt x="6991" y="7897"/>
                  <a:pt x="8966" y="10013"/>
                  <a:pt x="10878" y="12161"/>
                </a:cubicBezTo>
                <a:cubicBezTo>
                  <a:pt x="10894" y="12506"/>
                  <a:pt x="10910" y="12835"/>
                  <a:pt x="10941" y="13180"/>
                </a:cubicBezTo>
                <a:cubicBezTo>
                  <a:pt x="10424" y="12662"/>
                  <a:pt x="9765" y="12239"/>
                  <a:pt x="9233" y="11722"/>
                </a:cubicBezTo>
                <a:cubicBezTo>
                  <a:pt x="8621" y="11126"/>
                  <a:pt x="8057" y="10484"/>
                  <a:pt x="7493" y="9857"/>
                </a:cubicBezTo>
                <a:cubicBezTo>
                  <a:pt x="6584" y="8838"/>
                  <a:pt x="5580" y="7380"/>
                  <a:pt x="4311" y="6769"/>
                </a:cubicBezTo>
                <a:cubicBezTo>
                  <a:pt x="4483" y="6549"/>
                  <a:pt x="4640" y="6330"/>
                  <a:pt x="4812" y="6126"/>
                </a:cubicBezTo>
                <a:cubicBezTo>
                  <a:pt x="4922" y="5970"/>
                  <a:pt x="5047" y="5828"/>
                  <a:pt x="5157" y="5687"/>
                </a:cubicBezTo>
                <a:close/>
                <a:moveTo>
                  <a:pt x="4123" y="7035"/>
                </a:moveTo>
                <a:cubicBezTo>
                  <a:pt x="4562" y="7615"/>
                  <a:pt x="5157" y="8086"/>
                  <a:pt x="5659" y="8603"/>
                </a:cubicBezTo>
                <a:cubicBezTo>
                  <a:pt x="6286" y="9277"/>
                  <a:pt x="6881" y="9998"/>
                  <a:pt x="7493" y="10687"/>
                </a:cubicBezTo>
                <a:cubicBezTo>
                  <a:pt x="8417" y="11722"/>
                  <a:pt x="9515" y="13180"/>
                  <a:pt x="10878" y="13666"/>
                </a:cubicBezTo>
                <a:lnTo>
                  <a:pt x="10972" y="13666"/>
                </a:lnTo>
                <a:cubicBezTo>
                  <a:pt x="11004" y="14246"/>
                  <a:pt x="11035" y="14826"/>
                  <a:pt x="11066" y="15390"/>
                </a:cubicBezTo>
                <a:cubicBezTo>
                  <a:pt x="9515" y="14340"/>
                  <a:pt x="8088" y="13117"/>
                  <a:pt x="6787" y="11738"/>
                </a:cubicBezTo>
                <a:cubicBezTo>
                  <a:pt x="6270" y="11189"/>
                  <a:pt x="5753" y="10609"/>
                  <a:pt x="5220" y="10061"/>
                </a:cubicBezTo>
                <a:cubicBezTo>
                  <a:pt x="5236" y="9966"/>
                  <a:pt x="5236" y="9857"/>
                  <a:pt x="5236" y="9763"/>
                </a:cubicBezTo>
                <a:cubicBezTo>
                  <a:pt x="5251" y="9465"/>
                  <a:pt x="5016" y="9151"/>
                  <a:pt x="4718" y="9089"/>
                </a:cubicBezTo>
                <a:cubicBezTo>
                  <a:pt x="4483" y="9026"/>
                  <a:pt x="4248" y="8979"/>
                  <a:pt x="3997" y="8932"/>
                </a:cubicBezTo>
                <a:cubicBezTo>
                  <a:pt x="3715" y="8713"/>
                  <a:pt x="3433" y="8493"/>
                  <a:pt x="3120" y="8305"/>
                </a:cubicBezTo>
                <a:cubicBezTo>
                  <a:pt x="3480" y="7897"/>
                  <a:pt x="3809" y="7459"/>
                  <a:pt x="4123" y="7035"/>
                </a:cubicBezTo>
                <a:close/>
                <a:moveTo>
                  <a:pt x="5189" y="10797"/>
                </a:moveTo>
                <a:cubicBezTo>
                  <a:pt x="5784" y="11409"/>
                  <a:pt x="6364" y="12067"/>
                  <a:pt x="6975" y="12694"/>
                </a:cubicBezTo>
                <a:cubicBezTo>
                  <a:pt x="8229" y="14010"/>
                  <a:pt x="9624" y="15170"/>
                  <a:pt x="11113" y="16189"/>
                </a:cubicBezTo>
                <a:cubicBezTo>
                  <a:pt x="11129" y="16362"/>
                  <a:pt x="11145" y="16534"/>
                  <a:pt x="11145" y="16691"/>
                </a:cubicBezTo>
                <a:cubicBezTo>
                  <a:pt x="9044" y="15343"/>
                  <a:pt x="7148" y="13775"/>
                  <a:pt x="5157" y="12255"/>
                </a:cubicBezTo>
                <a:cubicBezTo>
                  <a:pt x="5157" y="12255"/>
                  <a:pt x="5142" y="12239"/>
                  <a:pt x="5142" y="12239"/>
                </a:cubicBezTo>
                <a:cubicBezTo>
                  <a:pt x="5157" y="11753"/>
                  <a:pt x="5173" y="11267"/>
                  <a:pt x="5189" y="10797"/>
                </a:cubicBezTo>
                <a:close/>
                <a:moveTo>
                  <a:pt x="5047" y="15139"/>
                </a:moveTo>
                <a:cubicBezTo>
                  <a:pt x="5659" y="15829"/>
                  <a:pt x="6333" y="16456"/>
                  <a:pt x="7007" y="17067"/>
                </a:cubicBezTo>
                <a:cubicBezTo>
                  <a:pt x="7069" y="17114"/>
                  <a:pt x="7116" y="17177"/>
                  <a:pt x="7179" y="17224"/>
                </a:cubicBezTo>
                <a:cubicBezTo>
                  <a:pt x="6928" y="17177"/>
                  <a:pt x="6678" y="17145"/>
                  <a:pt x="6427" y="17114"/>
                </a:cubicBezTo>
                <a:cubicBezTo>
                  <a:pt x="6207" y="17083"/>
                  <a:pt x="5988" y="17051"/>
                  <a:pt x="5784" y="17020"/>
                </a:cubicBezTo>
                <a:cubicBezTo>
                  <a:pt x="5580" y="16832"/>
                  <a:pt x="5392" y="16644"/>
                  <a:pt x="5220" y="16456"/>
                </a:cubicBezTo>
                <a:cubicBezTo>
                  <a:pt x="5142" y="16362"/>
                  <a:pt x="5079" y="16268"/>
                  <a:pt x="5000" y="16189"/>
                </a:cubicBezTo>
                <a:cubicBezTo>
                  <a:pt x="5016" y="15844"/>
                  <a:pt x="5032" y="15484"/>
                  <a:pt x="5047" y="15139"/>
                </a:cubicBezTo>
                <a:close/>
                <a:moveTo>
                  <a:pt x="5094" y="14010"/>
                </a:moveTo>
                <a:cubicBezTo>
                  <a:pt x="6427" y="15217"/>
                  <a:pt x="7838" y="16377"/>
                  <a:pt x="9233" y="17521"/>
                </a:cubicBezTo>
                <a:cubicBezTo>
                  <a:pt x="8856" y="17474"/>
                  <a:pt x="8496" y="17412"/>
                  <a:pt x="8135" y="17365"/>
                </a:cubicBezTo>
                <a:cubicBezTo>
                  <a:pt x="7806" y="17114"/>
                  <a:pt x="7477" y="16879"/>
                  <a:pt x="7211" y="16644"/>
                </a:cubicBezTo>
                <a:cubicBezTo>
                  <a:pt x="6490" y="15985"/>
                  <a:pt x="5800" y="15296"/>
                  <a:pt x="5063" y="14622"/>
                </a:cubicBezTo>
                <a:cubicBezTo>
                  <a:pt x="5079" y="14418"/>
                  <a:pt x="5079" y="14214"/>
                  <a:pt x="5094" y="14010"/>
                </a:cubicBezTo>
                <a:close/>
                <a:moveTo>
                  <a:pt x="5126" y="12568"/>
                </a:moveTo>
                <a:cubicBezTo>
                  <a:pt x="6834" y="14465"/>
                  <a:pt x="9029" y="16048"/>
                  <a:pt x="11192" y="17396"/>
                </a:cubicBezTo>
                <a:cubicBezTo>
                  <a:pt x="11192" y="17537"/>
                  <a:pt x="11207" y="17678"/>
                  <a:pt x="11223" y="17819"/>
                </a:cubicBezTo>
                <a:lnTo>
                  <a:pt x="10439" y="17710"/>
                </a:lnTo>
                <a:cubicBezTo>
                  <a:pt x="10377" y="17631"/>
                  <a:pt x="10314" y="17569"/>
                  <a:pt x="10251" y="17506"/>
                </a:cubicBezTo>
                <a:cubicBezTo>
                  <a:pt x="10231" y="17486"/>
                  <a:pt x="10204" y="17477"/>
                  <a:pt x="10178" y="17477"/>
                </a:cubicBezTo>
                <a:cubicBezTo>
                  <a:pt x="10122" y="17477"/>
                  <a:pt x="10068" y="17515"/>
                  <a:pt x="10079" y="17569"/>
                </a:cubicBezTo>
                <a:cubicBezTo>
                  <a:pt x="8433" y="16205"/>
                  <a:pt x="6803" y="14810"/>
                  <a:pt x="5110" y="13525"/>
                </a:cubicBezTo>
                <a:cubicBezTo>
                  <a:pt x="5110" y="13211"/>
                  <a:pt x="5126" y="12882"/>
                  <a:pt x="5126" y="12568"/>
                </a:cubicBezTo>
                <a:close/>
                <a:moveTo>
                  <a:pt x="8114" y="0"/>
                </a:moveTo>
                <a:cubicBezTo>
                  <a:pt x="7935" y="0"/>
                  <a:pt x="7763" y="65"/>
                  <a:pt x="7649" y="217"/>
                </a:cubicBezTo>
                <a:lnTo>
                  <a:pt x="4076" y="4716"/>
                </a:lnTo>
                <a:cubicBezTo>
                  <a:pt x="3088" y="5938"/>
                  <a:pt x="2069" y="7788"/>
                  <a:pt x="580" y="8446"/>
                </a:cubicBezTo>
                <a:cubicBezTo>
                  <a:pt x="0" y="8697"/>
                  <a:pt x="157" y="9684"/>
                  <a:pt x="753" y="9794"/>
                </a:cubicBezTo>
                <a:cubicBezTo>
                  <a:pt x="1787" y="9982"/>
                  <a:pt x="2822" y="10170"/>
                  <a:pt x="3856" y="10358"/>
                </a:cubicBezTo>
                <a:cubicBezTo>
                  <a:pt x="3935" y="12678"/>
                  <a:pt x="3888" y="15029"/>
                  <a:pt x="4029" y="17349"/>
                </a:cubicBezTo>
                <a:cubicBezTo>
                  <a:pt x="4029" y="17380"/>
                  <a:pt x="4029" y="17412"/>
                  <a:pt x="4013" y="17427"/>
                </a:cubicBezTo>
                <a:cubicBezTo>
                  <a:pt x="3903" y="17553"/>
                  <a:pt x="3809" y="17710"/>
                  <a:pt x="3731" y="17913"/>
                </a:cubicBezTo>
                <a:cubicBezTo>
                  <a:pt x="3621" y="18164"/>
                  <a:pt x="3699" y="18368"/>
                  <a:pt x="3872" y="18493"/>
                </a:cubicBezTo>
                <a:cubicBezTo>
                  <a:pt x="3856" y="18572"/>
                  <a:pt x="3856" y="18634"/>
                  <a:pt x="3841" y="18681"/>
                </a:cubicBezTo>
                <a:cubicBezTo>
                  <a:pt x="3809" y="18854"/>
                  <a:pt x="3903" y="19026"/>
                  <a:pt x="4076" y="19089"/>
                </a:cubicBezTo>
                <a:cubicBezTo>
                  <a:pt x="4653" y="19262"/>
                  <a:pt x="5266" y="19323"/>
                  <a:pt x="5881" y="19323"/>
                </a:cubicBezTo>
                <a:cubicBezTo>
                  <a:pt x="6434" y="19323"/>
                  <a:pt x="6990" y="19274"/>
                  <a:pt x="7524" y="19214"/>
                </a:cubicBezTo>
                <a:cubicBezTo>
                  <a:pt x="8057" y="19167"/>
                  <a:pt x="8621" y="19120"/>
                  <a:pt x="9170" y="18995"/>
                </a:cubicBezTo>
                <a:cubicBezTo>
                  <a:pt x="10048" y="19120"/>
                  <a:pt x="10925" y="19261"/>
                  <a:pt x="11803" y="19387"/>
                </a:cubicBezTo>
                <a:cubicBezTo>
                  <a:pt x="11856" y="19396"/>
                  <a:pt x="11910" y="19401"/>
                  <a:pt x="11964" y="19401"/>
                </a:cubicBezTo>
                <a:cubicBezTo>
                  <a:pt x="12362" y="19401"/>
                  <a:pt x="12771" y="19150"/>
                  <a:pt x="12744" y="18681"/>
                </a:cubicBezTo>
                <a:cubicBezTo>
                  <a:pt x="12571" y="15876"/>
                  <a:pt x="12414" y="13070"/>
                  <a:pt x="12242" y="10280"/>
                </a:cubicBezTo>
                <a:cubicBezTo>
                  <a:pt x="13151" y="10249"/>
                  <a:pt x="14045" y="10217"/>
                  <a:pt x="14954" y="10202"/>
                </a:cubicBezTo>
                <a:cubicBezTo>
                  <a:pt x="15549" y="10170"/>
                  <a:pt x="15910" y="9418"/>
                  <a:pt x="15455" y="8979"/>
                </a:cubicBezTo>
                <a:cubicBezTo>
                  <a:pt x="12806" y="6440"/>
                  <a:pt x="10581" y="3556"/>
                  <a:pt x="8778" y="358"/>
                </a:cubicBezTo>
                <a:cubicBezTo>
                  <a:pt x="8656" y="143"/>
                  <a:pt x="8378" y="0"/>
                  <a:pt x="8114" y="0"/>
                </a:cubicBezTo>
                <a:close/>
              </a:path>
            </a:pathLst>
          </a:custGeom>
          <a:solidFill>
            <a:srgbClr val="1C4587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7" descr="La Técnica Pomodoro, o cómo ser más productivo. – La Damita Godin"/>
          <p:cNvPicPr preferRelativeResize="0"/>
          <p:nvPr/>
        </p:nvPicPr>
        <p:blipFill rotWithShape="1">
          <a:blip r:embed="rId3">
            <a:alphaModFix/>
          </a:blip>
          <a:srcRect t="25127" b="3910"/>
          <a:stretch/>
        </p:blipFill>
        <p:spPr>
          <a:xfrm>
            <a:off x="415925" y="1463800"/>
            <a:ext cx="4368800" cy="3138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7"/>
          <p:cNvGrpSpPr/>
          <p:nvPr/>
        </p:nvGrpSpPr>
        <p:grpSpPr>
          <a:xfrm>
            <a:off x="5067300" y="520700"/>
            <a:ext cx="3354387" cy="349250"/>
            <a:chOff x="4345425" y="2175475"/>
            <a:chExt cx="800750" cy="176025"/>
          </a:xfrm>
        </p:grpSpPr>
        <p:sp>
          <p:nvSpPr>
            <p:cNvPr id="414" name="Google Shape;414;p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7"/>
          <p:cNvGrpSpPr/>
          <p:nvPr/>
        </p:nvGrpSpPr>
        <p:grpSpPr>
          <a:xfrm rot="1440000">
            <a:off x="7191375" y="419100"/>
            <a:ext cx="2197100" cy="747712"/>
            <a:chOff x="4038775" y="3369325"/>
            <a:chExt cx="1789725" cy="711700"/>
          </a:xfrm>
        </p:grpSpPr>
        <p:sp>
          <p:nvSpPr>
            <p:cNvPr id="417" name="Google Shape;417;p7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5209376" y="3591728"/>
              <a:ext cx="396998" cy="1465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p7"/>
          <p:cNvSpPr txBox="1"/>
          <p:nvPr/>
        </p:nvSpPr>
        <p:spPr>
          <a:xfrm>
            <a:off x="5187025" y="1540000"/>
            <a:ext cx="38172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800">
                <a:solidFill>
                  <a:srgbClr val="202122"/>
                </a:solidFill>
              </a:rPr>
              <a:t>f</a:t>
            </a:r>
            <a:r>
              <a:rPr lang="en-US" sz="18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>
                <a:solidFill>
                  <a:srgbClr val="202122"/>
                </a:solidFill>
              </a:rPr>
              <a:t>n</a:t>
            </a:r>
            <a:r>
              <a:rPr lang="en-US" sz="18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ir la tarea o actividad a realizar.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Poner el temporizador por 25 min.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Trabajar en la tarea de manera intensiva hasta que el temporizador suene.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Tomar una pausa breve (5 min)</a:t>
            </a:r>
            <a:endParaRPr sz="1800" b="0" i="0" u="none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AutoNum type="arabicPeriod"/>
            </a:pPr>
            <a:r>
              <a:rPr lang="en-US" sz="1800">
                <a:solidFill>
                  <a:srgbClr val="202122"/>
                </a:solidFill>
              </a:rPr>
              <a:t>Repetir pasos del 2 al 4, tres veces más.</a:t>
            </a:r>
            <a:endParaRPr sz="1800">
              <a:solidFill>
                <a:srgbClr val="202122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Cada cuatro pomodoros, tomar una pausa más larga.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"/>
          <p:cNvSpPr txBox="1">
            <a:spLocks noGrp="1"/>
          </p:cNvSpPr>
          <p:nvPr>
            <p:ph type="title"/>
          </p:nvPr>
        </p:nvSpPr>
        <p:spPr>
          <a:xfrm>
            <a:off x="2663400" y="190800"/>
            <a:ext cx="38172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Técnica de Pomodoro</a:t>
            </a:r>
            <a:endParaRPr/>
          </a:p>
        </p:txBody>
      </p:sp>
      <p:sp>
        <p:nvSpPr>
          <p:cNvPr id="438" name="Google Shape;438;p7"/>
          <p:cNvSpPr txBox="1"/>
          <p:nvPr/>
        </p:nvSpPr>
        <p:spPr>
          <a:xfrm>
            <a:off x="626275" y="772000"/>
            <a:ext cx="4158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 una herramienta sencilla para mejorar la productividad en relación al manejo del tiempo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(Cirillo, 2020).</a:t>
            </a:r>
            <a:endParaRPr/>
          </a:p>
        </p:txBody>
      </p:sp>
      <p:sp>
        <p:nvSpPr>
          <p:cNvPr id="439" name="Google Shape;439;p7"/>
          <p:cNvSpPr txBox="1">
            <a:spLocks noGrp="1"/>
          </p:cNvSpPr>
          <p:nvPr>
            <p:ph type="title"/>
          </p:nvPr>
        </p:nvSpPr>
        <p:spPr>
          <a:xfrm>
            <a:off x="5342283" y="1179700"/>
            <a:ext cx="24975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Pasos a seguir:</a:t>
            </a:r>
            <a:endParaRPr sz="2400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40" name="Google Shape;440;p7"/>
          <p:cNvSpPr txBox="1"/>
          <p:nvPr/>
        </p:nvSpPr>
        <p:spPr>
          <a:xfrm>
            <a:off x="599625" y="4373700"/>
            <a:ext cx="4001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Imagen tomada de: 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https://ladamitagodin.com/2020/05/18/la-tecnica-pomodoro-o-como-ser-mas-productivo/</a:t>
            </a:r>
            <a:r>
              <a:rPr lang="en-US" sz="1200">
                <a:solidFill>
                  <a:schemeClr val="dk2"/>
                </a:solidFill>
              </a:rPr>
              <a:t> 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8"/>
          <p:cNvGrpSpPr/>
          <p:nvPr/>
        </p:nvGrpSpPr>
        <p:grpSpPr>
          <a:xfrm rot="420000">
            <a:off x="1260475" y="1308100"/>
            <a:ext cx="1557337" cy="585787"/>
            <a:chOff x="4345425" y="2175475"/>
            <a:chExt cx="800750" cy="176025"/>
          </a:xfrm>
        </p:grpSpPr>
        <p:sp>
          <p:nvSpPr>
            <p:cNvPr id="446" name="Google Shape;446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8"/>
          <p:cNvGrpSpPr/>
          <p:nvPr/>
        </p:nvGrpSpPr>
        <p:grpSpPr>
          <a:xfrm rot="420000">
            <a:off x="1200150" y="2351087"/>
            <a:ext cx="1557337" cy="584200"/>
            <a:chOff x="4345425" y="2175475"/>
            <a:chExt cx="800750" cy="176025"/>
          </a:xfrm>
        </p:grpSpPr>
        <p:sp>
          <p:nvSpPr>
            <p:cNvPr id="449" name="Google Shape;449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8"/>
          <p:cNvGrpSpPr/>
          <p:nvPr/>
        </p:nvGrpSpPr>
        <p:grpSpPr>
          <a:xfrm rot="420000">
            <a:off x="1222375" y="3233737"/>
            <a:ext cx="1557337" cy="585787"/>
            <a:chOff x="4345425" y="2175475"/>
            <a:chExt cx="800750" cy="176025"/>
          </a:xfrm>
        </p:grpSpPr>
        <p:sp>
          <p:nvSpPr>
            <p:cNvPr id="452" name="Google Shape;452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8"/>
          <p:cNvGrpSpPr/>
          <p:nvPr/>
        </p:nvGrpSpPr>
        <p:grpSpPr>
          <a:xfrm>
            <a:off x="479425" y="817562"/>
            <a:ext cx="2960687" cy="176212"/>
            <a:chOff x="4345425" y="2175475"/>
            <a:chExt cx="800750" cy="176025"/>
          </a:xfrm>
        </p:grpSpPr>
        <p:sp>
          <p:nvSpPr>
            <p:cNvPr id="455" name="Google Shape;455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8"/>
          <p:cNvSpPr txBox="1">
            <a:spLocks noGrp="1"/>
          </p:cNvSpPr>
          <p:nvPr>
            <p:ph type="title" idx="2"/>
          </p:nvPr>
        </p:nvSpPr>
        <p:spPr>
          <a:xfrm>
            <a:off x="665162" y="314325"/>
            <a:ext cx="81645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0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B</a:t>
            </a:r>
            <a:r>
              <a:rPr lang="en-US" sz="3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eneficios</a:t>
            </a:r>
            <a:r>
              <a:rPr lang="en-US" sz="30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del uso del pomodoro.</a:t>
            </a:r>
            <a:r>
              <a:rPr lang="en-US" sz="3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 </a:t>
            </a:r>
            <a:endParaRPr/>
          </a:p>
        </p:txBody>
      </p:sp>
      <p:sp>
        <p:nvSpPr>
          <p:cNvPr id="458" name="Google Shape;458;p8"/>
          <p:cNvSpPr txBox="1">
            <a:spLocks noGrp="1"/>
          </p:cNvSpPr>
          <p:nvPr>
            <p:ph type="subTitle" idx="1"/>
          </p:nvPr>
        </p:nvSpPr>
        <p:spPr>
          <a:xfrm>
            <a:off x="893762" y="3282950"/>
            <a:ext cx="3208337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3525" lvl="0" indent="-263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Previene la </a:t>
            </a:r>
            <a:r>
              <a:rPr lang="en-US" sz="1600" b="0" i="1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multitarea</a:t>
            </a:r>
            <a:r>
              <a:rPr lang="en-US" sz="16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ayuda a alcanzar un estado de foco más elevado, que se hace sostenible gracias a las pausas regulares.</a:t>
            </a:r>
            <a:endParaRPr sz="16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6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8"/>
          <p:cNvSpPr txBox="1">
            <a:spLocks noGrp="1"/>
          </p:cNvSpPr>
          <p:nvPr>
            <p:ph type="subTitle" idx="1"/>
          </p:nvPr>
        </p:nvSpPr>
        <p:spPr>
          <a:xfrm>
            <a:off x="941387" y="1350962"/>
            <a:ext cx="32543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3525" lvl="0" indent="-263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Las pausas regulares pueden mejorar la agilidad mental</a:t>
            </a:r>
            <a:endParaRPr sz="16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6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8"/>
          <p:cNvSpPr txBox="1">
            <a:spLocks noGrp="1"/>
          </p:cNvSpPr>
          <p:nvPr>
            <p:ph type="title" idx="2"/>
          </p:nvPr>
        </p:nvSpPr>
        <p:spPr>
          <a:xfrm>
            <a:off x="287337" y="1362075"/>
            <a:ext cx="814387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500" b="1" i="0" u="non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1</a:t>
            </a:r>
            <a:endParaRPr/>
          </a:p>
        </p:txBody>
      </p:sp>
      <p:sp>
        <p:nvSpPr>
          <p:cNvPr id="461" name="Google Shape;461;p8"/>
          <p:cNvSpPr txBox="1">
            <a:spLocks noGrp="1"/>
          </p:cNvSpPr>
          <p:nvPr>
            <p:ph type="title" idx="2"/>
          </p:nvPr>
        </p:nvSpPr>
        <p:spPr>
          <a:xfrm>
            <a:off x="315912" y="3251200"/>
            <a:ext cx="814387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500" b="1" i="0" u="non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3</a:t>
            </a:r>
            <a:endParaRPr/>
          </a:p>
        </p:txBody>
      </p:sp>
      <p:sp>
        <p:nvSpPr>
          <p:cNvPr id="462" name="Google Shape;462;p8"/>
          <p:cNvSpPr txBox="1">
            <a:spLocks noGrp="1"/>
          </p:cNvSpPr>
          <p:nvPr>
            <p:ph type="subTitle" idx="1"/>
          </p:nvPr>
        </p:nvSpPr>
        <p:spPr>
          <a:xfrm>
            <a:off x="862012" y="2386012"/>
            <a:ext cx="341471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3525" lvl="0" indent="-263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Nos motiva a ofrecer una respuesta eficiente frente al tiempo</a:t>
            </a:r>
            <a:endParaRPr sz="16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6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8"/>
          <p:cNvSpPr txBox="1">
            <a:spLocks noGrp="1"/>
          </p:cNvSpPr>
          <p:nvPr>
            <p:ph type="title" idx="2"/>
          </p:nvPr>
        </p:nvSpPr>
        <p:spPr>
          <a:xfrm>
            <a:off x="261937" y="2316162"/>
            <a:ext cx="814387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500" b="1" i="0" u="non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2</a:t>
            </a:r>
            <a:endParaRPr/>
          </a:p>
        </p:txBody>
      </p:sp>
      <p:pic>
        <p:nvPicPr>
          <p:cNvPr id="464" name="Google Shape;464;p8" descr="La técnica Pomodoro: una solución a tu procrastinación | Universidades.c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750" y="690562"/>
            <a:ext cx="4638675" cy="39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9"/>
          <p:cNvSpPr txBox="1">
            <a:spLocks noGrp="1"/>
          </p:cNvSpPr>
          <p:nvPr>
            <p:ph type="subTitle" idx="1"/>
          </p:nvPr>
        </p:nvSpPr>
        <p:spPr>
          <a:xfrm>
            <a:off x="1230312" y="3397250"/>
            <a:ext cx="485457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✔"/>
            </a:pP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métodos de estudio utilizas actualmente?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✔"/>
            </a:pP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¿Cuáles de las herramientas vistas en clase adaptarías a tus hábitos de estudio?</a:t>
            </a:r>
            <a:endParaRPr/>
          </a:p>
        </p:txBody>
      </p:sp>
      <p:grpSp>
        <p:nvGrpSpPr>
          <p:cNvPr id="470" name="Google Shape;470;p9"/>
          <p:cNvGrpSpPr/>
          <p:nvPr/>
        </p:nvGrpSpPr>
        <p:grpSpPr>
          <a:xfrm>
            <a:off x="1230290" y="2901416"/>
            <a:ext cx="5619744" cy="176219"/>
            <a:chOff x="4345425" y="2175475"/>
            <a:chExt cx="800750" cy="176025"/>
          </a:xfrm>
        </p:grpSpPr>
        <p:sp>
          <p:nvSpPr>
            <p:cNvPr id="471" name="Google Shape;471;p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3" name="Google Shape;473;p9"/>
          <p:cNvGrpSpPr/>
          <p:nvPr/>
        </p:nvGrpSpPr>
        <p:grpSpPr>
          <a:xfrm rot="1247474">
            <a:off x="5755285" y="2170191"/>
            <a:ext cx="2421042" cy="2960319"/>
            <a:chOff x="2947716" y="3613872"/>
            <a:chExt cx="637950" cy="946044"/>
          </a:xfrm>
        </p:grpSpPr>
        <p:sp>
          <p:nvSpPr>
            <p:cNvPr id="474" name="Google Shape;474;p9"/>
            <p:cNvSpPr/>
            <p:nvPr/>
          </p:nvSpPr>
          <p:spPr>
            <a:xfrm rot="1140000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lnTo>
                    <a:pt x="2116" y="23791"/>
                  </a:ln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lnTo>
                    <a:pt x="1865" y="23744"/>
                  </a:ln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9"/>
          <p:cNvSpPr txBox="1"/>
          <p:nvPr/>
        </p:nvSpPr>
        <p:spPr>
          <a:xfrm rot="-555">
            <a:off x="2998032" y="155"/>
            <a:ext cx="18588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600"/>
              <a:buFont typeface="Itim"/>
              <a:buNone/>
            </a:pPr>
            <a:r>
              <a:rPr lang="en-US" sz="3600" b="1" i="0" u="none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Ejercicio</a:t>
            </a:r>
            <a:endParaRPr dirty="0"/>
          </a:p>
        </p:txBody>
      </p:sp>
      <p:sp>
        <p:nvSpPr>
          <p:cNvPr id="481" name="Google Shape;481;p9"/>
          <p:cNvSpPr txBox="1"/>
          <p:nvPr/>
        </p:nvSpPr>
        <p:spPr>
          <a:xfrm>
            <a:off x="1864071" y="2581801"/>
            <a:ext cx="435218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2"/>
              </a:buClr>
              <a:buSzPts val="1400"/>
            </a:pPr>
            <a:r>
              <a:rPr lang="en-US" b="1" u="sng" dirty="0">
                <a:solidFill>
                  <a:schemeClr val="tx1"/>
                </a:solidFill>
                <a:hlinkClick r:id="rId3"/>
              </a:rPr>
              <a:t>https://www.youtube.com/watch?v=ZGJizJsSF8A</a:t>
            </a:r>
            <a:endParaRPr b="1" u="sng" dirty="0">
              <a:solidFill>
                <a:schemeClr val="tx1"/>
              </a:solidFill>
            </a:endParaRPr>
          </a:p>
        </p:txBody>
      </p:sp>
      <p:pic>
        <p:nvPicPr>
          <p:cNvPr id="482" name="Google Shape;482;p9" descr="Unos buenos hábitos de estudio son claves para aprovechar al máximo el tiempo dedicado al aprendizaje , y esta es sin duda alguna una de las áreas en las que me considero un experto. Me he pasado la vida estudiando sin parar, y aún a día de hoy, que ya salí de la universidad hace algunos años, sigo formándome ininterrumpidamente, aunque ahora a un ritmo más caribeño y por supuesto sin la presión de aprobar un examen final. Así que con estos antecedentes, me tomo la libertad de aportar a la comunidad algunos consejos probados no sólo con mi propia experiencia, si no con la ciencia, para que estudies no más, sino más inteligentemente.&#10;&#10;• SUSCRÍBETE •&#10;https://www.youtube.com/channel/UCo6CWGOfDeNTmpATA-k2tSA&#10;&#10;• COMO APRENDER INGLÉS •&#10;https://youtu.be/GTNz9dqQEiA&#10;&#10;• EL MÉTODO KAIZEN •&#10;https://youtu.be/Q7yNIVlIw_c&#10;&#10;• LA IMPORTANCIA DE LA LECTURA •&#10;https://youtu.be/jFklK9CERHI&#10;&#10;Algunos estudios:&#10;&#10;https://www.sciencedirect.com/science/article/pii/S0010027710002994&#10;https://www.ncbi.nlm.nih.gov/pmc/articles/PMC3351401/&#10;https://www.ncbi.nlm.nih.gov/pmc/articles/PMC3782739/&#10;https://www.ncbi.nlm.nih.gov/pmc/articles/PMC5673147/&#10;http://science.sciencemag.org/content/286/5445/1745.full&#10;&#10;&#10;Música: hooksound.com&#10;Thumbnail: Creado por Freepik&#10;Este video contiene imagenes de: icon-icons.com (Alfredo)" title="Habitos de ESTUDIO - Consejos Respaldados Científicament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3425" y="847175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0"/>
          <p:cNvSpPr txBox="1">
            <a:spLocks noGrp="1"/>
          </p:cNvSpPr>
          <p:nvPr>
            <p:ph type="title"/>
          </p:nvPr>
        </p:nvSpPr>
        <p:spPr>
          <a:xfrm>
            <a:off x="395287" y="1173162"/>
            <a:ext cx="4695825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6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Dudas o Comentarios!</a:t>
            </a:r>
            <a:endParaRPr/>
          </a:p>
        </p:txBody>
      </p:sp>
      <p:grpSp>
        <p:nvGrpSpPr>
          <p:cNvPr id="488" name="Google Shape;488;p10"/>
          <p:cNvGrpSpPr/>
          <p:nvPr/>
        </p:nvGrpSpPr>
        <p:grpSpPr>
          <a:xfrm flipH="1">
            <a:off x="1273379" y="2027319"/>
            <a:ext cx="2384393" cy="176219"/>
            <a:chOff x="4345425" y="2175475"/>
            <a:chExt cx="800750" cy="176025"/>
          </a:xfrm>
        </p:grpSpPr>
        <p:sp>
          <p:nvSpPr>
            <p:cNvPr id="489" name="Google Shape;489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0"/>
          <p:cNvGrpSpPr/>
          <p:nvPr/>
        </p:nvGrpSpPr>
        <p:grpSpPr>
          <a:xfrm rot="780000">
            <a:off x="5767387" y="952500"/>
            <a:ext cx="2497137" cy="2401887"/>
            <a:chOff x="1857000" y="3245400"/>
            <a:chExt cx="1233825" cy="1186575"/>
          </a:xfrm>
        </p:grpSpPr>
        <p:sp>
          <p:nvSpPr>
            <p:cNvPr id="492" name="Google Shape;492;p1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p10"/>
          <p:cNvGrpSpPr/>
          <p:nvPr/>
        </p:nvGrpSpPr>
        <p:grpSpPr>
          <a:xfrm rot="660000">
            <a:off x="4321175" y="4070350"/>
            <a:ext cx="3475037" cy="889000"/>
            <a:chOff x="3809875" y="1963175"/>
            <a:chExt cx="1923600" cy="492150"/>
          </a:xfrm>
        </p:grpSpPr>
        <p:sp>
          <p:nvSpPr>
            <p:cNvPr id="499" name="Google Shape;499;p10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0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cubicBezTo>
                    <a:pt x="7514" y="2394"/>
                    <a:pt x="7468" y="2321"/>
                    <a:pt x="7410" y="2263"/>
                  </a:cubicBez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0" name="Google Shape;510;p10"/>
          <p:cNvGrpSpPr/>
          <p:nvPr/>
        </p:nvGrpSpPr>
        <p:grpSpPr>
          <a:xfrm rot="1380000">
            <a:off x="3606800" y="808037"/>
            <a:ext cx="806450" cy="422275"/>
            <a:chOff x="1822875" y="1377000"/>
            <a:chExt cx="548075" cy="286550"/>
          </a:xfrm>
        </p:grpSpPr>
        <p:sp>
          <p:nvSpPr>
            <p:cNvPr id="511" name="Google Shape;511;p1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10"/>
          <p:cNvSpPr txBox="1"/>
          <p:nvPr/>
        </p:nvSpPr>
        <p:spPr>
          <a:xfrm rot="780000">
            <a:off x="5680075" y="1457325"/>
            <a:ext cx="2770187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400"/>
              <a:buFont typeface="Itim"/>
              <a:buNone/>
            </a:pPr>
            <a:r>
              <a:rPr lang="en-US" sz="44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2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1"/>
          <p:cNvSpPr txBox="1">
            <a:spLocks noGrp="1"/>
          </p:cNvSpPr>
          <p:nvPr>
            <p:ph type="title"/>
          </p:nvPr>
        </p:nvSpPr>
        <p:spPr>
          <a:xfrm>
            <a:off x="433500" y="268787"/>
            <a:ext cx="8607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Referencias</a:t>
            </a:r>
            <a:endParaRPr/>
          </a:p>
        </p:txBody>
      </p:sp>
      <p:sp>
        <p:nvSpPr>
          <p:cNvPr id="526" name="Google Shape;526;p11"/>
          <p:cNvSpPr txBox="1">
            <a:spLocks noGrp="1"/>
          </p:cNvSpPr>
          <p:nvPr>
            <p:ph type="body" idx="1"/>
          </p:nvPr>
        </p:nvSpPr>
        <p:spPr>
          <a:xfrm>
            <a:off x="433500" y="2039921"/>
            <a:ext cx="8521800" cy="28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●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Instituto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Tecnológico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de Sonora.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www.itson.mx/Alumno</a:t>
            </a:r>
            <a:r>
              <a:rPr lang="en-US" sz="1200" i="0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20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 i="0" u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www.Itson.mx/calendario  </a:t>
            </a:r>
            <a:endParaRPr sz="1200" u="sng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u="sng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●"/>
            </a:pPr>
            <a:r>
              <a:rPr lang="en-US" sz="1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Cirillo, F. (2020). 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del pomodoro: El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famoso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gestionar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que ha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cambiado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2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millones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personas</a:t>
            </a:r>
            <a:r>
              <a:rPr lang="en-US" sz="1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Barcelona. Editorial </a:t>
            </a:r>
            <a:r>
              <a:rPr lang="en-US" sz="12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Planeta</a:t>
            </a:r>
            <a:r>
              <a:rPr lang="en-US" sz="1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i="0" u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●"/>
            </a:pPr>
            <a:r>
              <a:rPr lang="en-US" sz="1200" i="0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https://workspace.google.com</a:t>
            </a:r>
            <a:endParaRPr sz="12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US" sz="12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Hemisferio</a:t>
            </a:r>
            <a:r>
              <a:rPr lang="en-US" sz="1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derecho. 9 de </a:t>
            </a:r>
            <a:r>
              <a:rPr lang="en-US" sz="12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julio</a:t>
            </a:r>
            <a:r>
              <a:rPr lang="en-US" sz="1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2008.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Hábitos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estudio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Consejos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Respaldados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Científicamente</a:t>
            </a:r>
            <a:r>
              <a:rPr lang="en-US" sz="1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i="0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https://www.youtube.com/watch?v=ZGJizJsSF8A</a:t>
            </a:r>
            <a:r>
              <a:rPr lang="en-US" sz="120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i="0" u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1"/>
          <p:cNvSpPr txBox="1"/>
          <p:nvPr/>
        </p:nvSpPr>
        <p:spPr>
          <a:xfrm>
            <a:off x="504750" y="818775"/>
            <a:ext cx="84648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1200">
                <a:solidFill>
                  <a:srgbClr val="0F0F0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Castro, R. (Junio 19, 2023) </a:t>
            </a:r>
            <a:r>
              <a:rPr lang="en-US" sz="1200" i="1">
                <a:solidFill>
                  <a:srgbClr val="0F0F0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¡GOOGLE TASKS se volvió MUCHO MEJOR! - 3 tips para sacarle provecho. </a:t>
            </a:r>
            <a:r>
              <a:rPr lang="en-US" sz="12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[Video de Youtube]</a:t>
            </a:r>
            <a:endParaRPr sz="1200">
              <a:solidFill>
                <a:srgbClr val="0F0F0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F0F0F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https://www.youtube.com/watch?v=05nm8CeAino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1"/>
          <p:cNvSpPr txBox="1"/>
          <p:nvPr/>
        </p:nvSpPr>
        <p:spPr>
          <a:xfrm>
            <a:off x="461988" y="1429350"/>
            <a:ext cx="84648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Emowe </a:t>
            </a:r>
            <a:r>
              <a:rPr lang="en-US" sz="1200">
                <a:solidFill>
                  <a:srgbClr val="0F0F0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(Febrero 05, 2023) </a:t>
            </a:r>
            <a:r>
              <a:rPr lang="en-US" sz="1200" i="1">
                <a:solidFill>
                  <a:srgbClr val="0F0F0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Tutorial de GOOGLE KEEP 2023 en español.</a:t>
            </a:r>
            <a:r>
              <a:rPr lang="en-US" sz="1200">
                <a:solidFill>
                  <a:srgbClr val="0F0F0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[Video de Youtube] </a:t>
            </a:r>
            <a:r>
              <a:rPr lang="en-US" sz="12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7"/>
              </a:rPr>
              <a:t>https://www.youtube.com/watch?v=z8QGba-yUHI</a:t>
            </a:r>
            <a:r>
              <a:rPr lang="en-US" sz="1200">
                <a:solidFill>
                  <a:srgbClr val="0F0F0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0F0F0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45800" y="4686296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"/>
          <p:cNvSpPr txBox="1">
            <a:spLocks noGrp="1"/>
          </p:cNvSpPr>
          <p:nvPr>
            <p:ph type="ctrTitle"/>
          </p:nvPr>
        </p:nvSpPr>
        <p:spPr>
          <a:xfrm>
            <a:off x="2057680" y="3414712"/>
            <a:ext cx="5145087" cy="54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400" b="1" i="0" u="none" dirty="0" err="1">
                <a:solidFill>
                  <a:srgbClr val="5387DB"/>
                </a:solidFill>
                <a:latin typeface="Itim"/>
                <a:ea typeface="Itim"/>
                <a:cs typeface="Itim"/>
                <a:sym typeface="Itim"/>
              </a:rPr>
              <a:t>Curso</a:t>
            </a:r>
            <a:r>
              <a:rPr lang="en-US" sz="2400" b="1" i="0" u="none" dirty="0">
                <a:solidFill>
                  <a:srgbClr val="5387DB"/>
                </a:solidFill>
                <a:latin typeface="Itim"/>
                <a:ea typeface="Itim"/>
                <a:cs typeface="Itim"/>
                <a:sym typeface="Itim"/>
              </a:rPr>
              <a:t> de </a:t>
            </a:r>
            <a:r>
              <a:rPr lang="en-US" sz="2400" b="1" i="0" u="none" dirty="0" err="1">
                <a:solidFill>
                  <a:srgbClr val="5387DB"/>
                </a:solidFill>
                <a:latin typeface="Itim"/>
                <a:ea typeface="Itim"/>
                <a:cs typeface="Itim"/>
                <a:sym typeface="Itim"/>
              </a:rPr>
              <a:t>Tutorías</a:t>
            </a:r>
            <a:r>
              <a:rPr lang="en-US" sz="2400" b="1" i="0" u="none" dirty="0">
                <a:solidFill>
                  <a:srgbClr val="5387DB"/>
                </a:solidFill>
                <a:latin typeface="Itim"/>
                <a:ea typeface="Itim"/>
                <a:cs typeface="Itim"/>
                <a:sym typeface="Itim"/>
              </a:rPr>
              <a:t> 2</a:t>
            </a:r>
            <a:endParaRPr sz="4800" dirty="0"/>
          </a:p>
        </p:txBody>
      </p:sp>
      <p:sp>
        <p:nvSpPr>
          <p:cNvPr id="228" name="Google Shape;228;p1"/>
          <p:cNvSpPr txBox="1">
            <a:spLocks noGrp="1"/>
          </p:cNvSpPr>
          <p:nvPr>
            <p:ph type="subTitle" idx="1"/>
          </p:nvPr>
        </p:nvSpPr>
        <p:spPr>
          <a:xfrm>
            <a:off x="1731962" y="1296987"/>
            <a:ext cx="5651500" cy="211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b="1" i="0" u="none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Sesión</a:t>
            </a:r>
            <a:r>
              <a:rPr lang="en-US" sz="2000" b="1" i="0" u="none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3: </a:t>
            </a:r>
            <a:endParaRPr sz="2000" b="1" i="0" u="none" dirty="0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400" b="1" i="0" u="none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“</a:t>
            </a:r>
            <a:r>
              <a:rPr lang="en-US" sz="4400" b="1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H</a:t>
            </a:r>
            <a:r>
              <a:rPr lang="en-US" sz="4400" b="1" i="0" u="none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erramientas</a:t>
            </a:r>
            <a:r>
              <a:rPr lang="en-US" sz="4400" b="1" i="0" u="none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US" sz="4400" b="1" i="0" u="none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digitales</a:t>
            </a:r>
            <a:r>
              <a:rPr lang="en-US" sz="4400" b="1" i="0" u="none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”</a:t>
            </a:r>
            <a:endParaRPr sz="4400" dirty="0"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/>
          <p:cNvSpPr txBox="1">
            <a:spLocks noGrp="1"/>
          </p:cNvSpPr>
          <p:nvPr>
            <p:ph type="title"/>
          </p:nvPr>
        </p:nvSpPr>
        <p:spPr>
          <a:xfrm>
            <a:off x="720725" y="1309687"/>
            <a:ext cx="374491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4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Orden del día </a:t>
            </a:r>
            <a:endParaRPr/>
          </a:p>
        </p:txBody>
      </p:sp>
      <p:sp>
        <p:nvSpPr>
          <p:cNvPr id="234" name="Google Shape;234;p2"/>
          <p:cNvSpPr txBox="1">
            <a:spLocks noGrp="1"/>
          </p:cNvSpPr>
          <p:nvPr>
            <p:ph type="body" idx="1"/>
          </p:nvPr>
        </p:nvSpPr>
        <p:spPr>
          <a:xfrm>
            <a:off x="425450" y="2022475"/>
            <a:ext cx="4840287" cy="236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útiles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página</a:t>
            </a:r>
            <a:r>
              <a:rPr lang="en-US" dirty="0"/>
              <a:t> web </a:t>
            </a:r>
            <a:r>
              <a:rPr lang="en-US" dirty="0" err="1"/>
              <a:t>institucional</a:t>
            </a:r>
            <a:endParaRPr dirty="0">
              <a:solidFill>
                <a:srgbClr val="0070C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❏"/>
            </a:pP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Aprovecha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cuenta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potros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❏"/>
            </a:pP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Apps para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hacer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organizadores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gráficos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❏"/>
            </a:pP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Técnica Pomodoro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❏"/>
            </a:pP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Dudas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comentarios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dirty="0"/>
          </a:p>
        </p:txBody>
      </p:sp>
      <p:grpSp>
        <p:nvGrpSpPr>
          <p:cNvPr id="235" name="Google Shape;235;p2"/>
          <p:cNvGrpSpPr/>
          <p:nvPr/>
        </p:nvGrpSpPr>
        <p:grpSpPr>
          <a:xfrm flipH="1">
            <a:off x="1273175" y="1973262"/>
            <a:ext cx="2384425" cy="176212"/>
            <a:chOff x="4345425" y="2175475"/>
            <a:chExt cx="800750" cy="176025"/>
          </a:xfrm>
        </p:grpSpPr>
        <p:sp>
          <p:nvSpPr>
            <p:cNvPr id="236" name="Google Shape;236;p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780000">
            <a:off x="5649912" y="860425"/>
            <a:ext cx="2497137" cy="2401887"/>
            <a:chOff x="1857000" y="3245400"/>
            <a:chExt cx="1233825" cy="1186575"/>
          </a:xfrm>
        </p:grpSpPr>
        <p:sp>
          <p:nvSpPr>
            <p:cNvPr id="239" name="Google Shape;239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2"/>
          <p:cNvGrpSpPr/>
          <p:nvPr/>
        </p:nvGrpSpPr>
        <p:grpSpPr>
          <a:xfrm rot="780000">
            <a:off x="7728220" y="2879908"/>
            <a:ext cx="1142420" cy="1961965"/>
            <a:chOff x="2947716" y="3613872"/>
            <a:chExt cx="637950" cy="1096378"/>
          </a:xfrm>
        </p:grpSpPr>
        <p:sp>
          <p:nvSpPr>
            <p:cNvPr id="246" name="Google Shape;246;p2"/>
            <p:cNvSpPr/>
            <p:nvPr/>
          </p:nvSpPr>
          <p:spPr>
            <a:xfrm rot="1140000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lnTo>
                    <a:pt x="2116" y="23791"/>
                  </a:ln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lnTo>
                    <a:pt x="1865" y="23744"/>
                  </a:ln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2"/>
          <p:cNvGrpSpPr/>
          <p:nvPr/>
        </p:nvGrpSpPr>
        <p:grpSpPr>
          <a:xfrm rot="660000">
            <a:off x="4321175" y="4070350"/>
            <a:ext cx="3475037" cy="889000"/>
            <a:chOff x="3809875" y="1963175"/>
            <a:chExt cx="1923600" cy="492150"/>
          </a:xfrm>
        </p:grpSpPr>
        <p:sp>
          <p:nvSpPr>
            <p:cNvPr id="254" name="Google Shape;254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cubicBezTo>
                    <a:pt x="7514" y="2394"/>
                    <a:pt x="7468" y="2321"/>
                    <a:pt x="7410" y="2263"/>
                  </a:cubicBez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2"/>
          <p:cNvGrpSpPr/>
          <p:nvPr/>
        </p:nvGrpSpPr>
        <p:grpSpPr>
          <a:xfrm rot="1380000">
            <a:off x="3606800" y="808037"/>
            <a:ext cx="806450" cy="422275"/>
            <a:chOff x="1822875" y="1377000"/>
            <a:chExt cx="548075" cy="286550"/>
          </a:xfrm>
        </p:grpSpPr>
        <p:sp>
          <p:nvSpPr>
            <p:cNvPr id="266" name="Google Shape;266;p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2"/>
          <p:cNvSpPr txBox="1">
            <a:spLocks noGrp="1"/>
          </p:cNvSpPr>
          <p:nvPr>
            <p:ph type="title"/>
          </p:nvPr>
        </p:nvSpPr>
        <p:spPr>
          <a:xfrm rot="1080000">
            <a:off x="5099050" y="1374775"/>
            <a:ext cx="374491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4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3"/>
          <p:cNvGrpSpPr/>
          <p:nvPr/>
        </p:nvGrpSpPr>
        <p:grpSpPr>
          <a:xfrm rot="780000">
            <a:off x="6370637" y="3081337"/>
            <a:ext cx="1625600" cy="585787"/>
            <a:chOff x="4345425" y="2175475"/>
            <a:chExt cx="800750" cy="176025"/>
          </a:xfrm>
        </p:grpSpPr>
        <p:sp>
          <p:nvSpPr>
            <p:cNvPr id="281" name="Google Shape;281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3"/>
          <p:cNvGrpSpPr/>
          <p:nvPr/>
        </p:nvGrpSpPr>
        <p:grpSpPr>
          <a:xfrm rot="300000">
            <a:off x="3333750" y="1420812"/>
            <a:ext cx="2079625" cy="585787"/>
            <a:chOff x="4345425" y="2175475"/>
            <a:chExt cx="800750" cy="176025"/>
          </a:xfrm>
        </p:grpSpPr>
        <p:sp>
          <p:nvSpPr>
            <p:cNvPr id="284" name="Google Shape;284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3"/>
          <p:cNvGrpSpPr/>
          <p:nvPr/>
        </p:nvGrpSpPr>
        <p:grpSpPr>
          <a:xfrm rot="780000">
            <a:off x="1260475" y="3048000"/>
            <a:ext cx="1435100" cy="585787"/>
            <a:chOff x="4345425" y="2175475"/>
            <a:chExt cx="800750" cy="176025"/>
          </a:xfrm>
        </p:grpSpPr>
        <p:sp>
          <p:nvSpPr>
            <p:cNvPr id="287" name="Google Shape;287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3"/>
          <p:cNvSpPr txBox="1">
            <a:spLocks noGrp="1"/>
          </p:cNvSpPr>
          <p:nvPr>
            <p:ph type="title"/>
          </p:nvPr>
        </p:nvSpPr>
        <p:spPr>
          <a:xfrm>
            <a:off x="47925" y="417281"/>
            <a:ext cx="9144000" cy="55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000" b="1" i="0" u="sng" dirty="0">
                <a:solidFill>
                  <a:schemeClr val="dk1"/>
                </a:solidFill>
                <a:hlinkClick r:id="rId3"/>
              </a:rPr>
              <a:t>https://www.itson.mx/Alumnos/Paginas/Alumnos.aspx</a:t>
            </a:r>
            <a:endParaRPr sz="1100" b="1" dirty="0">
              <a:solidFill>
                <a:schemeClr val="dk1"/>
              </a:solidFill>
            </a:endParaRPr>
          </a:p>
        </p:txBody>
      </p:sp>
      <p:grpSp>
        <p:nvGrpSpPr>
          <p:cNvPr id="290" name="Google Shape;290;p3"/>
          <p:cNvGrpSpPr/>
          <p:nvPr/>
        </p:nvGrpSpPr>
        <p:grpSpPr>
          <a:xfrm flipH="1">
            <a:off x="6837362" y="938212"/>
            <a:ext cx="1585912" cy="176212"/>
            <a:chOff x="4345425" y="2175475"/>
            <a:chExt cx="800750" cy="176025"/>
          </a:xfrm>
        </p:grpSpPr>
        <p:sp>
          <p:nvSpPr>
            <p:cNvPr id="291" name="Google Shape;291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3"/>
          <p:cNvGrpSpPr/>
          <p:nvPr/>
        </p:nvGrpSpPr>
        <p:grpSpPr>
          <a:xfrm>
            <a:off x="-138113" y="729115"/>
            <a:ext cx="1744662" cy="230187"/>
            <a:chOff x="1394800" y="3522000"/>
            <a:chExt cx="1048650" cy="138275"/>
          </a:xfrm>
        </p:grpSpPr>
        <p:sp>
          <p:nvSpPr>
            <p:cNvPr id="294" name="Google Shape;294;p3"/>
            <p:cNvSpPr/>
            <p:nvPr/>
          </p:nvSpPr>
          <p:spPr>
            <a:xfrm>
              <a:off x="1394800" y="3522000"/>
              <a:ext cx="1048650" cy="124924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432013" y="3542026"/>
              <a:ext cx="167937" cy="58170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432013" y="3528676"/>
              <a:ext cx="291027" cy="110620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851855" y="3563006"/>
              <a:ext cx="82060" cy="53403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732582" y="3533443"/>
              <a:ext cx="237592" cy="92501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2030287" y="3568728"/>
              <a:ext cx="152670" cy="91547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014067" y="3538212"/>
              <a:ext cx="166982" cy="108713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199179" y="3542026"/>
              <a:ext cx="60113" cy="47681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lnTo>
                    <a:pt x="1755" y="1"/>
                  </a:ln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186774" y="3540119"/>
              <a:ext cx="95419" cy="50541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3"/>
          <p:cNvGrpSpPr/>
          <p:nvPr/>
        </p:nvGrpSpPr>
        <p:grpSpPr>
          <a:xfrm>
            <a:off x="4171950" y="4197350"/>
            <a:ext cx="806450" cy="420687"/>
            <a:chOff x="1822875" y="1377000"/>
            <a:chExt cx="548075" cy="286550"/>
          </a:xfrm>
        </p:grpSpPr>
        <p:sp>
          <p:nvSpPr>
            <p:cNvPr id="304" name="Google Shape;304;p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3" name="Google Shape;3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475" y="938212"/>
            <a:ext cx="5541962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g2a215b9c528_0_11"/>
          <p:cNvPicPr preferRelativeResize="0"/>
          <p:nvPr/>
        </p:nvPicPr>
        <p:blipFill rotWithShape="1">
          <a:blip r:embed="rId3">
            <a:alphaModFix/>
          </a:blip>
          <a:srcRect t="2553" r="10793" b="3549"/>
          <a:stretch/>
        </p:blipFill>
        <p:spPr>
          <a:xfrm>
            <a:off x="938575" y="361900"/>
            <a:ext cx="7673899" cy="45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"/>
          <p:cNvSpPr txBox="1"/>
          <p:nvPr/>
        </p:nvSpPr>
        <p:spPr>
          <a:xfrm>
            <a:off x="1599938" y="153564"/>
            <a:ext cx="61644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hlinkClick r:id="rId3"/>
              </a:rPr>
              <a:t>https://itson.mx/Paginas/calendario-escolar.aspx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324" name="Google Shape;324;p4"/>
          <p:cNvPicPr preferRelativeResize="0"/>
          <p:nvPr/>
        </p:nvPicPr>
        <p:blipFill rotWithShape="1">
          <a:blip r:embed="rId4">
            <a:alphaModFix/>
          </a:blip>
          <a:srcRect t="2988" r="3428" b="3605"/>
          <a:stretch/>
        </p:blipFill>
        <p:spPr>
          <a:xfrm>
            <a:off x="941001" y="800189"/>
            <a:ext cx="7482274" cy="407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"/>
          <p:cNvSpPr txBox="1">
            <a:spLocks noGrp="1"/>
          </p:cNvSpPr>
          <p:nvPr>
            <p:ph type="subTitle" idx="1"/>
          </p:nvPr>
        </p:nvSpPr>
        <p:spPr>
          <a:xfrm>
            <a:off x="488950" y="781050"/>
            <a:ext cx="5186362" cy="394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➔"/>
            </a:pPr>
            <a:r>
              <a:rPr lang="en-US" sz="1600" b="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Acceso a toda la Suite de Google.</a:t>
            </a:r>
            <a:endParaRPr sz="16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➔"/>
            </a:pPr>
            <a:r>
              <a:rPr lang="en-US" sz="1600" b="0" i="0" u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Cuentan con un correo electrónico con identidad propia institucional.</a:t>
            </a:r>
            <a:endParaRPr sz="1600" b="0" i="0" u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➔"/>
            </a:pPr>
            <a:r>
              <a:rPr lang="en-US" sz="1600" b="0" i="0" u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Realizar una videoconferencia ilimitadas.</a:t>
            </a:r>
            <a:endParaRPr sz="1600" b="0" i="0" u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➔"/>
            </a:pPr>
            <a:r>
              <a:rPr lang="en-US" sz="1600" b="0" i="0" u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Calendario compartido.</a:t>
            </a:r>
            <a:endParaRPr sz="1600" b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 b="0" i="0" u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➔"/>
            </a:pPr>
            <a:r>
              <a:rPr lang="en-US" sz="1600" b="0" i="0" u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Acceso a herramientas para editar documentos, hojas de cálculo, documentos de presentaciones, diseño de páginas web, entre otros.</a:t>
            </a:r>
            <a:endParaRPr sz="1600" b="0" i="0" u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➔"/>
            </a:pPr>
            <a:r>
              <a:rPr lang="en-US" sz="1600" b="0" i="0" u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Acceso a chat.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➔"/>
            </a:pPr>
            <a:r>
              <a:rPr lang="en-US" sz="1600" b="0" i="0" u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Todas las herramientas son móviles.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</a:pPr>
            <a:endParaRPr sz="1600" b="0" i="0" u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0" name="Google Shape;330;p5" descr="Google Workspace for Education - nivelA | elevA"/>
          <p:cNvPicPr preferRelativeResize="0"/>
          <p:nvPr/>
        </p:nvPicPr>
        <p:blipFill rotWithShape="1">
          <a:blip r:embed="rId3">
            <a:alphaModFix/>
          </a:blip>
          <a:srcRect l="11741" t="22996" r="9311" b="16081"/>
          <a:stretch/>
        </p:blipFill>
        <p:spPr>
          <a:xfrm>
            <a:off x="5429250" y="1135062"/>
            <a:ext cx="3643312" cy="222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5"/>
          <p:cNvGrpSpPr/>
          <p:nvPr/>
        </p:nvGrpSpPr>
        <p:grpSpPr>
          <a:xfrm>
            <a:off x="473075" y="552450"/>
            <a:ext cx="5359400" cy="260350"/>
            <a:chOff x="1394800" y="3522000"/>
            <a:chExt cx="1048650" cy="138275"/>
          </a:xfrm>
        </p:grpSpPr>
        <p:sp>
          <p:nvSpPr>
            <p:cNvPr id="332" name="Google Shape;332;p5"/>
            <p:cNvSpPr/>
            <p:nvPr/>
          </p:nvSpPr>
          <p:spPr>
            <a:xfrm>
              <a:off x="1394800" y="3522000"/>
              <a:ext cx="1048650" cy="124785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432074" y="3542235"/>
              <a:ext cx="167424" cy="57334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432385" y="3528745"/>
              <a:ext cx="290739" cy="110452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851410" y="3562471"/>
              <a:ext cx="82625" cy="53961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732443" y="3533804"/>
              <a:ext cx="237313" cy="91903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030016" y="3568373"/>
              <a:ext cx="152825" cy="91902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2014485" y="3538863"/>
              <a:ext cx="166181" cy="107922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2199614" y="3542235"/>
              <a:ext cx="59328" cy="48059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lnTo>
                    <a:pt x="1755" y="1"/>
                  </a:ln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2187189" y="3539706"/>
              <a:ext cx="94739" cy="50588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1" name="Google Shape;341;p5"/>
          <p:cNvSpPr txBox="1">
            <a:spLocks noGrp="1"/>
          </p:cNvSpPr>
          <p:nvPr>
            <p:ph type="title"/>
          </p:nvPr>
        </p:nvSpPr>
        <p:spPr>
          <a:xfrm>
            <a:off x="520700" y="193675"/>
            <a:ext cx="4813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Aprovecha tu cuenta potros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add913c440_0_18"/>
          <p:cNvSpPr txBox="1">
            <a:spLocks noGrp="1"/>
          </p:cNvSpPr>
          <p:nvPr>
            <p:ph type="subTitle" idx="1"/>
          </p:nvPr>
        </p:nvSpPr>
        <p:spPr>
          <a:xfrm>
            <a:off x="804150" y="286800"/>
            <a:ext cx="4437300" cy="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 ocupas hacer notas de tus clases,  actividades o pendientes, emplea:</a:t>
            </a:r>
            <a:endParaRPr/>
          </a:p>
        </p:txBody>
      </p:sp>
      <p:sp>
        <p:nvSpPr>
          <p:cNvPr id="347" name="Google Shape;347;g2add913c440_0_18"/>
          <p:cNvSpPr txBox="1">
            <a:spLocks noGrp="1"/>
          </p:cNvSpPr>
          <p:nvPr>
            <p:ph type="subTitle" idx="2"/>
          </p:nvPr>
        </p:nvSpPr>
        <p:spPr>
          <a:xfrm>
            <a:off x="4748775" y="2127350"/>
            <a:ext cx="3617100" cy="11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 tener a la mano los recordatorios de tareas, utiliza</a:t>
            </a:r>
            <a:endParaRPr/>
          </a:p>
        </p:txBody>
      </p:sp>
      <p:pic>
        <p:nvPicPr>
          <p:cNvPr id="348" name="Google Shape;348;g2add913c440_0_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6382" t="24281" r="9519" b="26112"/>
          <a:stretch/>
        </p:blipFill>
        <p:spPr>
          <a:xfrm>
            <a:off x="1462950" y="1360087"/>
            <a:ext cx="2457750" cy="80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2add913c440_0_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5375" y="3143250"/>
            <a:ext cx="295275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2add913c440_0_18"/>
          <p:cNvSpPr txBox="1"/>
          <p:nvPr/>
        </p:nvSpPr>
        <p:spPr>
          <a:xfrm>
            <a:off x="918225" y="3471575"/>
            <a:ext cx="29076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dk2"/>
                </a:solidFill>
                <a:highlight>
                  <a:schemeClr val="lt2"/>
                </a:highlight>
              </a:rPr>
              <a:t>Son gratuitas, intuitivas y de fácil acceso desde tu cuenta de gmail, además puedes vincularlas a tu calendario de google.</a:t>
            </a:r>
            <a:endParaRPr i="1">
              <a:solidFill>
                <a:schemeClr val="dk2"/>
              </a:solidFill>
              <a:highlight>
                <a:schemeClr val="lt2"/>
              </a:highlight>
            </a:endParaRPr>
          </a:p>
        </p:txBody>
      </p:sp>
      <p:pic>
        <p:nvPicPr>
          <p:cNvPr id="351" name="Google Shape;351;g2add913c440_0_18">
            <a:hlinkClick r:id="rId3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9050" y="2012200"/>
            <a:ext cx="509500" cy="5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2add913c440_0_18">
            <a:hlinkClick r:id="rId5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8625" y="4145325"/>
            <a:ext cx="509500" cy="5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6"/>
          <p:cNvGrpSpPr/>
          <p:nvPr/>
        </p:nvGrpSpPr>
        <p:grpSpPr>
          <a:xfrm>
            <a:off x="576262" y="582612"/>
            <a:ext cx="6991350" cy="228600"/>
            <a:chOff x="4345425" y="2175475"/>
            <a:chExt cx="800750" cy="176025"/>
          </a:xfrm>
        </p:grpSpPr>
        <p:sp>
          <p:nvSpPr>
            <p:cNvPr id="358" name="Google Shape;358;p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6"/>
          <p:cNvSpPr txBox="1">
            <a:spLocks noGrp="1"/>
          </p:cNvSpPr>
          <p:nvPr>
            <p:ph type="title"/>
          </p:nvPr>
        </p:nvSpPr>
        <p:spPr>
          <a:xfrm>
            <a:off x="477837" y="222250"/>
            <a:ext cx="770413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Apps para hacer organizadores gráficos</a:t>
            </a:r>
            <a:endParaRPr/>
          </a:p>
        </p:txBody>
      </p:sp>
      <p:sp>
        <p:nvSpPr>
          <p:cNvPr id="361" name="Google Shape;361;p6"/>
          <p:cNvSpPr txBox="1">
            <a:spLocks noGrp="1"/>
          </p:cNvSpPr>
          <p:nvPr>
            <p:ph type="body" idx="1"/>
          </p:nvPr>
        </p:nvSpPr>
        <p:spPr>
          <a:xfrm>
            <a:off x="576262" y="1177925"/>
            <a:ext cx="4062412" cy="301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00"/>
              <a:buFont typeface="Arial"/>
              <a:buChar char="•"/>
            </a:pPr>
            <a:r>
              <a:rPr lang="en-US" sz="2800" b="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Bubbl.us*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00"/>
              <a:buFont typeface="Arial"/>
              <a:buChar char="•"/>
            </a:pPr>
            <a:r>
              <a:rPr lang="en-US" sz="2800" b="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Go.conqr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00"/>
              <a:buFont typeface="Arial"/>
              <a:buChar char="•"/>
            </a:pPr>
            <a:r>
              <a:rPr lang="en-US" sz="2800" b="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Mind meister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00"/>
              <a:buFont typeface="Arial"/>
              <a:buChar char="•"/>
            </a:pPr>
            <a:r>
              <a:rPr lang="en-US" sz="2800" b="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Mindomo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00"/>
              <a:buFont typeface="Arial"/>
              <a:buChar char="•"/>
            </a:pPr>
            <a:r>
              <a:rPr lang="en-US" sz="2800" b="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Miro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00"/>
              <a:buFont typeface="Arial"/>
              <a:buChar char="•"/>
            </a:pPr>
            <a:r>
              <a:rPr lang="en-US" sz="2800" b="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Cmaptools*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8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6" descr="Hel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2687" y="906462"/>
            <a:ext cx="1214437" cy="121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" descr="GoConqr, la herramienta más completa para tu clase. - Ideas para Prof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2125" y="844550"/>
            <a:ext cx="1146175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" descr="MINDMEISTER – Sitio del Observatorio TIC de la UC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0462" y="2157412"/>
            <a:ext cx="2414587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500" y="3373437"/>
            <a:ext cx="1549400" cy="154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" descr="CmapTools - Recursos Didácticos: Catá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77012" y="3522662"/>
            <a:ext cx="2276475" cy="124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1325" y="2122487"/>
            <a:ext cx="1757362" cy="984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6"/>
          <p:cNvGrpSpPr/>
          <p:nvPr/>
        </p:nvGrpSpPr>
        <p:grpSpPr>
          <a:xfrm rot="1440000">
            <a:off x="7623175" y="276225"/>
            <a:ext cx="1601787" cy="612775"/>
            <a:chOff x="4038775" y="3369325"/>
            <a:chExt cx="1789725" cy="711700"/>
          </a:xfrm>
        </p:grpSpPr>
        <p:sp>
          <p:nvSpPr>
            <p:cNvPr id="369" name="Google Shape;369;p6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5209664" y="3590338"/>
              <a:ext cx="395549" cy="147503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8E7723-2157-49EE-BC42-E4643CE288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E16C22C-F1C7-4F86-A7ED-14C3534A6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C151AF-419D-4DA0-85FA-B95E7DBA5A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633</Words>
  <Application>Microsoft Office PowerPoint</Application>
  <PresentationFormat>Presentación en pantalla (16:9)</PresentationFormat>
  <Paragraphs>85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Calibri</vt:lpstr>
      <vt:lpstr>Lexend</vt:lpstr>
      <vt:lpstr>Roboto</vt:lpstr>
      <vt:lpstr>Arial</vt:lpstr>
      <vt:lpstr>Itim</vt:lpstr>
      <vt:lpstr>Permanent Marker</vt:lpstr>
      <vt:lpstr>Noto Sans Symbols</vt:lpstr>
      <vt:lpstr>1_Online Notebook XL by Slidesgo</vt:lpstr>
      <vt:lpstr>4_Online Notebook XL by Slidesgo</vt:lpstr>
      <vt:lpstr>6_Online Notebook XL by Slidesgo</vt:lpstr>
      <vt:lpstr>2_Online Notebook XL by Slidesgo</vt:lpstr>
      <vt:lpstr>3_Online Notebook XL by Slidesgo</vt:lpstr>
      <vt:lpstr>5_Online Notebook XL by Slidesgo</vt:lpstr>
      <vt:lpstr>Curso de Tutorías 2</vt:lpstr>
      <vt:lpstr>Curso de Tutorías 2</vt:lpstr>
      <vt:lpstr>Orden del día </vt:lpstr>
      <vt:lpstr>https://www.itson.mx/Alumnos/Paginas/Alumnos.aspx</vt:lpstr>
      <vt:lpstr>Presentación de PowerPoint</vt:lpstr>
      <vt:lpstr>Presentación de PowerPoint</vt:lpstr>
      <vt:lpstr>Aprovecha tu cuenta potros</vt:lpstr>
      <vt:lpstr>Presentación de PowerPoint</vt:lpstr>
      <vt:lpstr>Apps para hacer organizadores gráficos</vt:lpstr>
      <vt:lpstr>¡Entonces, vuélvete más productivo empleando alguna de estas apps, con la técnica Pomodoro!</vt:lpstr>
      <vt:lpstr>Técnica de Pomodoro</vt:lpstr>
      <vt:lpstr>Beneficios del uso del pomodoro. </vt:lpstr>
      <vt:lpstr>Presentación de PowerPoint</vt:lpstr>
      <vt:lpstr>Dudas o Comentarios!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Tutorías 2</dc:title>
  <dc:creator>Vanessa Aránzazu Rascón Gil</dc:creator>
  <cp:lastModifiedBy>Marily Sainz Leyva</cp:lastModifiedBy>
  <cp:revision>3</cp:revision>
  <dcterms:modified xsi:type="dcterms:W3CDTF">2024-01-31T17:07:08Z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