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comments/comment5.xml" ContentType="application/vnd.openxmlformats-officedocument.presentationml.comments+xml"/>
  <Override PartName="/ppt/comments/comment4.xml" ContentType="application/vnd.openxmlformats-officedocument.presentationml.comments+xml"/>
  <Override PartName="/ppt/comments/comment3.xml" ContentType="application/vnd.openxmlformats-officedocument.presentationml.comments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Itim" panose="020B0604020202020204" charset="-34"/>
      <p:regular r:id="rId25"/>
    </p:embeddedFont>
    <p:embeddedFont>
      <p:font typeface="Permanent Marker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erP/W3U/XIm63qU4mPkOOv5x8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4" clrIdx="0"/>
  <p:cmAuthor id="1" name="Liliana Vizcarra Esquer" initials="LVE" lastIdx="3" clrIdx="1">
    <p:extLst>
      <p:ext uri="{19B8F6BF-5375-455C-9EA6-DF929625EA0E}">
        <p15:presenceInfo xmlns:p15="http://schemas.microsoft.com/office/powerpoint/2012/main" userId="S-1-5-21-1217447362-2380883120-2345227062-18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354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0:21.563" idx="1">
    <p:pos x="6000" y="0"/>
    <p:text>El tutor explica que todos los alumnos del ITSON tienen derecho a contar con el IMSS... Indaga entre el grupo si ya cuentan con su número desde la prepa, si no lo tienen, deberán obtenerlo... en esta sesión les dirán cómo hacerlo...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2:54.902" idx="2">
    <p:pos x="6000" y="0"/>
    <p:text>La fecha para hacer el trámite de solicitud en el CIA es del 21 de agosto al 8 de septiembre... (si no lo realizan oportunamente, después de esa fecha acudir a tutorías para orientarles).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U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4:30.617" idx="3">
    <p:pos x="6000" y="0"/>
    <p:text>Explicar que este trámite solo se hace 1 vez durante la carrera, después se renueva automáticamente mientras estén inscritos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Y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5:28.265" idx="4">
    <p:pos x="6000" y="0"/>
    <p:text>En las siguientes diapositivas se muestran diferentes servicios para los alumnos.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c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2:33.932" idx="2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3:19.596" idx="3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60009823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g260009823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2af9d2fb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g22af9d2fb5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2af9d2fb5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22af9d2fb5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2af9d2fb5f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0" name="Google Shape;970;g22af9d2fb5f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2af9d2fb5f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" name="Google Shape;985;g22af9d2fb5f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2af9d2fb5f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2" name="Google Shape;1002;g22af9d2fb5f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2af9d2fb5f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g22af9d2fb5f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af9d2fb5f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g22af9d2fb5f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2af9d2fb5f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2af9d2fb5f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3" name="Google Shape;1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2b05fa3b81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g22b05fa3b81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29587b01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g229587b01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600098236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600098236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6000982363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6000982363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294d6ecd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g2294d6ecd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294d6ecdec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g2294d6ecdec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" name="Google Shape;186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mesadeayud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5.xml"/><Relationship Id="rId5" Type="http://schemas.openxmlformats.org/officeDocument/2006/relationships/image" Target="../media/image7.png"/><Relationship Id="rId4" Type="http://schemas.openxmlformats.org/officeDocument/2006/relationships/hyperlink" Target="mailto:mesadeayuda@itson.edu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6.xml"/><Relationship Id="rId4" Type="http://schemas.openxmlformats.org/officeDocument/2006/relationships/hyperlink" Target="https://sib.itson.edu.mx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niSaludITSON" TargetMode="External"/><Relationship Id="rId7" Type="http://schemas.openxmlformats.org/officeDocument/2006/relationships/hyperlink" Target="mailto:damari.rodriguez@itson.edu.m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ireya.rojas@itson.edu.m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ana.sainz@itson.edu.m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on.edu.m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tson.mx/c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sdigitales.imss.gob.mx/gestionAsegurados-web-externo/asignacionNSS%3BJSESSIONIDASEGEXTERNO%3DMlroI1Zay8AUOQYUoLXCqzfFb3Z37Irebn5e4Z5QETlH7sAKro4Q!-20528583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serviciosdigitales.imss.gob.mx/portal-ciudadano-web-externo/derechohabientes/tramite/regist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6000982363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g26000982363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2: </a:t>
            </a:r>
            <a:r>
              <a:rPr lang="en" b="1"/>
              <a:t>Tutorías complementarias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"/>
          <p:cNvSpPr txBox="1">
            <a:spLocks noGrp="1"/>
          </p:cNvSpPr>
          <p:nvPr>
            <p:ph type="subTitle" idx="1"/>
          </p:nvPr>
        </p:nvSpPr>
        <p:spPr>
          <a:xfrm>
            <a:off x="560925" y="2379850"/>
            <a:ext cx="30000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1F497D"/>
                </a:solidFill>
              </a:rPr>
              <a:t>Después de haberte dado de alta en el servicio médico del IMSS, el seguro seguirá activo cada semestre mientras continúes estudiando.</a:t>
            </a:r>
            <a:endParaRPr sz="1800" b="1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/>
          </a:p>
        </p:txBody>
      </p:sp>
      <p:sp>
        <p:nvSpPr>
          <p:cNvPr id="830" name="Google Shape;830;p14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20970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Seguro  facultativo</a:t>
            </a:r>
            <a:endParaRPr/>
          </a:p>
        </p:txBody>
      </p:sp>
      <p:grpSp>
        <p:nvGrpSpPr>
          <p:cNvPr id="831" name="Google Shape;831;p14"/>
          <p:cNvGrpSpPr/>
          <p:nvPr/>
        </p:nvGrpSpPr>
        <p:grpSpPr>
          <a:xfrm flipH="1">
            <a:off x="2337311" y="4554988"/>
            <a:ext cx="1333249" cy="176025"/>
            <a:chOff x="4345425" y="2175475"/>
            <a:chExt cx="800750" cy="176025"/>
          </a:xfrm>
        </p:grpSpPr>
        <p:sp>
          <p:nvSpPr>
            <p:cNvPr id="832" name="Google Shape;832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14"/>
          <p:cNvGrpSpPr/>
          <p:nvPr/>
        </p:nvGrpSpPr>
        <p:grpSpPr>
          <a:xfrm rot="-166817" flipH="1">
            <a:off x="723197" y="2292019"/>
            <a:ext cx="1944668" cy="176021"/>
            <a:chOff x="4345425" y="2175475"/>
            <a:chExt cx="800750" cy="176025"/>
          </a:xfrm>
        </p:grpSpPr>
        <p:sp>
          <p:nvSpPr>
            <p:cNvPr id="835" name="Google Shape;835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4"/>
          <p:cNvSpPr/>
          <p:nvPr/>
        </p:nvSpPr>
        <p:spPr>
          <a:xfrm>
            <a:off x="2711350" y="971575"/>
            <a:ext cx="585156" cy="660932"/>
          </a:xfrm>
          <a:custGeom>
            <a:avLst/>
            <a:gdLst/>
            <a:ahLst/>
            <a:cxnLst/>
            <a:rect l="l" t="t" r="r" b="b"/>
            <a:pathLst>
              <a:path w="16286" h="18395" extrusionOk="0">
                <a:moveTo>
                  <a:pt x="8339" y="894"/>
                </a:moveTo>
                <a:cubicBezTo>
                  <a:pt x="7947" y="1051"/>
                  <a:pt x="7555" y="1223"/>
                  <a:pt x="7163" y="1427"/>
                </a:cubicBezTo>
                <a:cubicBezTo>
                  <a:pt x="7461" y="1255"/>
                  <a:pt x="7759" y="1098"/>
                  <a:pt x="8057" y="957"/>
                </a:cubicBezTo>
                <a:cubicBezTo>
                  <a:pt x="8151" y="941"/>
                  <a:pt x="8245" y="910"/>
                  <a:pt x="8339" y="894"/>
                </a:cubicBezTo>
                <a:close/>
                <a:moveTo>
                  <a:pt x="10017" y="731"/>
                </a:moveTo>
                <a:cubicBezTo>
                  <a:pt x="10247" y="731"/>
                  <a:pt x="10476" y="746"/>
                  <a:pt x="10706" y="769"/>
                </a:cubicBezTo>
                <a:cubicBezTo>
                  <a:pt x="10800" y="784"/>
                  <a:pt x="10894" y="800"/>
                  <a:pt x="10988" y="816"/>
                </a:cubicBezTo>
                <a:cubicBezTo>
                  <a:pt x="9875" y="847"/>
                  <a:pt x="8699" y="1129"/>
                  <a:pt x="7743" y="1474"/>
                </a:cubicBezTo>
                <a:cubicBezTo>
                  <a:pt x="8402" y="1160"/>
                  <a:pt x="9091" y="957"/>
                  <a:pt x="9765" y="737"/>
                </a:cubicBezTo>
                <a:cubicBezTo>
                  <a:pt x="9849" y="733"/>
                  <a:pt x="9933" y="731"/>
                  <a:pt x="10017" y="731"/>
                </a:cubicBezTo>
                <a:close/>
                <a:moveTo>
                  <a:pt x="9985" y="4327"/>
                </a:moveTo>
                <a:lnTo>
                  <a:pt x="9985" y="4327"/>
                </a:lnTo>
                <a:cubicBezTo>
                  <a:pt x="10173" y="4436"/>
                  <a:pt x="10345" y="4593"/>
                  <a:pt x="10471" y="4828"/>
                </a:cubicBezTo>
                <a:cubicBezTo>
                  <a:pt x="10471" y="4860"/>
                  <a:pt x="10471" y="4891"/>
                  <a:pt x="10471" y="4922"/>
                </a:cubicBezTo>
                <a:cubicBezTo>
                  <a:pt x="10345" y="4687"/>
                  <a:pt x="10173" y="4483"/>
                  <a:pt x="9985" y="4327"/>
                </a:cubicBezTo>
                <a:close/>
                <a:moveTo>
                  <a:pt x="6286" y="1615"/>
                </a:moveTo>
                <a:cubicBezTo>
                  <a:pt x="5596" y="2085"/>
                  <a:pt x="4953" y="2618"/>
                  <a:pt x="4358" y="3167"/>
                </a:cubicBezTo>
                <a:cubicBezTo>
                  <a:pt x="3590" y="3872"/>
                  <a:pt x="2900" y="4672"/>
                  <a:pt x="2304" y="5518"/>
                </a:cubicBezTo>
                <a:cubicBezTo>
                  <a:pt x="2931" y="4295"/>
                  <a:pt x="3825" y="3214"/>
                  <a:pt x="5000" y="2367"/>
                </a:cubicBezTo>
                <a:cubicBezTo>
                  <a:pt x="5408" y="2085"/>
                  <a:pt x="5831" y="1834"/>
                  <a:pt x="6286" y="1615"/>
                </a:cubicBezTo>
                <a:close/>
                <a:moveTo>
                  <a:pt x="2038" y="6521"/>
                </a:moveTo>
                <a:cubicBezTo>
                  <a:pt x="1756" y="7101"/>
                  <a:pt x="1521" y="7728"/>
                  <a:pt x="1348" y="8371"/>
                </a:cubicBezTo>
                <a:cubicBezTo>
                  <a:pt x="1411" y="7994"/>
                  <a:pt x="1505" y="7634"/>
                  <a:pt x="1599" y="7258"/>
                </a:cubicBezTo>
                <a:cubicBezTo>
                  <a:pt x="1740" y="7007"/>
                  <a:pt x="1881" y="6756"/>
                  <a:pt x="2038" y="6521"/>
                </a:cubicBezTo>
                <a:close/>
                <a:moveTo>
                  <a:pt x="8784" y="3487"/>
                </a:moveTo>
                <a:cubicBezTo>
                  <a:pt x="8978" y="3487"/>
                  <a:pt x="9171" y="3505"/>
                  <a:pt x="9358" y="3543"/>
                </a:cubicBezTo>
                <a:cubicBezTo>
                  <a:pt x="9296" y="3539"/>
                  <a:pt x="9233" y="3537"/>
                  <a:pt x="9170" y="3537"/>
                </a:cubicBezTo>
                <a:cubicBezTo>
                  <a:pt x="7833" y="3537"/>
                  <a:pt x="6157" y="4454"/>
                  <a:pt x="5439" y="5157"/>
                </a:cubicBezTo>
                <a:cubicBezTo>
                  <a:pt x="4938" y="5659"/>
                  <a:pt x="4499" y="6333"/>
                  <a:pt x="4138" y="7085"/>
                </a:cubicBezTo>
                <a:cubicBezTo>
                  <a:pt x="3887" y="7524"/>
                  <a:pt x="3684" y="7979"/>
                  <a:pt x="3511" y="8433"/>
                </a:cubicBezTo>
                <a:cubicBezTo>
                  <a:pt x="3652" y="7650"/>
                  <a:pt x="3934" y="6913"/>
                  <a:pt x="4405" y="6223"/>
                </a:cubicBezTo>
                <a:cubicBezTo>
                  <a:pt x="5063" y="5267"/>
                  <a:pt x="5988" y="4436"/>
                  <a:pt x="7038" y="3919"/>
                </a:cubicBezTo>
                <a:cubicBezTo>
                  <a:pt x="7560" y="3658"/>
                  <a:pt x="8180" y="3487"/>
                  <a:pt x="8784" y="3487"/>
                </a:cubicBezTo>
                <a:close/>
                <a:moveTo>
                  <a:pt x="11380" y="6176"/>
                </a:moveTo>
                <a:lnTo>
                  <a:pt x="11380" y="6176"/>
                </a:lnTo>
                <a:cubicBezTo>
                  <a:pt x="11427" y="6396"/>
                  <a:pt x="11458" y="6599"/>
                  <a:pt x="11474" y="6803"/>
                </a:cubicBezTo>
                <a:cubicBezTo>
                  <a:pt x="11646" y="7932"/>
                  <a:pt x="11725" y="9123"/>
                  <a:pt x="12007" y="10252"/>
                </a:cubicBezTo>
                <a:cubicBezTo>
                  <a:pt x="12148" y="10816"/>
                  <a:pt x="12477" y="11192"/>
                  <a:pt x="12900" y="11396"/>
                </a:cubicBezTo>
                <a:cubicBezTo>
                  <a:pt x="12743" y="11380"/>
                  <a:pt x="12618" y="11349"/>
                  <a:pt x="12493" y="11302"/>
                </a:cubicBezTo>
                <a:cubicBezTo>
                  <a:pt x="12399" y="11208"/>
                  <a:pt x="12305" y="11082"/>
                  <a:pt x="12226" y="10957"/>
                </a:cubicBezTo>
                <a:cubicBezTo>
                  <a:pt x="11944" y="10471"/>
                  <a:pt x="11866" y="9907"/>
                  <a:pt x="11803" y="9374"/>
                </a:cubicBezTo>
                <a:cubicBezTo>
                  <a:pt x="11693" y="8543"/>
                  <a:pt x="11599" y="7681"/>
                  <a:pt x="11427" y="6850"/>
                </a:cubicBezTo>
                <a:cubicBezTo>
                  <a:pt x="11411" y="6631"/>
                  <a:pt x="11411" y="6411"/>
                  <a:pt x="11380" y="6176"/>
                </a:cubicBezTo>
                <a:close/>
                <a:moveTo>
                  <a:pt x="4671" y="10158"/>
                </a:moveTo>
                <a:cubicBezTo>
                  <a:pt x="4671" y="10220"/>
                  <a:pt x="4687" y="10283"/>
                  <a:pt x="4687" y="10346"/>
                </a:cubicBezTo>
                <a:cubicBezTo>
                  <a:pt x="4734" y="10816"/>
                  <a:pt x="4797" y="11317"/>
                  <a:pt x="4953" y="11788"/>
                </a:cubicBezTo>
                <a:cubicBezTo>
                  <a:pt x="4749" y="11317"/>
                  <a:pt x="4671" y="10753"/>
                  <a:pt x="4671" y="10158"/>
                </a:cubicBezTo>
                <a:close/>
                <a:moveTo>
                  <a:pt x="11536" y="10863"/>
                </a:moveTo>
                <a:lnTo>
                  <a:pt x="11536" y="10863"/>
                </a:lnTo>
                <a:cubicBezTo>
                  <a:pt x="11740" y="11176"/>
                  <a:pt x="11991" y="11411"/>
                  <a:pt x="12273" y="11553"/>
                </a:cubicBezTo>
                <a:cubicBezTo>
                  <a:pt x="12367" y="11647"/>
                  <a:pt x="12461" y="11725"/>
                  <a:pt x="12555" y="11803"/>
                </a:cubicBezTo>
                <a:cubicBezTo>
                  <a:pt x="12038" y="11662"/>
                  <a:pt x="11725" y="11317"/>
                  <a:pt x="11536" y="10863"/>
                </a:cubicBezTo>
                <a:close/>
                <a:moveTo>
                  <a:pt x="14703" y="11051"/>
                </a:moveTo>
                <a:lnTo>
                  <a:pt x="14703" y="11051"/>
                </a:lnTo>
                <a:cubicBezTo>
                  <a:pt x="14358" y="11490"/>
                  <a:pt x="13888" y="11803"/>
                  <a:pt x="13229" y="11850"/>
                </a:cubicBezTo>
                <a:cubicBezTo>
                  <a:pt x="13214" y="11835"/>
                  <a:pt x="13214" y="11819"/>
                  <a:pt x="13198" y="11803"/>
                </a:cubicBezTo>
                <a:cubicBezTo>
                  <a:pt x="13167" y="11788"/>
                  <a:pt x="13135" y="11772"/>
                  <a:pt x="13120" y="11756"/>
                </a:cubicBezTo>
                <a:cubicBezTo>
                  <a:pt x="13480" y="11756"/>
                  <a:pt x="13856" y="11631"/>
                  <a:pt x="14201" y="11380"/>
                </a:cubicBezTo>
                <a:cubicBezTo>
                  <a:pt x="14374" y="11302"/>
                  <a:pt x="14546" y="11192"/>
                  <a:pt x="14703" y="11051"/>
                </a:cubicBezTo>
                <a:close/>
                <a:moveTo>
                  <a:pt x="8584" y="4456"/>
                </a:moveTo>
                <a:cubicBezTo>
                  <a:pt x="9393" y="4456"/>
                  <a:pt x="10099" y="4942"/>
                  <a:pt x="10439" y="6255"/>
                </a:cubicBezTo>
                <a:cubicBezTo>
                  <a:pt x="10455" y="6302"/>
                  <a:pt x="10471" y="6364"/>
                  <a:pt x="10486" y="6427"/>
                </a:cubicBezTo>
                <a:cubicBezTo>
                  <a:pt x="10502" y="7023"/>
                  <a:pt x="10518" y="7618"/>
                  <a:pt x="10549" y="8214"/>
                </a:cubicBezTo>
                <a:cubicBezTo>
                  <a:pt x="10455" y="9045"/>
                  <a:pt x="10220" y="9875"/>
                  <a:pt x="9891" y="10565"/>
                </a:cubicBezTo>
                <a:cubicBezTo>
                  <a:pt x="9373" y="11694"/>
                  <a:pt x="8010" y="13042"/>
                  <a:pt x="6771" y="13120"/>
                </a:cubicBezTo>
                <a:cubicBezTo>
                  <a:pt x="6411" y="13042"/>
                  <a:pt x="6066" y="12885"/>
                  <a:pt x="5768" y="12524"/>
                </a:cubicBezTo>
                <a:cubicBezTo>
                  <a:pt x="5141" y="11772"/>
                  <a:pt x="5032" y="10628"/>
                  <a:pt x="5000" y="9687"/>
                </a:cubicBezTo>
                <a:cubicBezTo>
                  <a:pt x="4969" y="9045"/>
                  <a:pt x="5016" y="8418"/>
                  <a:pt x="5141" y="7822"/>
                </a:cubicBezTo>
                <a:cubicBezTo>
                  <a:pt x="5565" y="6646"/>
                  <a:pt x="6286" y="5549"/>
                  <a:pt x="7163" y="4860"/>
                </a:cubicBezTo>
                <a:cubicBezTo>
                  <a:pt x="7638" y="4611"/>
                  <a:pt x="8128" y="4456"/>
                  <a:pt x="8584" y="4456"/>
                </a:cubicBezTo>
                <a:close/>
                <a:moveTo>
                  <a:pt x="5126" y="6584"/>
                </a:moveTo>
                <a:lnTo>
                  <a:pt x="5126" y="6584"/>
                </a:lnTo>
                <a:cubicBezTo>
                  <a:pt x="5016" y="6866"/>
                  <a:pt x="4938" y="7164"/>
                  <a:pt x="4859" y="7462"/>
                </a:cubicBezTo>
                <a:cubicBezTo>
                  <a:pt x="4561" y="8245"/>
                  <a:pt x="4389" y="9092"/>
                  <a:pt x="4326" y="9907"/>
                </a:cubicBezTo>
                <a:cubicBezTo>
                  <a:pt x="4217" y="11082"/>
                  <a:pt x="4530" y="12524"/>
                  <a:pt x="5518" y="13230"/>
                </a:cubicBezTo>
                <a:cubicBezTo>
                  <a:pt x="3480" y="12383"/>
                  <a:pt x="3919" y="9217"/>
                  <a:pt x="4624" y="7524"/>
                </a:cubicBezTo>
                <a:cubicBezTo>
                  <a:pt x="4734" y="7258"/>
                  <a:pt x="4859" y="6991"/>
                  <a:pt x="5000" y="6741"/>
                </a:cubicBezTo>
                <a:cubicBezTo>
                  <a:pt x="5016" y="6725"/>
                  <a:pt x="5032" y="6694"/>
                  <a:pt x="5047" y="6678"/>
                </a:cubicBezTo>
                <a:cubicBezTo>
                  <a:pt x="5079" y="6646"/>
                  <a:pt x="5110" y="6615"/>
                  <a:pt x="5126" y="6584"/>
                </a:cubicBezTo>
                <a:close/>
                <a:moveTo>
                  <a:pt x="800" y="7728"/>
                </a:moveTo>
                <a:cubicBezTo>
                  <a:pt x="392" y="9578"/>
                  <a:pt x="439" y="11568"/>
                  <a:pt x="1003" y="13355"/>
                </a:cubicBezTo>
                <a:cubicBezTo>
                  <a:pt x="345" y="11584"/>
                  <a:pt x="298" y="9562"/>
                  <a:pt x="800" y="7728"/>
                </a:cubicBezTo>
                <a:close/>
                <a:moveTo>
                  <a:pt x="2743" y="15314"/>
                </a:moveTo>
                <a:lnTo>
                  <a:pt x="2743" y="15314"/>
                </a:lnTo>
                <a:cubicBezTo>
                  <a:pt x="2775" y="15346"/>
                  <a:pt x="2790" y="15361"/>
                  <a:pt x="2806" y="15377"/>
                </a:cubicBezTo>
                <a:cubicBezTo>
                  <a:pt x="3386" y="15941"/>
                  <a:pt x="4107" y="16506"/>
                  <a:pt x="4891" y="16945"/>
                </a:cubicBezTo>
                <a:cubicBezTo>
                  <a:pt x="4107" y="16615"/>
                  <a:pt x="3449" y="16161"/>
                  <a:pt x="2900" y="15534"/>
                </a:cubicBezTo>
                <a:cubicBezTo>
                  <a:pt x="2853" y="15471"/>
                  <a:pt x="2790" y="15393"/>
                  <a:pt x="2743" y="15314"/>
                </a:cubicBezTo>
                <a:close/>
                <a:moveTo>
                  <a:pt x="5502" y="16788"/>
                </a:moveTo>
                <a:lnTo>
                  <a:pt x="5502" y="16788"/>
                </a:lnTo>
                <a:cubicBezTo>
                  <a:pt x="6160" y="16992"/>
                  <a:pt x="6834" y="17133"/>
                  <a:pt x="7492" y="17195"/>
                </a:cubicBezTo>
                <a:cubicBezTo>
                  <a:pt x="7670" y="17218"/>
                  <a:pt x="7844" y="17228"/>
                  <a:pt x="8014" y="17228"/>
                </a:cubicBezTo>
                <a:cubicBezTo>
                  <a:pt x="8325" y="17228"/>
                  <a:pt x="8625" y="17193"/>
                  <a:pt x="8919" y="17133"/>
                </a:cubicBezTo>
                <a:lnTo>
                  <a:pt x="8919" y="17133"/>
                </a:lnTo>
                <a:cubicBezTo>
                  <a:pt x="8543" y="17274"/>
                  <a:pt x="8166" y="17383"/>
                  <a:pt x="7759" y="17446"/>
                </a:cubicBezTo>
                <a:cubicBezTo>
                  <a:pt x="7728" y="17446"/>
                  <a:pt x="7696" y="17446"/>
                  <a:pt x="7665" y="17462"/>
                </a:cubicBezTo>
                <a:cubicBezTo>
                  <a:pt x="6928" y="17399"/>
                  <a:pt x="6192" y="17133"/>
                  <a:pt x="5502" y="16788"/>
                </a:cubicBezTo>
                <a:close/>
                <a:moveTo>
                  <a:pt x="10392" y="1"/>
                </a:moveTo>
                <a:cubicBezTo>
                  <a:pt x="10330" y="1"/>
                  <a:pt x="10267" y="16"/>
                  <a:pt x="10220" y="16"/>
                </a:cubicBezTo>
                <a:cubicBezTo>
                  <a:pt x="10155" y="14"/>
                  <a:pt x="10090" y="13"/>
                  <a:pt x="10025" y="13"/>
                </a:cubicBezTo>
                <a:cubicBezTo>
                  <a:pt x="9589" y="13"/>
                  <a:pt x="9152" y="58"/>
                  <a:pt x="8715" y="126"/>
                </a:cubicBezTo>
                <a:cubicBezTo>
                  <a:pt x="8645" y="114"/>
                  <a:pt x="8574" y="109"/>
                  <a:pt x="8502" y="109"/>
                </a:cubicBezTo>
                <a:cubicBezTo>
                  <a:pt x="8092" y="109"/>
                  <a:pt x="7662" y="284"/>
                  <a:pt x="7289" y="471"/>
                </a:cubicBezTo>
                <a:cubicBezTo>
                  <a:pt x="7257" y="486"/>
                  <a:pt x="7226" y="518"/>
                  <a:pt x="7195" y="534"/>
                </a:cubicBezTo>
                <a:cubicBezTo>
                  <a:pt x="5408" y="1160"/>
                  <a:pt x="3778" y="2305"/>
                  <a:pt x="2680" y="3684"/>
                </a:cubicBezTo>
                <a:cubicBezTo>
                  <a:pt x="2367" y="4076"/>
                  <a:pt x="2085" y="4515"/>
                  <a:pt x="1834" y="4969"/>
                </a:cubicBezTo>
                <a:cubicBezTo>
                  <a:pt x="1646" y="5220"/>
                  <a:pt x="1489" y="5487"/>
                  <a:pt x="1332" y="5753"/>
                </a:cubicBezTo>
                <a:cubicBezTo>
                  <a:pt x="768" y="6835"/>
                  <a:pt x="423" y="8042"/>
                  <a:pt x="282" y="9248"/>
                </a:cubicBezTo>
                <a:cubicBezTo>
                  <a:pt x="0" y="11600"/>
                  <a:pt x="549" y="14123"/>
                  <a:pt x="2132" y="15941"/>
                </a:cubicBezTo>
                <a:cubicBezTo>
                  <a:pt x="3384" y="17388"/>
                  <a:pt x="5247" y="18395"/>
                  <a:pt x="7193" y="18395"/>
                </a:cubicBezTo>
                <a:cubicBezTo>
                  <a:pt x="7293" y="18395"/>
                  <a:pt x="7393" y="18392"/>
                  <a:pt x="7492" y="18387"/>
                </a:cubicBezTo>
                <a:cubicBezTo>
                  <a:pt x="7947" y="18355"/>
                  <a:pt x="8386" y="18277"/>
                  <a:pt x="8809" y="18151"/>
                </a:cubicBezTo>
                <a:cubicBezTo>
                  <a:pt x="11113" y="17885"/>
                  <a:pt x="12399" y="16208"/>
                  <a:pt x="13198" y="14076"/>
                </a:cubicBezTo>
                <a:cubicBezTo>
                  <a:pt x="13214" y="14045"/>
                  <a:pt x="13214" y="14013"/>
                  <a:pt x="13198" y="13982"/>
                </a:cubicBezTo>
                <a:cubicBezTo>
                  <a:pt x="13198" y="13966"/>
                  <a:pt x="13198" y="13966"/>
                  <a:pt x="13198" y="13966"/>
                </a:cubicBezTo>
                <a:cubicBezTo>
                  <a:pt x="13198" y="13951"/>
                  <a:pt x="13198" y="13951"/>
                  <a:pt x="13198" y="13951"/>
                </a:cubicBezTo>
                <a:cubicBezTo>
                  <a:pt x="13159" y="13873"/>
                  <a:pt x="13089" y="13817"/>
                  <a:pt x="13004" y="13817"/>
                </a:cubicBezTo>
                <a:cubicBezTo>
                  <a:pt x="12986" y="13817"/>
                  <a:pt x="12967" y="13820"/>
                  <a:pt x="12947" y="13825"/>
                </a:cubicBezTo>
                <a:cubicBezTo>
                  <a:pt x="12919" y="13742"/>
                  <a:pt x="12843" y="13686"/>
                  <a:pt x="12766" y="13686"/>
                </a:cubicBezTo>
                <a:cubicBezTo>
                  <a:pt x="12711" y="13686"/>
                  <a:pt x="12657" y="13714"/>
                  <a:pt x="12618" y="13778"/>
                </a:cubicBezTo>
                <a:cubicBezTo>
                  <a:pt x="12571" y="13841"/>
                  <a:pt x="12524" y="13919"/>
                  <a:pt x="12493" y="13982"/>
                </a:cubicBezTo>
                <a:cubicBezTo>
                  <a:pt x="12461" y="13998"/>
                  <a:pt x="12430" y="14013"/>
                  <a:pt x="12399" y="14045"/>
                </a:cubicBezTo>
                <a:cubicBezTo>
                  <a:pt x="11756" y="14797"/>
                  <a:pt x="11098" y="15550"/>
                  <a:pt x="10283" y="16114"/>
                </a:cubicBezTo>
                <a:cubicBezTo>
                  <a:pt x="9543" y="16619"/>
                  <a:pt x="8794" y="16834"/>
                  <a:pt x="7958" y="16834"/>
                </a:cubicBezTo>
                <a:cubicBezTo>
                  <a:pt x="7732" y="16834"/>
                  <a:pt x="7498" y="16818"/>
                  <a:pt x="7257" y="16788"/>
                </a:cubicBezTo>
                <a:cubicBezTo>
                  <a:pt x="6270" y="16662"/>
                  <a:pt x="5282" y="16459"/>
                  <a:pt x="4405" y="15988"/>
                </a:cubicBezTo>
                <a:cubicBezTo>
                  <a:pt x="3903" y="15738"/>
                  <a:pt x="3464" y="15393"/>
                  <a:pt x="3025" y="15032"/>
                </a:cubicBezTo>
                <a:cubicBezTo>
                  <a:pt x="1944" y="13904"/>
                  <a:pt x="1442" y="12462"/>
                  <a:pt x="1427" y="10800"/>
                </a:cubicBezTo>
                <a:cubicBezTo>
                  <a:pt x="1411" y="9154"/>
                  <a:pt x="1850" y="7509"/>
                  <a:pt x="2680" y="6082"/>
                </a:cubicBezTo>
                <a:cubicBezTo>
                  <a:pt x="4409" y="3085"/>
                  <a:pt x="7763" y="1251"/>
                  <a:pt x="11201" y="1251"/>
                </a:cubicBezTo>
                <a:cubicBezTo>
                  <a:pt x="11287" y="1251"/>
                  <a:pt x="11372" y="1252"/>
                  <a:pt x="11458" y="1255"/>
                </a:cubicBezTo>
                <a:cubicBezTo>
                  <a:pt x="12007" y="1270"/>
                  <a:pt x="12524" y="1349"/>
                  <a:pt x="12979" y="1568"/>
                </a:cubicBezTo>
                <a:cubicBezTo>
                  <a:pt x="13433" y="1881"/>
                  <a:pt x="13825" y="2273"/>
                  <a:pt x="14154" y="2712"/>
                </a:cubicBezTo>
                <a:cubicBezTo>
                  <a:pt x="14468" y="3277"/>
                  <a:pt x="14640" y="3919"/>
                  <a:pt x="14765" y="4530"/>
                </a:cubicBezTo>
                <a:cubicBezTo>
                  <a:pt x="14922" y="5283"/>
                  <a:pt x="15016" y="6035"/>
                  <a:pt x="15079" y="6803"/>
                </a:cubicBezTo>
                <a:cubicBezTo>
                  <a:pt x="15110" y="8089"/>
                  <a:pt x="15189" y="10189"/>
                  <a:pt x="14029" y="11035"/>
                </a:cubicBezTo>
                <a:cubicBezTo>
                  <a:pt x="13935" y="11082"/>
                  <a:pt x="13841" y="11114"/>
                  <a:pt x="13731" y="11145"/>
                </a:cubicBezTo>
                <a:cubicBezTo>
                  <a:pt x="13627" y="11170"/>
                  <a:pt x="13530" y="11182"/>
                  <a:pt x="13437" y="11182"/>
                </a:cubicBezTo>
                <a:cubicBezTo>
                  <a:pt x="12832" y="11182"/>
                  <a:pt x="12472" y="10676"/>
                  <a:pt x="12336" y="10063"/>
                </a:cubicBezTo>
                <a:cubicBezTo>
                  <a:pt x="12085" y="9029"/>
                  <a:pt x="12007" y="7932"/>
                  <a:pt x="11834" y="6866"/>
                </a:cubicBezTo>
                <a:cubicBezTo>
                  <a:pt x="11709" y="6067"/>
                  <a:pt x="11536" y="5063"/>
                  <a:pt x="11051" y="4405"/>
                </a:cubicBezTo>
                <a:cubicBezTo>
                  <a:pt x="11035" y="4342"/>
                  <a:pt x="11019" y="4280"/>
                  <a:pt x="11004" y="4233"/>
                </a:cubicBezTo>
                <a:cubicBezTo>
                  <a:pt x="10960" y="4103"/>
                  <a:pt x="10839" y="4027"/>
                  <a:pt x="10722" y="4027"/>
                </a:cubicBezTo>
                <a:cubicBezTo>
                  <a:pt x="10711" y="4027"/>
                  <a:pt x="10701" y="4028"/>
                  <a:pt x="10690" y="4029"/>
                </a:cubicBezTo>
                <a:cubicBezTo>
                  <a:pt x="10580" y="3951"/>
                  <a:pt x="10471" y="3888"/>
                  <a:pt x="10361" y="3841"/>
                </a:cubicBezTo>
                <a:cubicBezTo>
                  <a:pt x="9908" y="3428"/>
                  <a:pt x="9372" y="3257"/>
                  <a:pt x="8806" y="3257"/>
                </a:cubicBezTo>
                <a:cubicBezTo>
                  <a:pt x="7179" y="3257"/>
                  <a:pt x="5300" y="4673"/>
                  <a:pt x="4405" y="5847"/>
                </a:cubicBezTo>
                <a:cubicBezTo>
                  <a:pt x="3480" y="7070"/>
                  <a:pt x="3151" y="8465"/>
                  <a:pt x="3119" y="9969"/>
                </a:cubicBezTo>
                <a:cubicBezTo>
                  <a:pt x="3057" y="10534"/>
                  <a:pt x="3057" y="11082"/>
                  <a:pt x="3166" y="11584"/>
                </a:cubicBezTo>
                <a:cubicBezTo>
                  <a:pt x="3229" y="12148"/>
                  <a:pt x="3386" y="12681"/>
                  <a:pt x="3762" y="13042"/>
                </a:cubicBezTo>
                <a:cubicBezTo>
                  <a:pt x="4410" y="13966"/>
                  <a:pt x="5402" y="14364"/>
                  <a:pt x="6435" y="14364"/>
                </a:cubicBezTo>
                <a:cubicBezTo>
                  <a:pt x="8452" y="14364"/>
                  <a:pt x="10628" y="12847"/>
                  <a:pt x="10721" y="10753"/>
                </a:cubicBezTo>
                <a:cubicBezTo>
                  <a:pt x="10737" y="10722"/>
                  <a:pt x="10753" y="10690"/>
                  <a:pt x="10768" y="10659"/>
                </a:cubicBezTo>
                <a:cubicBezTo>
                  <a:pt x="10847" y="11051"/>
                  <a:pt x="10988" y="11411"/>
                  <a:pt x="11223" y="11709"/>
                </a:cubicBezTo>
                <a:cubicBezTo>
                  <a:pt x="11651" y="12266"/>
                  <a:pt x="12298" y="12511"/>
                  <a:pt x="12963" y="12511"/>
                </a:cubicBezTo>
                <a:cubicBezTo>
                  <a:pt x="13590" y="12511"/>
                  <a:pt x="14232" y="12293"/>
                  <a:pt x="14718" y="11913"/>
                </a:cubicBezTo>
                <a:cubicBezTo>
                  <a:pt x="16239" y="10737"/>
                  <a:pt x="16286" y="8480"/>
                  <a:pt x="16145" y="6741"/>
                </a:cubicBezTo>
                <a:cubicBezTo>
                  <a:pt x="15972" y="4593"/>
                  <a:pt x="15345" y="2179"/>
                  <a:pt x="13402" y="957"/>
                </a:cubicBezTo>
                <a:cubicBezTo>
                  <a:pt x="12508" y="392"/>
                  <a:pt x="11521" y="110"/>
                  <a:pt x="10502" y="32"/>
                </a:cubicBezTo>
                <a:cubicBezTo>
                  <a:pt x="10471" y="16"/>
                  <a:pt x="10439" y="1"/>
                  <a:pt x="10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p14"/>
          <p:cNvGrpSpPr/>
          <p:nvPr/>
        </p:nvGrpSpPr>
        <p:grpSpPr>
          <a:xfrm>
            <a:off x="231628" y="684223"/>
            <a:ext cx="1745583" cy="230173"/>
            <a:chOff x="1394800" y="3522000"/>
            <a:chExt cx="1048650" cy="138275"/>
          </a:xfrm>
        </p:grpSpPr>
        <p:sp>
          <p:nvSpPr>
            <p:cNvPr id="839" name="Google Shape;839;p1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8" name="Google Shape;84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134" y="1632500"/>
            <a:ext cx="3752100" cy="24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10"/>
          <p:cNvGrpSpPr/>
          <p:nvPr/>
        </p:nvGrpSpPr>
        <p:grpSpPr>
          <a:xfrm>
            <a:off x="3857463" y="914400"/>
            <a:ext cx="4379062" cy="176025"/>
            <a:chOff x="4345425" y="2175475"/>
            <a:chExt cx="800750" cy="176025"/>
          </a:xfrm>
        </p:grpSpPr>
        <p:sp>
          <p:nvSpPr>
            <p:cNvPr id="854" name="Google Shape;854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10"/>
          <p:cNvGrpSpPr/>
          <p:nvPr/>
        </p:nvGrpSpPr>
        <p:grpSpPr>
          <a:xfrm>
            <a:off x="4357165" y="2834400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>
            <a:spLocks noGrp="1"/>
          </p:cNvSpPr>
          <p:nvPr>
            <p:ph type="title"/>
          </p:nvPr>
        </p:nvSpPr>
        <p:spPr>
          <a:xfrm>
            <a:off x="1550600" y="1185763"/>
            <a:ext cx="65328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300"/>
              <a:t>Áreas de servicio al estudiante </a:t>
            </a:r>
            <a:endParaRPr sz="53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300"/>
          </a:p>
        </p:txBody>
      </p:sp>
      <p:pic>
        <p:nvPicPr>
          <p:cNvPr id="860" name="Google Shape;8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50" y="1997101"/>
            <a:ext cx="4040700" cy="2689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61" name="Google Shape;861;p10"/>
          <p:cNvSpPr txBox="1"/>
          <p:nvPr/>
        </p:nvSpPr>
        <p:spPr>
          <a:xfrm>
            <a:off x="5069200" y="3049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Tutorías complementarias</a:t>
            </a:r>
            <a:endParaRPr sz="1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1"/>
          <p:cNvGrpSpPr/>
          <p:nvPr/>
        </p:nvGrpSpPr>
        <p:grpSpPr>
          <a:xfrm rot="1171993">
            <a:off x="6982601" y="428607"/>
            <a:ext cx="972338" cy="585347"/>
            <a:chOff x="4345425" y="2175475"/>
            <a:chExt cx="800750" cy="176025"/>
          </a:xfrm>
        </p:grpSpPr>
        <p:sp>
          <p:nvSpPr>
            <p:cNvPr id="867" name="Google Shape;867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"/>
          <p:cNvSpPr txBox="1">
            <a:spLocks noGrp="1"/>
          </p:cNvSpPr>
          <p:nvPr>
            <p:ph type="subTitle" idx="1"/>
          </p:nvPr>
        </p:nvSpPr>
        <p:spPr>
          <a:xfrm>
            <a:off x="4125775" y="1249200"/>
            <a:ext cx="40749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</a:rPr>
              <a:t>Seguro para Alumnos: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•Seguro Contra ​Accidentes.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•Seguro en Caso de Muerte del Padre o Tutor.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 Seguro Facultat​i​vo IMSS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70" name="Google Shape;870;p11"/>
          <p:cNvSpPr txBox="1">
            <a:spLocks noGrp="1"/>
          </p:cNvSpPr>
          <p:nvPr>
            <p:ph type="title" idx="4"/>
          </p:nvPr>
        </p:nvSpPr>
        <p:spPr>
          <a:xfrm>
            <a:off x="3988325" y="353775"/>
            <a:ext cx="4519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900"/>
              <a:t>Registro Escolar</a:t>
            </a:r>
            <a:endParaRPr sz="3200"/>
          </a:p>
        </p:txBody>
      </p:sp>
      <p:grpSp>
        <p:nvGrpSpPr>
          <p:cNvPr id="871" name="Google Shape;871;p11"/>
          <p:cNvGrpSpPr/>
          <p:nvPr/>
        </p:nvGrpSpPr>
        <p:grpSpPr>
          <a:xfrm>
            <a:off x="4236511" y="993800"/>
            <a:ext cx="4297465" cy="176025"/>
            <a:chOff x="4345425" y="2175475"/>
            <a:chExt cx="800750" cy="176025"/>
          </a:xfrm>
        </p:grpSpPr>
        <p:sp>
          <p:nvSpPr>
            <p:cNvPr id="872" name="Google Shape;872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11"/>
          <p:cNvGrpSpPr/>
          <p:nvPr/>
        </p:nvGrpSpPr>
        <p:grpSpPr>
          <a:xfrm>
            <a:off x="168845" y="4686309"/>
            <a:ext cx="2433812" cy="320922"/>
            <a:chOff x="1394800" y="3522000"/>
            <a:chExt cx="1048650" cy="138275"/>
          </a:xfrm>
        </p:grpSpPr>
        <p:sp>
          <p:nvSpPr>
            <p:cNvPr id="875" name="Google Shape;875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11"/>
          <p:cNvGrpSpPr/>
          <p:nvPr/>
        </p:nvGrpSpPr>
        <p:grpSpPr>
          <a:xfrm rot="-2482112">
            <a:off x="3269826" y="1103868"/>
            <a:ext cx="953582" cy="396167"/>
            <a:chOff x="-605225" y="2384875"/>
            <a:chExt cx="787975" cy="303650"/>
          </a:xfrm>
        </p:grpSpPr>
        <p:sp>
          <p:nvSpPr>
            <p:cNvPr id="885" name="Google Shape;885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11"/>
          <p:cNvSpPr txBox="1"/>
          <p:nvPr/>
        </p:nvSpPr>
        <p:spPr>
          <a:xfrm>
            <a:off x="168850" y="1224725"/>
            <a:ext cx="3853200" cy="23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Trámites: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•Recepción de Documentación Escolar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•Credencial Electrónica ITSON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Constancias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•Selección de Carga Académica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Examen Especial y examen no-ordinario.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•Solicitud de Expedición de Título Profesional.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894" name="Google Shape;894;p11"/>
          <p:cNvSpPr txBox="1"/>
          <p:nvPr/>
        </p:nvSpPr>
        <p:spPr>
          <a:xfrm>
            <a:off x="6535400" y="3890775"/>
            <a:ext cx="2222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Horario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Lunes a viernes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8​:00am a 4:00pm.​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895" name="Google Shape;895;p11"/>
          <p:cNvSpPr txBox="1"/>
          <p:nvPr/>
        </p:nvSpPr>
        <p:spPr>
          <a:xfrm>
            <a:off x="513350" y="3866100"/>
            <a:ext cx="17448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W​hatsapp​​</a:t>
            </a: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​6441-98-24-97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6441-61-78-36​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96" name="Google Shape;896;p11"/>
          <p:cNvSpPr txBox="1"/>
          <p:nvPr/>
        </p:nvSpPr>
        <p:spPr>
          <a:xfrm>
            <a:off x="2347700" y="3881925"/>
            <a:ext cx="41877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Mayores Informes   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https://www.itson.mx/mesadeayuda</a:t>
            </a:r>
            <a:endParaRPr sz="1100"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mesadeayuda@itson.edu.mx</a:t>
            </a:r>
            <a:r>
              <a:rPr lang="en" sz="1100" b="1">
                <a:solidFill>
                  <a:schemeClr val="dk1"/>
                </a:solidFill>
              </a:rPr>
              <a:t> </a:t>
            </a: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897" name="Google Shape;8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3475" y="2552515"/>
            <a:ext cx="4519500" cy="105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g22af9d2fb5f_0_1"/>
          <p:cNvGrpSpPr/>
          <p:nvPr/>
        </p:nvGrpSpPr>
        <p:grpSpPr>
          <a:xfrm rot="1171993">
            <a:off x="7470601" y="1038382"/>
            <a:ext cx="972338" cy="585347"/>
            <a:chOff x="4345425" y="2175475"/>
            <a:chExt cx="800750" cy="176025"/>
          </a:xfrm>
        </p:grpSpPr>
        <p:sp>
          <p:nvSpPr>
            <p:cNvPr id="903" name="Google Shape;903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g22af9d2fb5f_0_1"/>
          <p:cNvGrpSpPr/>
          <p:nvPr/>
        </p:nvGrpSpPr>
        <p:grpSpPr>
          <a:xfrm rot="1171993">
            <a:off x="7691151" y="3682957"/>
            <a:ext cx="972338" cy="585347"/>
            <a:chOff x="4345425" y="2175475"/>
            <a:chExt cx="800750" cy="176025"/>
          </a:xfrm>
        </p:grpSpPr>
        <p:sp>
          <p:nvSpPr>
            <p:cNvPr id="906" name="Google Shape;906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Google Shape;908;g22af9d2fb5f_0_1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3627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Bibliotecas</a:t>
            </a:r>
            <a:r>
              <a:rPr lang="en" sz="3300"/>
              <a:t> </a:t>
            </a:r>
            <a:endParaRPr sz="3300"/>
          </a:p>
        </p:txBody>
      </p:sp>
      <p:grpSp>
        <p:nvGrpSpPr>
          <p:cNvPr id="909" name="Google Shape;909;g22af9d2fb5f_0_1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910" name="Google Shape;910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g22af9d2fb5f_0_1"/>
          <p:cNvGrpSpPr/>
          <p:nvPr/>
        </p:nvGrpSpPr>
        <p:grpSpPr>
          <a:xfrm>
            <a:off x="3444770" y="4093096"/>
            <a:ext cx="2433812" cy="320922"/>
            <a:chOff x="1394800" y="3522000"/>
            <a:chExt cx="1048650" cy="138275"/>
          </a:xfrm>
        </p:grpSpPr>
        <p:sp>
          <p:nvSpPr>
            <p:cNvPr id="913" name="Google Shape;913;g22af9d2fb5f_0_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22af9d2fb5f_0_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22af9d2fb5f_0_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2af9d2fb5f_0_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22af9d2fb5f_0_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22af9d2fb5f_0_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22af9d2fb5f_0_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2af9d2fb5f_0_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22af9d2fb5f_0_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g22af9d2fb5f_0_1"/>
          <p:cNvSpPr txBox="1"/>
          <p:nvPr/>
        </p:nvSpPr>
        <p:spPr>
          <a:xfrm rot="-720647">
            <a:off x="5522868" y="3718516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923" name="Google Shape;923;g22af9d2fb5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25" y="1331559"/>
            <a:ext cx="2486875" cy="2530915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g22af9d2fb5f_0_1"/>
          <p:cNvSpPr txBox="1"/>
          <p:nvPr/>
        </p:nvSpPr>
        <p:spPr>
          <a:xfrm>
            <a:off x="6134750" y="1779000"/>
            <a:ext cx="2598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Algunos de los servicios disponibles: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en sala.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•Préstamo de acervo a domicilio.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•Autopréstamo de acervo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•Buzón de devoluciones​.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•Cubículos.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bibliográfica virtual.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•Centro de copiado.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•Préstamo de laptop.</a:t>
            </a:r>
            <a:endParaRPr sz="400">
              <a:solidFill>
                <a:schemeClr val="dk2"/>
              </a:solidFill>
            </a:endParaRPr>
          </a:p>
        </p:txBody>
      </p:sp>
      <p:sp>
        <p:nvSpPr>
          <p:cNvPr id="925" name="Google Shape;925;g22af9d2fb5f_0_1"/>
          <p:cNvSpPr txBox="1"/>
          <p:nvPr/>
        </p:nvSpPr>
        <p:spPr>
          <a:xfrm>
            <a:off x="223275" y="968875"/>
            <a:ext cx="34284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Horario de atención en bibliotecas ITSON: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7:00am a 7:00pm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En cada biblioteca, puedes solicitar hasta 10 libros por 15 días y tienes derecho a 1 renovación.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 renovación de tus préstamos, la puedes hacer en: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https://sib.itson.edu.mx/</a:t>
            </a: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(ingresando con tu ID y contraseña).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Si te retrasas en la entrega del acervo el sistema te aplicará una multa de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$3 pesos por libro y por día.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26" name="Google Shape;926;g22af9d2fb5f_0_1"/>
          <p:cNvSpPr/>
          <p:nvPr/>
        </p:nvSpPr>
        <p:spPr>
          <a:xfrm rot="1150406">
            <a:off x="2999655" y="470700"/>
            <a:ext cx="900478" cy="667909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g22af9d2fb5f_1_32"/>
          <p:cNvGrpSpPr/>
          <p:nvPr/>
        </p:nvGrpSpPr>
        <p:grpSpPr>
          <a:xfrm rot="1171993">
            <a:off x="7231851" y="4151395"/>
            <a:ext cx="972338" cy="585347"/>
            <a:chOff x="4345425" y="2175475"/>
            <a:chExt cx="800750" cy="176025"/>
          </a:xfrm>
        </p:grpSpPr>
        <p:sp>
          <p:nvSpPr>
            <p:cNvPr id="932" name="Google Shape;932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g22af9d2fb5f_1_32"/>
          <p:cNvSpPr txBox="1">
            <a:spLocks noGrp="1"/>
          </p:cNvSpPr>
          <p:nvPr>
            <p:ph type="subTitle" idx="1"/>
          </p:nvPr>
        </p:nvSpPr>
        <p:spPr>
          <a:xfrm>
            <a:off x="4114450" y="1954805"/>
            <a:ext cx="36684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Apoyo psicológico y consejería.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Enfermería.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Consulta médica.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Nutrición.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Prescripción del ejercicio físico.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Modalidades: atención personalizada, grupal y colectiva.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Actividades: actividades recreativas, talleres, actividades deportivas, conferencias, ferias, etc.</a:t>
            </a:r>
            <a:r>
              <a:rPr lang="en" sz="400" b="1">
                <a:solidFill>
                  <a:schemeClr val="dk1"/>
                </a:solidFill>
              </a:rPr>
              <a:t>​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935" name="Google Shape;935;g22af9d2fb5f_1_32"/>
          <p:cNvSpPr txBox="1">
            <a:spLocks noGrp="1"/>
          </p:cNvSpPr>
          <p:nvPr>
            <p:ph type="title" idx="4"/>
          </p:nvPr>
        </p:nvSpPr>
        <p:spPr>
          <a:xfrm>
            <a:off x="3459200" y="541275"/>
            <a:ext cx="4814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Centro de Universidad Saludable</a:t>
            </a:r>
            <a:endParaRPr sz="2500"/>
          </a:p>
        </p:txBody>
      </p:sp>
      <p:sp>
        <p:nvSpPr>
          <p:cNvPr id="936" name="Google Shape;936;g22af9d2fb5f_1_32"/>
          <p:cNvSpPr txBox="1">
            <a:spLocks noGrp="1"/>
          </p:cNvSpPr>
          <p:nvPr>
            <p:ph type="ctrTitle"/>
          </p:nvPr>
        </p:nvSpPr>
        <p:spPr>
          <a:xfrm>
            <a:off x="2953625" y="1817638"/>
            <a:ext cx="1112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/>
              <a:t>A través: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6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6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/>
          </a:p>
        </p:txBody>
      </p:sp>
      <p:sp>
        <p:nvSpPr>
          <p:cNvPr id="937" name="Google Shape;937;g22af9d2fb5f_1_32"/>
          <p:cNvSpPr txBox="1">
            <a:spLocks noGrp="1"/>
          </p:cNvSpPr>
          <p:nvPr>
            <p:ph type="ctrTitle" idx="3"/>
          </p:nvPr>
        </p:nvSpPr>
        <p:spPr>
          <a:xfrm>
            <a:off x="3552450" y="1111800"/>
            <a:ext cx="4928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700"/>
              <a:t>Te brinda atención temprana, oportuna y profesional en los aspectos de la salud física y salud emocional.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</p:txBody>
      </p:sp>
      <p:grpSp>
        <p:nvGrpSpPr>
          <p:cNvPr id="938" name="Google Shape;938;g22af9d2fb5f_1_32"/>
          <p:cNvGrpSpPr/>
          <p:nvPr/>
        </p:nvGrpSpPr>
        <p:grpSpPr>
          <a:xfrm>
            <a:off x="3742636" y="868750"/>
            <a:ext cx="4192727" cy="176025"/>
            <a:chOff x="4345425" y="2175475"/>
            <a:chExt cx="800750" cy="176025"/>
          </a:xfrm>
        </p:grpSpPr>
        <p:sp>
          <p:nvSpPr>
            <p:cNvPr id="939" name="Google Shape;939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g22af9d2fb5f_1_32"/>
          <p:cNvGrpSpPr/>
          <p:nvPr/>
        </p:nvGrpSpPr>
        <p:grpSpPr>
          <a:xfrm>
            <a:off x="168845" y="4271084"/>
            <a:ext cx="2433812" cy="320922"/>
            <a:chOff x="1394800" y="3522000"/>
            <a:chExt cx="1048650" cy="138275"/>
          </a:xfrm>
        </p:grpSpPr>
        <p:sp>
          <p:nvSpPr>
            <p:cNvPr id="942" name="Google Shape;942;g22af9d2fb5f_1_3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2af9d2fb5f_1_3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2af9d2fb5f_1_3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2af9d2fb5f_1_3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2af9d2fb5f_1_3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2af9d2fb5f_1_3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2af9d2fb5f_1_3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2af9d2fb5f_1_3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2af9d2fb5f_1_3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g22af9d2fb5f_1_32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52" name="Google Shape;952;g22af9d2fb5f_1_32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2af9d2fb5f_1_32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2af9d2fb5f_1_32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2af9d2fb5f_1_32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2af9d2fb5f_1_32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2af9d2fb5f_1_32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2af9d2fb5f_1_32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2af9d2fb5f_1_32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0" name="Google Shape;960;g22af9d2fb5f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" y="0"/>
            <a:ext cx="2883285" cy="11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g22af9d2fb5f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70" y="1284258"/>
            <a:ext cx="1935750" cy="2574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2" name="Google Shape;962;g22af9d2fb5f_1_32"/>
          <p:cNvGrpSpPr/>
          <p:nvPr/>
        </p:nvGrpSpPr>
        <p:grpSpPr>
          <a:xfrm rot="6918769">
            <a:off x="2105657" y="921834"/>
            <a:ext cx="358690" cy="788249"/>
            <a:chOff x="1276425" y="1928068"/>
            <a:chExt cx="378577" cy="1391130"/>
          </a:xfrm>
        </p:grpSpPr>
        <p:sp>
          <p:nvSpPr>
            <p:cNvPr id="963" name="Google Shape;963;g22af9d2fb5f_1_32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2af9d2fb5f_1_32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g22af9d2fb5f_1_32"/>
          <p:cNvGrpSpPr/>
          <p:nvPr/>
        </p:nvGrpSpPr>
        <p:grpSpPr>
          <a:xfrm rot="1704666">
            <a:off x="2141202" y="3474280"/>
            <a:ext cx="287610" cy="716275"/>
            <a:chOff x="3443472" y="1907731"/>
            <a:chExt cx="454327" cy="1325503"/>
          </a:xfrm>
        </p:grpSpPr>
        <p:sp>
          <p:nvSpPr>
            <p:cNvPr id="966" name="Google Shape;966;g22af9d2fb5f_1_32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22af9d2fb5f_1_32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2af9d2fb5f_1_146">
            <a:hlinkClick r:id="rId3"/>
          </p:cNvPr>
          <p:cNvSpPr/>
          <p:nvPr/>
        </p:nvSpPr>
        <p:spPr>
          <a:xfrm>
            <a:off x="2644225" y="3700900"/>
            <a:ext cx="3786300" cy="58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22af9d2fb5f_1_146"/>
          <p:cNvSpPr txBox="1">
            <a:spLocks noGrp="1"/>
          </p:cNvSpPr>
          <p:nvPr>
            <p:ph type="ctrTitle"/>
          </p:nvPr>
        </p:nvSpPr>
        <p:spPr>
          <a:xfrm>
            <a:off x="2915400" y="4416450"/>
            <a:ext cx="37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600"/>
              <a:t>CONTACTOS</a:t>
            </a:r>
            <a:endParaRPr sz="4600"/>
          </a:p>
        </p:txBody>
      </p:sp>
      <p:grpSp>
        <p:nvGrpSpPr>
          <p:cNvPr id="974" name="Google Shape;974;g22af9d2fb5f_1_146"/>
          <p:cNvGrpSpPr/>
          <p:nvPr/>
        </p:nvGrpSpPr>
        <p:grpSpPr>
          <a:xfrm>
            <a:off x="4284461" y="3817946"/>
            <a:ext cx="375421" cy="353610"/>
            <a:chOff x="2870687" y="3796508"/>
            <a:chExt cx="375421" cy="353610"/>
          </a:xfrm>
        </p:grpSpPr>
        <p:sp>
          <p:nvSpPr>
            <p:cNvPr id="975" name="Google Shape;975;g22af9d2fb5f_1_14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22af9d2fb5f_1_14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22af9d2fb5f_1_14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2af9d2fb5f_1_14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9" name="Google Shape;979;g22af9d2fb5f_1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975" y="200150"/>
            <a:ext cx="2318372" cy="9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g22af9d2fb5f_1_146"/>
          <p:cNvPicPr preferRelativeResize="0"/>
          <p:nvPr/>
        </p:nvPicPr>
        <p:blipFill rotWithShape="1">
          <a:blip r:embed="rId5">
            <a:alphaModFix/>
          </a:blip>
          <a:srcRect l="-4370" r="4369"/>
          <a:stretch/>
        </p:blipFill>
        <p:spPr>
          <a:xfrm>
            <a:off x="524900" y="1129250"/>
            <a:ext cx="2685049" cy="27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22af9d2fb5f_1_146"/>
          <p:cNvSpPr txBox="1"/>
          <p:nvPr/>
        </p:nvSpPr>
        <p:spPr>
          <a:xfrm>
            <a:off x="3209950" y="1472800"/>
            <a:ext cx="27531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CAMPUS EMPALME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 Enfermería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Lic. Manuel Iván Fontes López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enfermeria.empalme@itson.edu.mx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Tel. (622) 113 1057, ext. 7185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Edificio Administrativo Sec. Derecha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982" name="Google Shape;982;g22af9d2fb5f_1_146"/>
          <p:cNvSpPr txBox="1"/>
          <p:nvPr/>
        </p:nvSpPr>
        <p:spPr>
          <a:xfrm>
            <a:off x="5963050" y="1053050"/>
            <a:ext cx="30000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UNIDAD NAVOJOA</a:t>
            </a:r>
            <a:br>
              <a:rPr lang="en" sz="1100" b="1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Lic. Mireya Guadalupe Rojas Ávalos 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mireya.rojas@itson.edu.mx</a:t>
            </a:r>
            <a:r>
              <a:rPr lang="en" sz="1100">
                <a:solidFill>
                  <a:schemeClr val="dk2"/>
                </a:solidFill>
              </a:rPr>
              <a:t> 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Edificio CAS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Tel. (642) 422 5929, ext. 5090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UNIDAD GUAYMAS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Mtra. Damari Asbel Rodríguez Ruíz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Edificio CEEDER, planta baja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Tel. (622) 221 0032, ext. 6056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damari.rodriguez@itson.edu.mx</a:t>
            </a:r>
            <a:r>
              <a:rPr lang="en" sz="1100">
                <a:solidFill>
                  <a:schemeClr val="dk2"/>
                </a:solidFill>
              </a:rPr>
              <a:t>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g22af9d2fb5f_1_165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988" name="Google Shape;988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g22af9d2fb5f_1_165"/>
          <p:cNvGrpSpPr/>
          <p:nvPr/>
        </p:nvGrpSpPr>
        <p:grpSpPr>
          <a:xfrm rot="1171993">
            <a:off x="4245139" y="3331757"/>
            <a:ext cx="972338" cy="585347"/>
            <a:chOff x="4345425" y="2175475"/>
            <a:chExt cx="800750" cy="176025"/>
          </a:xfrm>
        </p:grpSpPr>
        <p:sp>
          <p:nvSpPr>
            <p:cNvPr id="991" name="Google Shape;991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g22af9d2fb5f_1_165"/>
          <p:cNvSpPr txBox="1">
            <a:spLocks noGrp="1"/>
          </p:cNvSpPr>
          <p:nvPr>
            <p:ph type="title" idx="4"/>
          </p:nvPr>
        </p:nvSpPr>
        <p:spPr>
          <a:xfrm>
            <a:off x="152400" y="61925"/>
            <a:ext cx="59931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Apoyo Psicológico </a:t>
            </a:r>
            <a:endParaRPr sz="3300"/>
          </a:p>
        </p:txBody>
      </p:sp>
      <p:grpSp>
        <p:nvGrpSpPr>
          <p:cNvPr id="994" name="Google Shape;994;g22af9d2fb5f_1_165"/>
          <p:cNvGrpSpPr/>
          <p:nvPr/>
        </p:nvGrpSpPr>
        <p:grpSpPr>
          <a:xfrm>
            <a:off x="498485" y="826375"/>
            <a:ext cx="3242797" cy="176025"/>
            <a:chOff x="4345425" y="2175475"/>
            <a:chExt cx="800750" cy="176025"/>
          </a:xfrm>
        </p:grpSpPr>
        <p:sp>
          <p:nvSpPr>
            <p:cNvPr id="995" name="Google Shape;995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g22af9d2fb5f_1_165"/>
          <p:cNvSpPr txBox="1"/>
          <p:nvPr/>
        </p:nvSpPr>
        <p:spPr>
          <a:xfrm>
            <a:off x="84425" y="990600"/>
            <a:ext cx="4501500" cy="2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Terapia breve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Pláticas con profesores y estudiantes.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i="1">
                <a:solidFill>
                  <a:schemeClr val="dk1"/>
                </a:solidFill>
              </a:rPr>
              <a:t>Principales motivos de atención: </a:t>
            </a:r>
            <a:r>
              <a:rPr lang="en">
                <a:solidFill>
                  <a:schemeClr val="dk1"/>
                </a:solidFill>
              </a:rPr>
              <a:t>Conflictos familiares, depresión, alteraciones del sueño y de alimentación, ansiedad, problemas de concentración en clase, manejo de las emociones, orientación vocacional, definición del proyecto de vida, falta de sentido de vida e idea suicida.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8" name="Google Shape;998;g22af9d2fb5f_1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625" y="3388962"/>
            <a:ext cx="2789100" cy="15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g22af9d2fb5f_1_165"/>
          <p:cNvSpPr txBox="1"/>
          <p:nvPr/>
        </p:nvSpPr>
        <p:spPr>
          <a:xfrm>
            <a:off x="5287350" y="514350"/>
            <a:ext cx="3135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OBREGÓN: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AA84F"/>
                </a:solidFill>
              </a:rPr>
              <a:t>Campus Centro</a:t>
            </a:r>
            <a:endParaRPr sz="1100" b="1">
              <a:solidFill>
                <a:srgbClr val="6AA84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CAICH - </a:t>
            </a:r>
            <a:r>
              <a:rPr lang="en" sz="1100">
                <a:solidFill>
                  <a:schemeClr val="dk2"/>
                </a:solidFill>
              </a:rPr>
              <a:t>Edificio 300, planta baja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caich@potros.itson.edu.mx 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AA84F"/>
                </a:solidFill>
              </a:rPr>
              <a:t>Campus Náinari</a:t>
            </a:r>
            <a:endParaRPr sz="1100" b="1">
              <a:solidFill>
                <a:srgbClr val="6AA84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Lic. Ana Isabel Sainz Leyva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CITAS: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ana.sainz@itson.edu.mx</a:t>
            </a:r>
            <a:r>
              <a:rPr lang="en" sz="1100">
                <a:solidFill>
                  <a:schemeClr val="dk2"/>
                </a:solidFill>
              </a:rPr>
              <a:t>  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Edificio Vida Universitaria, Cub.#16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CAICH - </a:t>
            </a:r>
            <a:r>
              <a:rPr lang="en" sz="1100">
                <a:solidFill>
                  <a:schemeClr val="dk2"/>
                </a:solidFill>
              </a:rPr>
              <a:t>Edificio Vida Universitaria, Cub.#10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NAVOJOA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Mtra. Bárbara Machado Borrell 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barbara.machado@itson.edu.mx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Edificio CAS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Tel. (642) 422 5929, ext. 5090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GUAYMAS Y EMPALME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Lic. Reyna Eos Muñoz Velazco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CITAS: reyna.munoz@itson.edu.mx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6DB6"/>
                </a:solidFill>
              </a:rPr>
              <a:t>reyna.munoz​53297@potros.itson.edu.mx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g22af9d2fb5f_1_893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05" name="Google Shape;1005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g22af9d2fb5f_1_893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08" name="Google Shape;1008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g22af9d2fb5f_1_8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Asesoría académica</a:t>
            </a:r>
            <a:endParaRPr sz="3300"/>
          </a:p>
        </p:txBody>
      </p:sp>
      <p:grpSp>
        <p:nvGrpSpPr>
          <p:cNvPr id="1011" name="Google Shape;1011;g22af9d2fb5f_1_8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12" name="Google Shape;1012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4" name="Google Shape;1014;g22af9d2fb5f_1_893"/>
          <p:cNvSpPr txBox="1"/>
          <p:nvPr/>
        </p:nvSpPr>
        <p:spPr>
          <a:xfrm>
            <a:off x="536250" y="1266913"/>
            <a:ext cx="4257600" cy="29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Los profesores de tiempo completo ofrecen asesorías dentro de su horario de trabajo, si necesitas asesorías pregunta a tus maestros o a tu responsable de carrera que profesor puede ayudarte con algún tema o materia que se te dificulta. Recuerda que estoy para orientarte también sobre estos temas y canalizar de ser necesario.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015" name="Google Shape;1015;g22af9d2fb5f_1_8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25" y="1543700"/>
            <a:ext cx="2817386" cy="1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g22af9d2fb5f_1_193"/>
          <p:cNvGrpSpPr/>
          <p:nvPr/>
        </p:nvGrpSpPr>
        <p:grpSpPr>
          <a:xfrm rot="1171993">
            <a:off x="7594651" y="4002632"/>
            <a:ext cx="972338" cy="585347"/>
            <a:chOff x="4345425" y="2175475"/>
            <a:chExt cx="800750" cy="176025"/>
          </a:xfrm>
        </p:grpSpPr>
        <p:sp>
          <p:nvSpPr>
            <p:cNvPr id="1021" name="Google Shape;1021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g22af9d2fb5f_1_193"/>
          <p:cNvGrpSpPr/>
          <p:nvPr/>
        </p:nvGrpSpPr>
        <p:grpSpPr>
          <a:xfrm rot="1171993">
            <a:off x="7655264" y="669357"/>
            <a:ext cx="972338" cy="585347"/>
            <a:chOff x="4345425" y="2175475"/>
            <a:chExt cx="800750" cy="176025"/>
          </a:xfrm>
        </p:grpSpPr>
        <p:sp>
          <p:nvSpPr>
            <p:cNvPr id="1024" name="Google Shape;1024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6" name="Google Shape;1026;g22af9d2fb5f_1_1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Movilidad Académica</a:t>
            </a:r>
            <a:endParaRPr sz="3300"/>
          </a:p>
        </p:txBody>
      </p:sp>
      <p:grpSp>
        <p:nvGrpSpPr>
          <p:cNvPr id="1027" name="Google Shape;1027;g22af9d2fb5f_1_1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28" name="Google Shape;1028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g22af9d2fb5f_1_193"/>
          <p:cNvSpPr txBox="1"/>
          <p:nvPr/>
        </p:nvSpPr>
        <p:spPr>
          <a:xfrm>
            <a:off x="3268325" y="2191200"/>
            <a:ext cx="50220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Requisitos: 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Haber cursado el 50% de materias del programa educativo.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Ser estudiante regular e inscrito en el periodo de solicitud.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No tener sanciones académicas o administrativas.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Tener un promedio mayor o igual a 8.5.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Índice de reprobación no mayor al 10%.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Cubrir gastos de traslado, hospedaje y alimentación (Opción de Apoyo Económico ITSON).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Dominar el idioma del país o inglés en algunos casos (Movilidad Internacional).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100">
                <a:solidFill>
                  <a:schemeClr val="dk1"/>
                </a:solidFill>
              </a:rPr>
              <a:t>Asistir a los talleres impartidos por la  CMAyAI.</a:t>
            </a:r>
            <a:r>
              <a:rPr lang="en" sz="1000">
                <a:solidFill>
                  <a:schemeClr val="dk1"/>
                </a:solidFill>
              </a:rPr>
              <a:t>  </a:t>
            </a:r>
            <a:endParaRPr sz="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031" name="Google Shape;1031;g22af9d2fb5f_1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00" y="3147375"/>
            <a:ext cx="2304994" cy="15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g22af9d2fb5f_1_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00" y="1570739"/>
            <a:ext cx="2423124" cy="158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2af9d2fb5f_1_193"/>
          <p:cNvSpPr txBox="1">
            <a:spLocks noGrp="1"/>
          </p:cNvSpPr>
          <p:nvPr>
            <p:ph type="subTitle" idx="4294967295"/>
          </p:nvPr>
        </p:nvSpPr>
        <p:spPr>
          <a:xfrm>
            <a:off x="190163" y="114299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Más información:</a:t>
            </a:r>
            <a:endParaRPr/>
          </a:p>
        </p:txBody>
      </p:sp>
      <p:sp>
        <p:nvSpPr>
          <p:cNvPr id="1034" name="Google Shape;1034;g22af9d2fb5f_1_193"/>
          <p:cNvSpPr txBox="1"/>
          <p:nvPr/>
        </p:nvSpPr>
        <p:spPr>
          <a:xfrm>
            <a:off x="3104575" y="1027988"/>
            <a:ext cx="5592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Tiene como objetivo contribuir en la formación del estudiante, como ciudadanos del mundo con competencias interculturales, respeto por su identidad y las diferencias ideológicas y culturales de otros pueblos para facilitar su desempeño en un medio globalizado.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g22af9d2fb5f_1_102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40" name="Google Shape;1040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g22af9d2fb5f_1_102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43" name="Google Shape;1043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g22af9d2fb5f_1_102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4372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Servicio Social</a:t>
            </a:r>
            <a:endParaRPr sz="3300"/>
          </a:p>
        </p:txBody>
      </p:sp>
      <p:grpSp>
        <p:nvGrpSpPr>
          <p:cNvPr id="1046" name="Google Shape;1046;g22af9d2fb5f_1_102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47" name="Google Shape;1047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g22af9d2fb5f_1_102"/>
          <p:cNvSpPr txBox="1"/>
          <p:nvPr/>
        </p:nvSpPr>
        <p:spPr>
          <a:xfrm>
            <a:off x="233575" y="990600"/>
            <a:ext cx="44493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Es una actividad formativa y de aplicación de conocimientos siendo su cumplimiento un </a:t>
            </a:r>
            <a:r>
              <a:rPr lang="en" sz="1300" b="1">
                <a:solidFill>
                  <a:schemeClr val="dk1"/>
                </a:solidFill>
              </a:rPr>
              <a:t>requisito</a:t>
            </a:r>
            <a:r>
              <a:rPr lang="en" sz="1300">
                <a:solidFill>
                  <a:schemeClr val="dk1"/>
                </a:solidFill>
              </a:rPr>
              <a:t> indispensable para la </a:t>
            </a:r>
            <a:r>
              <a:rPr lang="en" sz="1300" b="1">
                <a:solidFill>
                  <a:schemeClr val="dk1"/>
                </a:solidFill>
              </a:rPr>
              <a:t>titulación</a:t>
            </a:r>
            <a:r>
              <a:rPr lang="en" sz="1300">
                <a:solidFill>
                  <a:schemeClr val="dk1"/>
                </a:solidFill>
              </a:rPr>
              <a:t>, por lo que es obligatorio, su </a:t>
            </a:r>
            <a:r>
              <a:rPr lang="en" sz="1300" b="1">
                <a:solidFill>
                  <a:schemeClr val="dk1"/>
                </a:solidFill>
              </a:rPr>
              <a:t>duración </a:t>
            </a:r>
            <a:r>
              <a:rPr lang="en" sz="1300">
                <a:solidFill>
                  <a:schemeClr val="dk1"/>
                </a:solidFill>
              </a:rPr>
              <a:t>es de</a:t>
            </a:r>
            <a:r>
              <a:rPr lang="en" sz="1300" b="1">
                <a:solidFill>
                  <a:schemeClr val="dk1"/>
                </a:solidFill>
              </a:rPr>
              <a:t> 500 horas para las licenciaturas</a:t>
            </a:r>
            <a:r>
              <a:rPr lang="en" sz="1300">
                <a:solidFill>
                  <a:schemeClr val="dk1"/>
                </a:solidFill>
              </a:rPr>
              <a:t> y </a:t>
            </a:r>
            <a:r>
              <a:rPr lang="en" sz="1300" b="1">
                <a:solidFill>
                  <a:schemeClr val="dk1"/>
                </a:solidFill>
              </a:rPr>
              <a:t>250 horas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lang="en" sz="1300" b="1">
                <a:solidFill>
                  <a:schemeClr val="dk1"/>
                </a:solidFill>
              </a:rPr>
              <a:t>para​ profesional asociado.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Requisitos: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•Tener acreditado el 50% de materias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•Asistir a plática de inducción.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•Contar con servicio médico vigente.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Los lugares donde se puede realizar el Servicio Social: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público.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•Organismos o instituciones no lucrativas de carácter social.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privado en micro y pequeñas empresas.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050" name="Google Shape;1050;g22af9d2fb5f_1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30" y="1152125"/>
            <a:ext cx="1936150" cy="20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22af9d2fb5f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824" y="3261025"/>
            <a:ext cx="2758449" cy="14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2af9d2fb5f_1_102"/>
          <p:cNvSpPr txBox="1"/>
          <p:nvPr/>
        </p:nvSpPr>
        <p:spPr>
          <a:xfrm rot="-720647">
            <a:off x="4174693" y="2494941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300"/>
              <a:t>Tutorías complementarías. </a:t>
            </a:r>
            <a:endParaRPr sz="4300"/>
          </a:p>
        </p:txBody>
      </p:sp>
      <p:sp>
        <p:nvSpPr>
          <p:cNvPr id="644" name="Google Shape;644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2 – curso 1 ITSON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g22af9d2fb5f_1_207"/>
          <p:cNvGrpSpPr/>
          <p:nvPr/>
        </p:nvGrpSpPr>
        <p:grpSpPr>
          <a:xfrm>
            <a:off x="957700" y="1883625"/>
            <a:ext cx="1112093" cy="230173"/>
            <a:chOff x="1394800" y="3522000"/>
            <a:chExt cx="1048650" cy="138275"/>
          </a:xfrm>
        </p:grpSpPr>
        <p:sp>
          <p:nvSpPr>
            <p:cNvPr id="1058" name="Google Shape;105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g22af9d2fb5f_1_207"/>
          <p:cNvGrpSpPr/>
          <p:nvPr/>
        </p:nvGrpSpPr>
        <p:grpSpPr>
          <a:xfrm rot="260201">
            <a:off x="3607003" y="1726977"/>
            <a:ext cx="1075608" cy="543479"/>
            <a:chOff x="1822875" y="1377000"/>
            <a:chExt cx="548075" cy="286550"/>
          </a:xfrm>
        </p:grpSpPr>
        <p:sp>
          <p:nvSpPr>
            <p:cNvPr id="1068" name="Google Shape;1068;g22af9d2fb5f_1_20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2af9d2fb5f_1_20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2af9d2fb5f_1_20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22af9d2fb5f_1_20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22af9d2fb5f_1_20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2af9d2fb5f_1_20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2af9d2fb5f_1_20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2af9d2fb5f_1_20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2af9d2fb5f_1_20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g22af9d2fb5f_1_207"/>
          <p:cNvGrpSpPr/>
          <p:nvPr/>
        </p:nvGrpSpPr>
        <p:grpSpPr>
          <a:xfrm>
            <a:off x="5958752" y="3896395"/>
            <a:ext cx="1745583" cy="230173"/>
            <a:chOff x="1394800" y="3522000"/>
            <a:chExt cx="1048650" cy="138275"/>
          </a:xfrm>
        </p:grpSpPr>
        <p:sp>
          <p:nvSpPr>
            <p:cNvPr id="1078" name="Google Shape;107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g22af9d2fb5f_1_207"/>
          <p:cNvGrpSpPr/>
          <p:nvPr/>
        </p:nvGrpSpPr>
        <p:grpSpPr>
          <a:xfrm rot="-1024553">
            <a:off x="726335" y="3294682"/>
            <a:ext cx="1921875" cy="326740"/>
            <a:chOff x="1816609" y="3851001"/>
            <a:chExt cx="1093674" cy="222193"/>
          </a:xfrm>
        </p:grpSpPr>
        <p:sp>
          <p:nvSpPr>
            <p:cNvPr id="1088" name="Google Shape;1088;g22af9d2fb5f_1_207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22af9d2fb5f_1_207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22af9d2fb5f_1_207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22af9d2fb5f_1_207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2af9d2fb5f_1_207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2af9d2fb5f_1_207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22af9d2fb5f_1_207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22af9d2fb5f_1_207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2af9d2fb5f_1_207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g22af9d2fb5f_1_207"/>
          <p:cNvGrpSpPr/>
          <p:nvPr/>
        </p:nvGrpSpPr>
        <p:grpSpPr>
          <a:xfrm flipH="1">
            <a:off x="1997639" y="938650"/>
            <a:ext cx="4577407" cy="176025"/>
            <a:chOff x="4345425" y="2175475"/>
            <a:chExt cx="800750" cy="176025"/>
          </a:xfrm>
        </p:grpSpPr>
        <p:sp>
          <p:nvSpPr>
            <p:cNvPr id="1098" name="Google Shape;109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g22af9d2fb5f_1_207"/>
          <p:cNvSpPr txBox="1"/>
          <p:nvPr/>
        </p:nvSpPr>
        <p:spPr>
          <a:xfrm rot="-1201710">
            <a:off x="857748" y="2914714"/>
            <a:ext cx="1811452" cy="69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Deportes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g22af9d2fb5f_1_207"/>
          <p:cNvGrpSpPr/>
          <p:nvPr/>
        </p:nvGrpSpPr>
        <p:grpSpPr>
          <a:xfrm rot="1752058">
            <a:off x="7641654" y="-216047"/>
            <a:ext cx="1305432" cy="1346501"/>
            <a:chOff x="1492000" y="427450"/>
            <a:chExt cx="1188000" cy="1225375"/>
          </a:xfrm>
        </p:grpSpPr>
        <p:sp>
          <p:nvSpPr>
            <p:cNvPr id="1102" name="Google Shape;1102;g22af9d2fb5f_1_20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22af9d2fb5f_1_20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22af9d2fb5f_1_20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22af9d2fb5f_1_20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2af9d2fb5f_1_20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2af9d2fb5f_1_20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2af9d2fb5f_1_20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22af9d2fb5f_1_20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2af9d2fb5f_1_20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2af9d2fb5f_1_20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2af9d2fb5f_1_20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g22af9d2fb5f_1_207"/>
          <p:cNvSpPr txBox="1"/>
          <p:nvPr/>
        </p:nvSpPr>
        <p:spPr>
          <a:xfrm>
            <a:off x="2698032" y="2020449"/>
            <a:ext cx="18219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2af9d2fb5f_1_207"/>
          <p:cNvSpPr txBox="1"/>
          <p:nvPr/>
        </p:nvSpPr>
        <p:spPr>
          <a:xfrm>
            <a:off x="4616700" y="1795588"/>
            <a:ext cx="1884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15" name="Google Shape;1115;g22af9d2fb5f_1_207"/>
          <p:cNvSpPr txBox="1">
            <a:spLocks noGrp="1"/>
          </p:cNvSpPr>
          <p:nvPr>
            <p:ph type="title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Otros servicios</a:t>
            </a:r>
            <a:endParaRPr sz="3300"/>
          </a:p>
        </p:txBody>
      </p:sp>
      <p:sp>
        <p:nvSpPr>
          <p:cNvPr id="1116" name="Google Shape;1116;g22af9d2fb5f_1_207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17" name="Google Shape;1117;g22af9d2fb5f_1_207"/>
          <p:cNvGrpSpPr/>
          <p:nvPr/>
        </p:nvGrpSpPr>
        <p:grpSpPr>
          <a:xfrm flipH="1">
            <a:off x="2048064" y="4967475"/>
            <a:ext cx="4577407" cy="176025"/>
            <a:chOff x="4345425" y="2175475"/>
            <a:chExt cx="800750" cy="176025"/>
          </a:xfrm>
        </p:grpSpPr>
        <p:sp>
          <p:nvSpPr>
            <p:cNvPr id="1118" name="Google Shape;111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0" name="Google Shape;1120;g22af9d2fb5f_1_207"/>
          <p:cNvSpPr txBox="1"/>
          <p:nvPr/>
        </p:nvSpPr>
        <p:spPr>
          <a:xfrm>
            <a:off x="141450" y="1528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Cafeterías</a:t>
            </a:r>
            <a:endParaRPr dirty="0"/>
          </a:p>
        </p:txBody>
      </p:sp>
      <p:sp>
        <p:nvSpPr>
          <p:cNvPr id="1121" name="Google Shape;1121;g22af9d2fb5f_1_207"/>
          <p:cNvSpPr txBox="1"/>
          <p:nvPr/>
        </p:nvSpPr>
        <p:spPr>
          <a:xfrm>
            <a:off x="2391598" y="320221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Librerías</a:t>
            </a:r>
            <a:endParaRPr sz="900" dirty="0">
              <a:solidFill>
                <a:schemeClr val="dk2"/>
              </a:solidFill>
            </a:endParaRPr>
          </a:p>
        </p:txBody>
      </p:sp>
      <p:sp>
        <p:nvSpPr>
          <p:cNvPr id="1122" name="Google Shape;1122;g22af9d2fb5f_1_207"/>
          <p:cNvSpPr txBox="1"/>
          <p:nvPr/>
        </p:nvSpPr>
        <p:spPr>
          <a:xfrm>
            <a:off x="5312207" y="349644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Idiomas  </a:t>
            </a: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23" name="Google Shape;1123;g22af9d2fb5f_1_207"/>
          <p:cNvSpPr txBox="1"/>
          <p:nvPr/>
        </p:nvSpPr>
        <p:spPr>
          <a:xfrm rot="-1201710">
            <a:off x="5739498" y="1472317"/>
            <a:ext cx="1811452" cy="13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Arte y cultura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22af9d2fb5f_1_207"/>
          <p:cNvSpPr txBox="1"/>
          <p:nvPr/>
        </p:nvSpPr>
        <p:spPr>
          <a:xfrm>
            <a:off x="2786350" y="1468588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Centros de cómputo</a:t>
            </a:r>
            <a:endParaRPr/>
          </a:p>
        </p:txBody>
      </p:sp>
      <p:grpSp>
        <p:nvGrpSpPr>
          <p:cNvPr id="1125" name="Google Shape;1125;g22af9d2fb5f_1_207"/>
          <p:cNvGrpSpPr/>
          <p:nvPr/>
        </p:nvGrpSpPr>
        <p:grpSpPr>
          <a:xfrm rot="-1113236">
            <a:off x="5965326" y="1540790"/>
            <a:ext cx="1605802" cy="1822840"/>
            <a:chOff x="378575" y="1776375"/>
            <a:chExt cx="737425" cy="578050"/>
          </a:xfrm>
        </p:grpSpPr>
        <p:sp>
          <p:nvSpPr>
            <p:cNvPr id="1126" name="Google Shape;1126;g22af9d2fb5f_1_20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2af9d2fb5f_1_20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22af9d2fb5f_1_20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2af9d2fb5f_1_20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2af9d2fb5f_1_20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2af9d2fb5f_1_20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22af9d2fb5f_1_20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2af9d2fb5f_1_20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2af9d2fb5f_1_20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2af9d2fb5f_1_20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22af9d2fb5f_1_20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2af9d2fb5f_1_20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g22af9d2fb5f_1_207"/>
          <p:cNvGrpSpPr/>
          <p:nvPr/>
        </p:nvGrpSpPr>
        <p:grpSpPr>
          <a:xfrm rot="1171993">
            <a:off x="2743789" y="3298594"/>
            <a:ext cx="972338" cy="585347"/>
            <a:chOff x="4345425" y="2175475"/>
            <a:chExt cx="800750" cy="176025"/>
          </a:xfrm>
        </p:grpSpPr>
        <p:sp>
          <p:nvSpPr>
            <p:cNvPr id="1139" name="Google Shape;1139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2"/>
          <p:cNvSpPr txBox="1">
            <a:spLocks noGrp="1"/>
          </p:cNvSpPr>
          <p:nvPr>
            <p:ph type="title"/>
          </p:nvPr>
        </p:nvSpPr>
        <p:spPr>
          <a:xfrm>
            <a:off x="2287350" y="684450"/>
            <a:ext cx="45693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www.itson.edu.mx</a:t>
            </a:r>
            <a:endParaRPr sz="3500"/>
          </a:p>
        </p:txBody>
      </p:sp>
      <p:sp>
        <p:nvSpPr>
          <p:cNvPr id="1146" name="Google Shape;1146;p12"/>
          <p:cNvSpPr txBox="1">
            <a:spLocks noGrp="1"/>
          </p:cNvSpPr>
          <p:nvPr>
            <p:ph type="body" idx="1"/>
          </p:nvPr>
        </p:nvSpPr>
        <p:spPr>
          <a:xfrm>
            <a:off x="604225" y="382350"/>
            <a:ext cx="81117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Conoce todos los servicios que te ofrece ITSON a través de la página institucional en: </a:t>
            </a:r>
            <a:endParaRPr sz="1700"/>
          </a:p>
        </p:txBody>
      </p:sp>
      <p:pic>
        <p:nvPicPr>
          <p:cNvPr id="1147" name="Google Shape;114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163" y="1292125"/>
            <a:ext cx="4667674" cy="36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2b05fa3b81_0_746"/>
          <p:cNvSpPr txBox="1">
            <a:spLocks noGrp="1"/>
          </p:cNvSpPr>
          <p:nvPr>
            <p:ph type="ctrTitle"/>
          </p:nvPr>
        </p:nvSpPr>
        <p:spPr>
          <a:xfrm>
            <a:off x="1403779" y="1428868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 dirty="0"/>
              <a:t>Gracias!</a:t>
            </a:r>
            <a:endParaRPr sz="9700" dirty="0"/>
          </a:p>
        </p:txBody>
      </p:sp>
      <p:grpSp>
        <p:nvGrpSpPr>
          <p:cNvPr id="1153" name="Google Shape;1153;g22b05fa3b81_0_746"/>
          <p:cNvGrpSpPr/>
          <p:nvPr/>
        </p:nvGrpSpPr>
        <p:grpSpPr>
          <a:xfrm rot="-3462324" flipH="1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1154" name="Google Shape;1154;g22b05fa3b81_0_746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2b05fa3b81_0_746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22b05fa3b81_0_746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22b05fa3b81_0_746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2b05fa3b81_0_746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2b05fa3b81_0_746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2b05fa3b81_0_746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22b05fa3b81_0_746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2b05fa3b81_0_746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22b05fa3b81_0_746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2b05fa3b81_0_746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2b05fa3b81_0_746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2b05fa3b81_0_746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2b05fa3b81_0_746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2b05fa3b81_0_746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2b05fa3b81_0_746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2b05fa3b81_0_746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2b05fa3b81_0_746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2b05fa3b81_0_746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g22b05fa3b81_0_746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1174" name="Google Shape;1174;g22b05fa3b81_0_746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2b05fa3b81_0_746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22b05fa3b81_0_746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2b05fa3b81_0_746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2b05fa3b81_0_746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2b05fa3b81_0_746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2b05fa3b81_0_746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2b05fa3b81_0_746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2b05fa3b81_0_746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g22b05fa3b81_0_746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1184" name="Google Shape;1184;g22b05fa3b81_0_74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2b05fa3b81_0_74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22b05fa3b81_0_74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22b05fa3b81_0_74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22b05fa3b81_0_74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2b05fa3b81_0_74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22b05fa3b81_0_74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2b05fa3b81_0_74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2b05fa3b81_0_74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g22b05fa3b81_0_746"/>
          <p:cNvGrpSpPr/>
          <p:nvPr/>
        </p:nvGrpSpPr>
        <p:grpSpPr>
          <a:xfrm rot="1692134">
            <a:off x="6270191" y="3094489"/>
            <a:ext cx="1118061" cy="876421"/>
            <a:chOff x="378575" y="1776375"/>
            <a:chExt cx="737425" cy="578050"/>
          </a:xfrm>
        </p:grpSpPr>
        <p:sp>
          <p:nvSpPr>
            <p:cNvPr id="1194" name="Google Shape;1194;g22b05fa3b81_0_746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2b05fa3b81_0_746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2b05fa3b81_0_746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2b05fa3b81_0_746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2b05fa3b81_0_746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2b05fa3b81_0_746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2b05fa3b81_0_746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2b05fa3b81_0_746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2b05fa3b81_0_746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2b05fa3b81_0_746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2b05fa3b81_0_746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2b05fa3b81_0_746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g22b05fa3b81_0_746"/>
          <p:cNvGrpSpPr/>
          <p:nvPr/>
        </p:nvGrpSpPr>
        <p:grpSpPr>
          <a:xfrm rot="-130621" flipH="1">
            <a:off x="2181482" y="2695579"/>
            <a:ext cx="4536320" cy="230143"/>
            <a:chOff x="4345425" y="2175475"/>
            <a:chExt cx="800750" cy="176025"/>
          </a:xfrm>
        </p:grpSpPr>
        <p:sp>
          <p:nvSpPr>
            <p:cNvPr id="1207" name="Google Shape;1207;g22b05fa3b81_0_74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2b05fa3b81_0_74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g22b05fa3b81_0_746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434343"/>
                </a:solidFill>
              </a:rPr>
              <a:t>CURSO DE TUTORÍA 1, PLAN 2023</a:t>
            </a:r>
            <a:endParaRPr sz="1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g229587b0116_0_0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650" name="Google Shape;650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g229587b0116_0_0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653" name="Google Shape;653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g229587b0116_0_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¡¡¡Bienvenidos!!!</a:t>
            </a:r>
            <a:endParaRPr/>
          </a:p>
        </p:txBody>
      </p:sp>
      <p:sp>
        <p:nvSpPr>
          <p:cNvPr id="656" name="Google Shape;656;g229587b0116_0_0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g229587b0116_0_0"/>
          <p:cNvSpPr txBox="1">
            <a:spLocks noGrp="1"/>
          </p:cNvSpPr>
          <p:nvPr>
            <p:ph type="subTitle" idx="1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g229587b0116_0_0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g229587b0116_0_0"/>
          <p:cNvSpPr txBox="1">
            <a:spLocks noGrp="1"/>
          </p:cNvSpPr>
          <p:nvPr>
            <p:ph type="subTitle" idx="7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g229587b0116_0_0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>
            <a:spLocks noGrp="1"/>
          </p:cNvSpPr>
          <p:nvPr>
            <p:ph type="body" idx="1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Seguro Facultativo IMSS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Áreas de servicio al estudiante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3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4"/>
          <p:cNvGrpSpPr/>
          <p:nvPr/>
        </p:nvGrpSpPr>
        <p:grpSpPr>
          <a:xfrm rot="185635">
            <a:off x="5289737" y="2653962"/>
            <a:ext cx="3088948" cy="585348"/>
            <a:chOff x="4345425" y="2175475"/>
            <a:chExt cx="800750" cy="176025"/>
          </a:xfrm>
        </p:grpSpPr>
        <p:sp>
          <p:nvSpPr>
            <p:cNvPr id="708" name="Google Shape;708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0" name="Google Shape;710;p4"/>
          <p:cNvSpPr txBox="1">
            <a:spLocks noGrp="1"/>
          </p:cNvSpPr>
          <p:nvPr>
            <p:ph type="ctrTitle"/>
          </p:nvPr>
        </p:nvSpPr>
        <p:spPr>
          <a:xfrm>
            <a:off x="4527171" y="2744943"/>
            <a:ext cx="367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/>
              <a:t>Nelson Mandela</a:t>
            </a:r>
            <a:endParaRPr sz="20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2000"/>
          </a:p>
        </p:txBody>
      </p:sp>
      <p:sp>
        <p:nvSpPr>
          <p:cNvPr id="711" name="Google Shape;711;p4"/>
          <p:cNvSpPr txBox="1">
            <a:spLocks noGrp="1"/>
          </p:cNvSpPr>
          <p:nvPr>
            <p:ph type="subTitle" idx="1"/>
          </p:nvPr>
        </p:nvSpPr>
        <p:spPr>
          <a:xfrm>
            <a:off x="3948261" y="1662970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“Siempre parece imposible hasta que se hace.”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2" name="Google Shape;712;p4"/>
          <p:cNvGrpSpPr/>
          <p:nvPr/>
        </p:nvGrpSpPr>
        <p:grpSpPr>
          <a:xfrm rot="-546322">
            <a:off x="1219594" y="1708068"/>
            <a:ext cx="2817315" cy="2469552"/>
            <a:chOff x="2505075" y="4180600"/>
            <a:chExt cx="1092750" cy="957900"/>
          </a:xfrm>
        </p:grpSpPr>
        <p:sp>
          <p:nvSpPr>
            <p:cNvPr id="713" name="Google Shape;713;p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4"/>
          <p:cNvSpPr txBox="1"/>
          <p:nvPr/>
        </p:nvSpPr>
        <p:spPr>
          <a:xfrm rot="-720766">
            <a:off x="2008182" y="2266343"/>
            <a:ext cx="1656689" cy="1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2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9" name="Google Shape;719;p4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720" name="Google Shape;720;p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4"/>
          <p:cNvSpPr/>
          <p:nvPr/>
        </p:nvSpPr>
        <p:spPr>
          <a:xfrm rot="-1036824">
            <a:off x="3449166" y="1027877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4"/>
          <p:cNvGrpSpPr/>
          <p:nvPr/>
        </p:nvGrpSpPr>
        <p:grpSpPr>
          <a:xfrm rot="-8593293">
            <a:off x="282534" y="-82338"/>
            <a:ext cx="2429475" cy="1577941"/>
            <a:chOff x="5118990" y="4122087"/>
            <a:chExt cx="1882464" cy="1222659"/>
          </a:xfrm>
        </p:grpSpPr>
        <p:sp>
          <p:nvSpPr>
            <p:cNvPr id="724" name="Google Shape;724;p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4"/>
          <p:cNvGrpSpPr/>
          <p:nvPr/>
        </p:nvGrpSpPr>
        <p:grpSpPr>
          <a:xfrm>
            <a:off x="5656917" y="3372534"/>
            <a:ext cx="2433812" cy="320922"/>
            <a:chOff x="1394800" y="3522000"/>
            <a:chExt cx="1048650" cy="138275"/>
          </a:xfrm>
        </p:grpSpPr>
        <p:sp>
          <p:nvSpPr>
            <p:cNvPr id="740" name="Google Shape;740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6000982363_2_0"/>
          <p:cNvSpPr txBox="1">
            <a:spLocks noGrp="1"/>
          </p:cNvSpPr>
          <p:nvPr>
            <p:ph type="ctrTitle"/>
          </p:nvPr>
        </p:nvSpPr>
        <p:spPr>
          <a:xfrm>
            <a:off x="4204447" y="3068950"/>
            <a:ext cx="3828600" cy="1990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 este servicio tienen acceso a: </a:t>
            </a: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-servicios médicos,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-provisión de medicamentos,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hospitales y 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-atención obstétrica, </a:t>
            </a:r>
            <a:endParaRPr sz="18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costo alguno para ellos ni para las instituciones educativas.</a:t>
            </a:r>
            <a:r>
              <a:rPr lang="en" sz="1500" b="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754" name="Google Shape;754;g26000982363_2_0"/>
          <p:cNvSpPr txBox="1">
            <a:spLocks noGrp="1"/>
          </p:cNvSpPr>
          <p:nvPr>
            <p:ph type="title" idx="4294967295"/>
          </p:nvPr>
        </p:nvSpPr>
        <p:spPr>
          <a:xfrm>
            <a:off x="684775" y="10353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¿Sabías que… </a:t>
            </a:r>
            <a:endParaRPr sz="4400"/>
          </a:p>
        </p:txBody>
      </p:sp>
      <p:sp>
        <p:nvSpPr>
          <p:cNvPr id="755" name="Google Shape;755;g26000982363_2_0"/>
          <p:cNvSpPr txBox="1">
            <a:spLocks noGrp="1"/>
          </p:cNvSpPr>
          <p:nvPr>
            <p:ph type="body" idx="4294967295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Los estudiantes de preparatoria y universidad de escuelas públicas tienen derecho a contar con servicio médico del IMSS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756" name="Google Shape;756;g26000982363_2_0"/>
          <p:cNvGrpSpPr/>
          <p:nvPr/>
        </p:nvGrpSpPr>
        <p:grpSpPr>
          <a:xfrm rot="1386648">
            <a:off x="3362595" y="708983"/>
            <a:ext cx="1075595" cy="543469"/>
            <a:chOff x="1822875" y="1377000"/>
            <a:chExt cx="548075" cy="286550"/>
          </a:xfrm>
        </p:grpSpPr>
        <p:sp>
          <p:nvSpPr>
            <p:cNvPr id="757" name="Google Shape;757;g26000982363_2_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26000982363_2_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6000982363_2_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26000982363_2_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26000982363_2_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26000982363_2_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6000982363_2_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6000982363_2_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6000982363_2_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6" name="Google Shape;766;g26000982363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227" y="1124150"/>
            <a:ext cx="2654249" cy="17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26000982363_2_19"/>
          <p:cNvGrpSpPr/>
          <p:nvPr/>
        </p:nvGrpSpPr>
        <p:grpSpPr>
          <a:xfrm rot="1354224">
            <a:off x="6348349" y="2804662"/>
            <a:ext cx="984587" cy="1052296"/>
            <a:chOff x="1492000" y="427450"/>
            <a:chExt cx="1188000" cy="1225375"/>
          </a:xfrm>
        </p:grpSpPr>
        <p:sp>
          <p:nvSpPr>
            <p:cNvPr id="772" name="Google Shape;772;g26000982363_2_1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6000982363_2_1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26000982363_2_1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26000982363_2_1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6000982363_2_1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26000982363_2_1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6000982363_2_1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6000982363_2_1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6000982363_2_1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6000982363_2_1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6000982363_2_1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g26000982363_2_19"/>
          <p:cNvSpPr txBox="1">
            <a:spLocks noGrp="1"/>
          </p:cNvSpPr>
          <p:nvPr>
            <p:ph type="subTitle" idx="1"/>
          </p:nvPr>
        </p:nvSpPr>
        <p:spPr>
          <a:xfrm>
            <a:off x="4062584" y="1601799"/>
            <a:ext cx="4440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que el ITSON te dé de alta en el IMSS, primero debes llenar una solicitud en línea… </a:t>
            </a:r>
            <a:endParaRPr dirty="0"/>
          </a:p>
        </p:txBody>
      </p:sp>
      <p:pic>
        <p:nvPicPr>
          <p:cNvPr id="784" name="Google Shape;784;g26000982363_2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50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6000982363_2_19"/>
          <p:cNvSpPr/>
          <p:nvPr/>
        </p:nvSpPr>
        <p:spPr>
          <a:xfrm>
            <a:off x="7510488" y="3166563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g2294d6ecdec_0_5"/>
          <p:cNvPicPr preferRelativeResize="0"/>
          <p:nvPr/>
        </p:nvPicPr>
        <p:blipFill rotWithShape="1">
          <a:blip r:embed="rId3">
            <a:alphaModFix/>
          </a:blip>
          <a:srcRect l="22688" t="18703" r="23890" b="19403"/>
          <a:stretch/>
        </p:blipFill>
        <p:spPr>
          <a:xfrm rot="1160258">
            <a:off x="4280516" y="1962564"/>
            <a:ext cx="2443617" cy="1592396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2294d6ecdec_0_5"/>
          <p:cNvSpPr txBox="1">
            <a:spLocks noGrp="1"/>
          </p:cNvSpPr>
          <p:nvPr>
            <p:ph type="title"/>
          </p:nvPr>
        </p:nvSpPr>
        <p:spPr>
          <a:xfrm>
            <a:off x="123100" y="381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¿Dónde y cómo registrar la solicitud del Seguro Facultativo? </a:t>
            </a:r>
            <a:endParaRPr sz="2500"/>
          </a:p>
        </p:txBody>
      </p:sp>
      <p:grpSp>
        <p:nvGrpSpPr>
          <p:cNvPr id="792" name="Google Shape;792;g2294d6ecdec_0_5"/>
          <p:cNvGrpSpPr/>
          <p:nvPr/>
        </p:nvGrpSpPr>
        <p:grpSpPr>
          <a:xfrm flipH="1">
            <a:off x="2190221" y="900000"/>
            <a:ext cx="3411115" cy="176025"/>
            <a:chOff x="4345425" y="2175475"/>
            <a:chExt cx="800750" cy="176025"/>
          </a:xfrm>
        </p:grpSpPr>
        <p:sp>
          <p:nvSpPr>
            <p:cNvPr id="793" name="Google Shape;793;g2294d6ecdec_0_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2294d6ecdec_0_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g2294d6ecdec_0_5"/>
          <p:cNvGrpSpPr/>
          <p:nvPr/>
        </p:nvGrpSpPr>
        <p:grpSpPr>
          <a:xfrm>
            <a:off x="748637" y="1306657"/>
            <a:ext cx="1852607" cy="3183327"/>
            <a:chOff x="748637" y="1306657"/>
            <a:chExt cx="1852607" cy="3183327"/>
          </a:xfrm>
        </p:grpSpPr>
        <p:grpSp>
          <p:nvGrpSpPr>
            <p:cNvPr id="796" name="Google Shape;796;g2294d6ecdec_0_5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797" name="Google Shape;797;g2294d6ecdec_0_5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g2294d6ecdec_0_5"/>
              <p:cNvSpPr/>
              <p:nvPr/>
            </p:nvSpPr>
            <p:spPr>
              <a:xfrm rot="5400000" flipH="1">
                <a:off x="126634" y="1889731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9" name="Google Shape;799;g2294d6ecdec_0_5"/>
            <p:cNvSpPr txBox="1"/>
            <p:nvPr/>
          </p:nvSpPr>
          <p:spPr>
            <a:xfrm>
              <a:off x="768069" y="1543461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Ingresa con tu ID y contraseña al Centro de Información Académica (CIA) a través del siguiente enlace: </a:t>
              </a:r>
              <a:r>
                <a:rPr lang="en" sz="1500" b="1"/>
                <a:t>CIA </a:t>
              </a:r>
              <a:endParaRPr sz="15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u="sng">
                  <a:solidFill>
                    <a:schemeClr val="hlink"/>
                  </a:solidFill>
                  <a:latin typeface="Itim"/>
                  <a:ea typeface="Itim"/>
                  <a:cs typeface="Itim"/>
                  <a:sym typeface="Itim"/>
                  <a:hlinkClick r:id="rId4"/>
                </a:rPr>
                <a:t>Centro de Información Académica</a:t>
              </a:r>
              <a:r>
                <a:rPr lang="en" sz="13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 </a:t>
              </a:r>
              <a:endParaRPr sz="7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endPara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g2294d6ecdec_0_5"/>
          <p:cNvGrpSpPr/>
          <p:nvPr/>
        </p:nvGrpSpPr>
        <p:grpSpPr>
          <a:xfrm>
            <a:off x="2690749" y="1335220"/>
            <a:ext cx="1852607" cy="3183327"/>
            <a:chOff x="2664162" y="1182820"/>
            <a:chExt cx="1852607" cy="3183327"/>
          </a:xfrm>
        </p:grpSpPr>
        <p:sp>
          <p:nvSpPr>
            <p:cNvPr id="801" name="Google Shape;801;g2294d6ecdec_0_5"/>
            <p:cNvSpPr/>
            <p:nvPr/>
          </p:nvSpPr>
          <p:spPr>
            <a:xfrm rot="-5400000">
              <a:off x="1998802" y="1848180"/>
              <a:ext cx="3183327" cy="1852607"/>
            </a:xfrm>
            <a:custGeom>
              <a:avLst/>
              <a:gdLst/>
              <a:ahLst/>
              <a:cxnLst/>
              <a:rect l="l" t="t" r="r" b="b"/>
              <a:pathLst>
                <a:path w="47848" h="16668" extrusionOk="0">
                  <a:moveTo>
                    <a:pt x="26144" y="462"/>
                  </a:moveTo>
                  <a:cubicBezTo>
                    <a:pt x="29743" y="462"/>
                    <a:pt x="33353" y="476"/>
                    <a:pt x="36948" y="743"/>
                  </a:cubicBezTo>
                  <a:cubicBezTo>
                    <a:pt x="38971" y="892"/>
                    <a:pt x="40975" y="1098"/>
                    <a:pt x="42978" y="1361"/>
                  </a:cubicBezTo>
                  <a:cubicBezTo>
                    <a:pt x="43465" y="1417"/>
                    <a:pt x="43971" y="1473"/>
                    <a:pt x="44458" y="1548"/>
                  </a:cubicBezTo>
                  <a:cubicBezTo>
                    <a:pt x="44851" y="1604"/>
                    <a:pt x="45207" y="1698"/>
                    <a:pt x="45563" y="1829"/>
                  </a:cubicBezTo>
                  <a:cubicBezTo>
                    <a:pt x="46424" y="2222"/>
                    <a:pt x="46574" y="3065"/>
                    <a:pt x="46742" y="3907"/>
                  </a:cubicBezTo>
                  <a:cubicBezTo>
                    <a:pt x="47098" y="5855"/>
                    <a:pt x="47304" y="7840"/>
                    <a:pt x="47323" y="9825"/>
                  </a:cubicBezTo>
                  <a:cubicBezTo>
                    <a:pt x="47342" y="10818"/>
                    <a:pt x="47304" y="11810"/>
                    <a:pt x="47229" y="12803"/>
                  </a:cubicBezTo>
                  <a:cubicBezTo>
                    <a:pt x="47173" y="13570"/>
                    <a:pt x="47173" y="14488"/>
                    <a:pt x="46686" y="15143"/>
                  </a:cubicBezTo>
                  <a:cubicBezTo>
                    <a:pt x="46218" y="15780"/>
                    <a:pt x="45282" y="15855"/>
                    <a:pt x="44533" y="15874"/>
                  </a:cubicBezTo>
                  <a:cubicBezTo>
                    <a:pt x="44436" y="15880"/>
                    <a:pt x="44373" y="15937"/>
                    <a:pt x="44343" y="16009"/>
                  </a:cubicBezTo>
                  <a:lnTo>
                    <a:pt x="44343" y="16009"/>
                  </a:lnTo>
                  <a:cubicBezTo>
                    <a:pt x="40342" y="16101"/>
                    <a:pt x="36323" y="16175"/>
                    <a:pt x="32323" y="16248"/>
                  </a:cubicBezTo>
                  <a:cubicBezTo>
                    <a:pt x="30282" y="16276"/>
                    <a:pt x="28240" y="16290"/>
                    <a:pt x="26202" y="16290"/>
                  </a:cubicBezTo>
                  <a:cubicBezTo>
                    <a:pt x="24163" y="16290"/>
                    <a:pt x="22126" y="16276"/>
                    <a:pt x="20094" y="16248"/>
                  </a:cubicBezTo>
                  <a:cubicBezTo>
                    <a:pt x="16049" y="16211"/>
                    <a:pt x="11986" y="16136"/>
                    <a:pt x="7941" y="16024"/>
                  </a:cubicBezTo>
                  <a:cubicBezTo>
                    <a:pt x="7236" y="15995"/>
                    <a:pt x="6532" y="15955"/>
                    <a:pt x="5836" y="15955"/>
                  </a:cubicBezTo>
                  <a:cubicBezTo>
                    <a:pt x="5626" y="15955"/>
                    <a:pt x="5416" y="15959"/>
                    <a:pt x="5207" y="15967"/>
                  </a:cubicBezTo>
                  <a:cubicBezTo>
                    <a:pt x="4711" y="16004"/>
                    <a:pt x="4215" y="16024"/>
                    <a:pt x="3719" y="16024"/>
                  </a:cubicBezTo>
                  <a:cubicBezTo>
                    <a:pt x="3447" y="16024"/>
                    <a:pt x="3175" y="16018"/>
                    <a:pt x="2903" y="16005"/>
                  </a:cubicBezTo>
                  <a:cubicBezTo>
                    <a:pt x="2192" y="15949"/>
                    <a:pt x="1499" y="15724"/>
                    <a:pt x="1068" y="15106"/>
                  </a:cubicBezTo>
                  <a:cubicBezTo>
                    <a:pt x="637" y="14488"/>
                    <a:pt x="544" y="13776"/>
                    <a:pt x="488" y="13083"/>
                  </a:cubicBezTo>
                  <a:cubicBezTo>
                    <a:pt x="431" y="12166"/>
                    <a:pt x="431" y="11248"/>
                    <a:pt x="450" y="10331"/>
                  </a:cubicBezTo>
                  <a:cubicBezTo>
                    <a:pt x="469" y="9319"/>
                    <a:pt x="506" y="8289"/>
                    <a:pt x="562" y="7278"/>
                  </a:cubicBezTo>
                  <a:cubicBezTo>
                    <a:pt x="637" y="6304"/>
                    <a:pt x="731" y="5312"/>
                    <a:pt x="843" y="4338"/>
                  </a:cubicBezTo>
                  <a:cubicBezTo>
                    <a:pt x="937" y="3533"/>
                    <a:pt x="1012" y="2559"/>
                    <a:pt x="1705" y="1997"/>
                  </a:cubicBezTo>
                  <a:cubicBezTo>
                    <a:pt x="2342" y="1473"/>
                    <a:pt x="3297" y="1304"/>
                    <a:pt x="4083" y="1173"/>
                  </a:cubicBezTo>
                  <a:cubicBezTo>
                    <a:pt x="5001" y="1024"/>
                    <a:pt x="5937" y="949"/>
                    <a:pt x="6873" y="949"/>
                  </a:cubicBezTo>
                  <a:cubicBezTo>
                    <a:pt x="8765" y="892"/>
                    <a:pt x="10675" y="818"/>
                    <a:pt x="12566" y="743"/>
                  </a:cubicBezTo>
                  <a:cubicBezTo>
                    <a:pt x="16649" y="574"/>
                    <a:pt x="20712" y="480"/>
                    <a:pt x="24795" y="462"/>
                  </a:cubicBezTo>
                  <a:cubicBezTo>
                    <a:pt x="25244" y="462"/>
                    <a:pt x="25694" y="462"/>
                    <a:pt x="26144" y="462"/>
                  </a:cubicBezTo>
                  <a:close/>
                  <a:moveTo>
                    <a:pt x="26128" y="1"/>
                  </a:moveTo>
                  <a:cubicBezTo>
                    <a:pt x="22775" y="1"/>
                    <a:pt x="19421" y="58"/>
                    <a:pt x="16068" y="162"/>
                  </a:cubicBezTo>
                  <a:cubicBezTo>
                    <a:pt x="13952" y="218"/>
                    <a:pt x="11836" y="293"/>
                    <a:pt x="9720" y="387"/>
                  </a:cubicBezTo>
                  <a:cubicBezTo>
                    <a:pt x="7847" y="480"/>
                    <a:pt x="5974" y="387"/>
                    <a:pt x="4139" y="686"/>
                  </a:cubicBezTo>
                  <a:cubicBezTo>
                    <a:pt x="3278" y="818"/>
                    <a:pt x="2342" y="1005"/>
                    <a:pt x="1611" y="1492"/>
                  </a:cubicBezTo>
                  <a:cubicBezTo>
                    <a:pt x="881" y="1960"/>
                    <a:pt x="619" y="2728"/>
                    <a:pt x="488" y="3552"/>
                  </a:cubicBezTo>
                  <a:cubicBezTo>
                    <a:pt x="207" y="5574"/>
                    <a:pt x="38" y="7615"/>
                    <a:pt x="19" y="9656"/>
                  </a:cubicBezTo>
                  <a:cubicBezTo>
                    <a:pt x="1" y="10668"/>
                    <a:pt x="1" y="11679"/>
                    <a:pt x="38" y="12690"/>
                  </a:cubicBezTo>
                  <a:cubicBezTo>
                    <a:pt x="38" y="13421"/>
                    <a:pt x="169" y="14151"/>
                    <a:pt x="450" y="14844"/>
                  </a:cubicBezTo>
                  <a:cubicBezTo>
                    <a:pt x="712" y="15518"/>
                    <a:pt x="1255" y="16024"/>
                    <a:pt x="1930" y="16267"/>
                  </a:cubicBezTo>
                  <a:cubicBezTo>
                    <a:pt x="2397" y="16423"/>
                    <a:pt x="2902" y="16471"/>
                    <a:pt x="3407" y="16471"/>
                  </a:cubicBezTo>
                  <a:cubicBezTo>
                    <a:pt x="3691" y="16471"/>
                    <a:pt x="3975" y="16456"/>
                    <a:pt x="4252" y="16436"/>
                  </a:cubicBezTo>
                  <a:cubicBezTo>
                    <a:pt x="4745" y="16414"/>
                    <a:pt x="5232" y="16404"/>
                    <a:pt x="5717" y="16404"/>
                  </a:cubicBezTo>
                  <a:cubicBezTo>
                    <a:pt x="6060" y="16404"/>
                    <a:pt x="6401" y="16409"/>
                    <a:pt x="6742" y="16417"/>
                  </a:cubicBezTo>
                  <a:cubicBezTo>
                    <a:pt x="7810" y="16454"/>
                    <a:pt x="8858" y="16492"/>
                    <a:pt x="9907" y="16510"/>
                  </a:cubicBezTo>
                  <a:cubicBezTo>
                    <a:pt x="12004" y="16567"/>
                    <a:pt x="14083" y="16604"/>
                    <a:pt x="16181" y="16623"/>
                  </a:cubicBezTo>
                  <a:cubicBezTo>
                    <a:pt x="18500" y="16654"/>
                    <a:pt x="20820" y="16668"/>
                    <a:pt x="23136" y="16668"/>
                  </a:cubicBezTo>
                  <a:cubicBezTo>
                    <a:pt x="25027" y="16668"/>
                    <a:pt x="26917" y="16658"/>
                    <a:pt x="28802" y="16642"/>
                  </a:cubicBezTo>
                  <a:cubicBezTo>
                    <a:pt x="33016" y="16585"/>
                    <a:pt x="37229" y="16492"/>
                    <a:pt x="41443" y="16342"/>
                  </a:cubicBezTo>
                  <a:cubicBezTo>
                    <a:pt x="42403" y="16290"/>
                    <a:pt x="43363" y="16253"/>
                    <a:pt x="44338" y="16203"/>
                  </a:cubicBezTo>
                  <a:lnTo>
                    <a:pt x="44338" y="16203"/>
                  </a:lnTo>
                  <a:cubicBezTo>
                    <a:pt x="44365" y="16272"/>
                    <a:pt x="44424" y="16324"/>
                    <a:pt x="44516" y="16324"/>
                  </a:cubicBezTo>
                  <a:cubicBezTo>
                    <a:pt x="44521" y="16324"/>
                    <a:pt x="44527" y="16324"/>
                    <a:pt x="44533" y="16323"/>
                  </a:cubicBezTo>
                  <a:cubicBezTo>
                    <a:pt x="45338" y="16286"/>
                    <a:pt x="46199" y="16230"/>
                    <a:pt x="46817" y="15686"/>
                  </a:cubicBezTo>
                  <a:cubicBezTo>
                    <a:pt x="47435" y="15125"/>
                    <a:pt x="47566" y="14282"/>
                    <a:pt x="47641" y="13533"/>
                  </a:cubicBezTo>
                  <a:cubicBezTo>
                    <a:pt x="47829" y="11492"/>
                    <a:pt x="47847" y="9451"/>
                    <a:pt x="47679" y="7409"/>
                  </a:cubicBezTo>
                  <a:cubicBezTo>
                    <a:pt x="47585" y="6398"/>
                    <a:pt x="47454" y="5406"/>
                    <a:pt x="47304" y="4413"/>
                  </a:cubicBezTo>
                  <a:cubicBezTo>
                    <a:pt x="47154" y="3570"/>
                    <a:pt x="47079" y="2540"/>
                    <a:pt x="46462" y="1885"/>
                  </a:cubicBezTo>
                  <a:cubicBezTo>
                    <a:pt x="45918" y="1304"/>
                    <a:pt x="45057" y="1155"/>
                    <a:pt x="44289" y="1061"/>
                  </a:cubicBezTo>
                  <a:cubicBezTo>
                    <a:pt x="43278" y="930"/>
                    <a:pt x="42248" y="799"/>
                    <a:pt x="41237" y="668"/>
                  </a:cubicBezTo>
                  <a:cubicBezTo>
                    <a:pt x="39139" y="443"/>
                    <a:pt x="37061" y="256"/>
                    <a:pt x="34963" y="143"/>
                  </a:cubicBezTo>
                  <a:cubicBezTo>
                    <a:pt x="32866" y="31"/>
                    <a:pt x="30787" y="31"/>
                    <a:pt x="28709" y="12"/>
                  </a:cubicBezTo>
                  <a:cubicBezTo>
                    <a:pt x="27848" y="5"/>
                    <a:pt x="26988" y="1"/>
                    <a:pt x="26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2294d6ecdec_0_5"/>
            <p:cNvSpPr/>
            <p:nvPr/>
          </p:nvSpPr>
          <p:spPr>
            <a:xfrm rot="5400000" flipH="1">
              <a:off x="2042159" y="1918293"/>
              <a:ext cx="3127311" cy="1712372"/>
            </a:xfrm>
            <a:custGeom>
              <a:avLst/>
              <a:gdLst/>
              <a:ahLst/>
              <a:cxnLst/>
              <a:rect l="l" t="t" r="r" b="b"/>
              <a:pathLst>
                <a:path w="41742" h="22856" extrusionOk="0">
                  <a:moveTo>
                    <a:pt x="28374" y="1"/>
                  </a:moveTo>
                  <a:cubicBezTo>
                    <a:pt x="26817" y="1"/>
                    <a:pt x="25259" y="50"/>
                    <a:pt x="23708" y="117"/>
                  </a:cubicBezTo>
                  <a:cubicBezTo>
                    <a:pt x="21704" y="191"/>
                    <a:pt x="19719" y="304"/>
                    <a:pt x="17697" y="397"/>
                  </a:cubicBezTo>
                  <a:cubicBezTo>
                    <a:pt x="15674" y="491"/>
                    <a:pt x="13689" y="510"/>
                    <a:pt x="11629" y="566"/>
                  </a:cubicBezTo>
                  <a:cubicBezTo>
                    <a:pt x="9588" y="622"/>
                    <a:pt x="7528" y="697"/>
                    <a:pt x="5487" y="922"/>
                  </a:cubicBezTo>
                  <a:cubicBezTo>
                    <a:pt x="4532" y="997"/>
                    <a:pt x="3577" y="1146"/>
                    <a:pt x="2659" y="1334"/>
                  </a:cubicBezTo>
                  <a:cubicBezTo>
                    <a:pt x="1873" y="1521"/>
                    <a:pt x="1086" y="1821"/>
                    <a:pt x="581" y="2457"/>
                  </a:cubicBezTo>
                  <a:cubicBezTo>
                    <a:pt x="131" y="2982"/>
                    <a:pt x="0" y="3712"/>
                    <a:pt x="243" y="4349"/>
                  </a:cubicBezTo>
                  <a:cubicBezTo>
                    <a:pt x="56" y="7944"/>
                    <a:pt x="187" y="11540"/>
                    <a:pt x="599" y="15117"/>
                  </a:cubicBezTo>
                  <a:cubicBezTo>
                    <a:pt x="712" y="16090"/>
                    <a:pt x="843" y="17045"/>
                    <a:pt x="1011" y="18019"/>
                  </a:cubicBezTo>
                  <a:cubicBezTo>
                    <a:pt x="1105" y="18768"/>
                    <a:pt x="1311" y="19499"/>
                    <a:pt x="1629" y="20191"/>
                  </a:cubicBezTo>
                  <a:cubicBezTo>
                    <a:pt x="1948" y="20884"/>
                    <a:pt x="2509" y="21446"/>
                    <a:pt x="3202" y="21764"/>
                  </a:cubicBezTo>
                  <a:cubicBezTo>
                    <a:pt x="3951" y="22083"/>
                    <a:pt x="4775" y="22270"/>
                    <a:pt x="5599" y="22308"/>
                  </a:cubicBezTo>
                  <a:cubicBezTo>
                    <a:pt x="9340" y="22668"/>
                    <a:pt x="13097" y="22855"/>
                    <a:pt x="16870" y="22855"/>
                  </a:cubicBezTo>
                  <a:cubicBezTo>
                    <a:pt x="17214" y="22855"/>
                    <a:pt x="17558" y="22854"/>
                    <a:pt x="17903" y="22851"/>
                  </a:cubicBezTo>
                  <a:cubicBezTo>
                    <a:pt x="22041" y="22832"/>
                    <a:pt x="26180" y="22607"/>
                    <a:pt x="30281" y="22214"/>
                  </a:cubicBezTo>
                  <a:cubicBezTo>
                    <a:pt x="31311" y="22120"/>
                    <a:pt x="32341" y="22008"/>
                    <a:pt x="33371" y="21896"/>
                  </a:cubicBezTo>
                  <a:cubicBezTo>
                    <a:pt x="34307" y="21802"/>
                    <a:pt x="35318" y="21746"/>
                    <a:pt x="36236" y="21465"/>
                  </a:cubicBezTo>
                  <a:cubicBezTo>
                    <a:pt x="37884" y="20978"/>
                    <a:pt x="38671" y="19517"/>
                    <a:pt x="39251" y="18057"/>
                  </a:cubicBezTo>
                  <a:cubicBezTo>
                    <a:pt x="39925" y="16259"/>
                    <a:pt x="40431" y="14405"/>
                    <a:pt x="40787" y="12514"/>
                  </a:cubicBezTo>
                  <a:cubicBezTo>
                    <a:pt x="41180" y="10566"/>
                    <a:pt x="41480" y="8618"/>
                    <a:pt x="41648" y="6633"/>
                  </a:cubicBezTo>
                  <a:cubicBezTo>
                    <a:pt x="41742" y="5716"/>
                    <a:pt x="41742" y="4779"/>
                    <a:pt x="41667" y="3862"/>
                  </a:cubicBezTo>
                  <a:cubicBezTo>
                    <a:pt x="41592" y="3132"/>
                    <a:pt x="41367" y="2364"/>
                    <a:pt x="40768" y="1896"/>
                  </a:cubicBezTo>
                  <a:cubicBezTo>
                    <a:pt x="40094" y="1371"/>
                    <a:pt x="39195" y="1203"/>
                    <a:pt x="38390" y="1015"/>
                  </a:cubicBezTo>
                  <a:cubicBezTo>
                    <a:pt x="37435" y="791"/>
                    <a:pt x="36442" y="603"/>
                    <a:pt x="35468" y="454"/>
                  </a:cubicBezTo>
                  <a:cubicBezTo>
                    <a:pt x="33117" y="115"/>
                    <a:pt x="30746" y="1"/>
                    <a:pt x="28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g2294d6ecdec_0_5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804" name="Google Shape;804;g2294d6ecdec_0_5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805" name="Google Shape;805;g2294d6ecdec_0_5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g2294d6ecdec_0_5"/>
              <p:cNvSpPr/>
              <p:nvPr/>
            </p:nvSpPr>
            <p:spPr>
              <a:xfrm rot="5400000" flipH="1">
                <a:off x="5952971" y="1911246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g2294d6ecdec_0_5"/>
            <p:cNvSpPr txBox="1"/>
            <p:nvPr/>
          </p:nvSpPr>
          <p:spPr>
            <a:xfrm>
              <a:off x="6605681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g2294d6ecdec_0_5"/>
          <p:cNvSpPr/>
          <p:nvPr/>
        </p:nvSpPr>
        <p:spPr>
          <a:xfrm>
            <a:off x="2595875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2294d6ecdec_0_5"/>
          <p:cNvSpPr txBox="1"/>
          <p:nvPr/>
        </p:nvSpPr>
        <p:spPr>
          <a:xfrm>
            <a:off x="1447775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1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0" name="Google Shape;810;g2294d6ecdec_0_5"/>
          <p:cNvSpPr txBox="1"/>
          <p:nvPr/>
        </p:nvSpPr>
        <p:spPr>
          <a:xfrm>
            <a:off x="3274788" y="104017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2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1" name="Google Shape;811;g2294d6ecdec_0_5"/>
          <p:cNvSpPr txBox="1"/>
          <p:nvPr/>
        </p:nvSpPr>
        <p:spPr>
          <a:xfrm>
            <a:off x="6856413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3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2" name="Google Shape;812;g2294d6ecdec_0_5"/>
          <p:cNvSpPr/>
          <p:nvPr/>
        </p:nvSpPr>
        <p:spPr>
          <a:xfrm>
            <a:off x="6174513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2294d6ecdec_0_5"/>
          <p:cNvSpPr txBox="1"/>
          <p:nvPr/>
        </p:nvSpPr>
        <p:spPr>
          <a:xfrm>
            <a:off x="2903813" y="1739550"/>
            <a:ext cx="1578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Una vez dentro, navega por la siguiente ruta: Autoservicio &gt; Seguro Facultativo &gt; Solicitud Seguro Facultativo </a:t>
            </a:r>
            <a:endParaRPr sz="1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14" name="Google Shape;814;g2294d6ecdec_0_5"/>
          <p:cNvSpPr txBox="1"/>
          <p:nvPr/>
        </p:nvSpPr>
        <p:spPr>
          <a:xfrm>
            <a:off x="7034575" y="2208775"/>
            <a:ext cx="114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Llenado de la solicitud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Siguiente diapositiva…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294d6ecdec_0_1387"/>
          <p:cNvSpPr txBox="1">
            <a:spLocks noGrp="1"/>
          </p:cNvSpPr>
          <p:nvPr>
            <p:ph type="title"/>
          </p:nvPr>
        </p:nvSpPr>
        <p:spPr>
          <a:xfrm>
            <a:off x="5185675" y="398625"/>
            <a:ext cx="32376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1. Antes de llenar tu solicitud debes </a:t>
            </a:r>
            <a:r>
              <a:rPr lang="en" sz="1400" dirty="0"/>
              <a:t>conocer tu Número de Seguridad Social,</a:t>
            </a:r>
            <a:r>
              <a:rPr lang="en" sz="1400" b="0" dirty="0"/>
              <a:t> el cual puedes localizar haciendo clic en: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Asignación o localización de Número de Seguridad Social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2. </a:t>
            </a:r>
            <a:r>
              <a:rPr lang="en" sz="1400" dirty="0"/>
              <a:t>Llenas la información que se te solicita y la guardas</a:t>
            </a:r>
            <a:r>
              <a:rPr lang="en" sz="1400" b="0" dirty="0"/>
              <a:t>. Una vez que hayas hecho esto, deberás </a:t>
            </a:r>
            <a:r>
              <a:rPr lang="en" sz="1400" b="0" u="sng" dirty="0"/>
              <a:t>esperar entre 2 y 5 días</a:t>
            </a:r>
            <a:r>
              <a:rPr lang="en" sz="1400" b="0" dirty="0"/>
              <a:t> hábiles para que se vea reflejada su vigencia.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3. Cuando te encuentres vigente, podrás c</a:t>
            </a:r>
            <a:r>
              <a:rPr lang="en" sz="1400" b="0" u="sng" dirty="0"/>
              <a:t>oncluir el trámite en línea </a:t>
            </a:r>
            <a:r>
              <a:rPr lang="en" sz="1400" dirty="0"/>
              <a:t>dándote de alta en la clínica y consultorio médico</a:t>
            </a:r>
            <a:r>
              <a:rPr lang="en" sz="1400" b="0" dirty="0"/>
              <a:t> a través del siguiente enlace: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Alta en clínica o UMF con CURP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dirty="0"/>
              <a:t>Tener a la mano: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CURP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Código postal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Correo electrónico válido, </a:t>
            </a:r>
            <a:r>
              <a:rPr lang="en" sz="1200" b="0" dirty="0"/>
              <a:t>el cual será asociado a tu CURP  </a:t>
            </a:r>
            <a:endParaRPr sz="1200" b="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Número de seguro social (NSS)</a:t>
            </a:r>
            <a:endParaRPr sz="1200" dirty="0"/>
          </a:p>
        </p:txBody>
      </p:sp>
      <p:grpSp>
        <p:nvGrpSpPr>
          <p:cNvPr id="820" name="Google Shape;820;g2294d6ecdec_0_1387"/>
          <p:cNvGrpSpPr/>
          <p:nvPr/>
        </p:nvGrpSpPr>
        <p:grpSpPr>
          <a:xfrm>
            <a:off x="627770" y="4967487"/>
            <a:ext cx="4693836" cy="176025"/>
            <a:chOff x="4345425" y="2175475"/>
            <a:chExt cx="800750" cy="176025"/>
          </a:xfrm>
        </p:grpSpPr>
        <p:sp>
          <p:nvSpPr>
            <p:cNvPr id="821" name="Google Shape;821;g2294d6ecdec_0_138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2294d6ecdec_0_138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" name="Google Shape;823;g2294d6ecdec_0_1387"/>
          <p:cNvSpPr txBox="1"/>
          <p:nvPr/>
        </p:nvSpPr>
        <p:spPr>
          <a:xfrm rot="2191">
            <a:off x="1152224" y="183275"/>
            <a:ext cx="3294301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Instrucciones para el llenado de la solicitud en el CIA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24" name="Google Shape;824;g2294d6ecdec_0_1387"/>
          <p:cNvPicPr preferRelativeResize="0"/>
          <p:nvPr/>
        </p:nvPicPr>
        <p:blipFill rotWithShape="1">
          <a:blip r:embed="rId5">
            <a:alphaModFix/>
          </a:blip>
          <a:srcRect l="2788" r="2380"/>
          <a:stretch/>
        </p:blipFill>
        <p:spPr>
          <a:xfrm>
            <a:off x="833000" y="755275"/>
            <a:ext cx="3954574" cy="41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E525A6-28AA-4D06-A651-8DF88830F257}"/>
</file>

<file path=customXml/itemProps2.xml><?xml version="1.0" encoding="utf-8"?>
<ds:datastoreItem xmlns:ds="http://schemas.openxmlformats.org/officeDocument/2006/customXml" ds:itemID="{B885064D-2BED-42A6-9AA2-DF38E259E44E}"/>
</file>

<file path=customXml/itemProps3.xml><?xml version="1.0" encoding="utf-8"?>
<ds:datastoreItem xmlns:ds="http://schemas.openxmlformats.org/officeDocument/2006/customXml" ds:itemID="{259E9FE9-36D7-4853-83F6-AE6750ABDEBF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1324</Words>
  <Application>Microsoft Office PowerPoint</Application>
  <PresentationFormat>Presentación en pantalla (16:9)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Roboto</vt:lpstr>
      <vt:lpstr>Permanent Marker</vt:lpstr>
      <vt:lpstr>Itim</vt:lpstr>
      <vt:lpstr>Online Notebook XL by Slidesgo</vt:lpstr>
      <vt:lpstr>Curso de Tutorías 1</vt:lpstr>
      <vt:lpstr>Tutorías complementarías. </vt:lpstr>
      <vt:lpstr>¡¡¡Bienvenidos!!!</vt:lpstr>
      <vt:lpstr>Orden del día </vt:lpstr>
      <vt:lpstr>Nelson Mandela </vt:lpstr>
      <vt:lpstr>Con este servicio tienen acceso a: -servicios médicos, -provisión de medicamentos, - hospitales y  -atención obstétrica,  sin costo alguno para ellos ni para las instituciones educativas..</vt:lpstr>
      <vt:lpstr>Presentación de PowerPoint</vt:lpstr>
      <vt:lpstr>¿Dónde y cómo registrar la solicitud del Seguro Facultativo? </vt:lpstr>
      <vt:lpstr>1. Antes de llenar tu solicitud debes conocer tu Número de Seguridad Social, el cual puedes localizar haciendo clic en: Asignación o localización de Número de Seguridad Social  2. Llenas la información que se te solicita y la guardas. Una vez que hayas hecho esto, deberás esperar entre 2 y 5 días hábiles para que se vea reflejada su vigencia.   3. Cuando te encuentres vigente, podrás concluir el trámite en línea dándote de alta en la clínica y consultorio médico a través del siguiente enlace:  Alta en clínica o UMF con CURP  Tener a la mano:   CURP   Código postal   Correo electrónico válido, el cual será asociado a tu CURP   Número de seguro social (NSS)</vt:lpstr>
      <vt:lpstr>Seguro  facultativo</vt:lpstr>
      <vt:lpstr>Áreas de servicio al estudiante  </vt:lpstr>
      <vt:lpstr>Registro Escolar</vt:lpstr>
      <vt:lpstr>Bibliotecas </vt:lpstr>
      <vt:lpstr>Centro de Universidad Saludable</vt:lpstr>
      <vt:lpstr>CONTACTOS</vt:lpstr>
      <vt:lpstr>Apoyo Psicológico </vt:lpstr>
      <vt:lpstr>Asesoría académica</vt:lpstr>
      <vt:lpstr>Movilidad Académica</vt:lpstr>
      <vt:lpstr>Servicio Social</vt:lpstr>
      <vt:lpstr>Otros servicios</vt:lpstr>
      <vt:lpstr>www.itson.edu.mx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Liliana Vizcarra Esquer</cp:lastModifiedBy>
  <cp:revision>3</cp:revision>
  <dcterms:modified xsi:type="dcterms:W3CDTF">2023-08-23T16:35:43Z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