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305" r:id="rId4"/>
    <p:sldId id="309" r:id="rId5"/>
    <p:sldId id="310" r:id="rId6"/>
    <p:sldId id="311" r:id="rId7"/>
    <p:sldId id="312" r:id="rId8"/>
    <p:sldId id="313" r:id="rId9"/>
    <p:sldId id="314" r:id="rId10"/>
    <p:sldId id="316" r:id="rId11"/>
    <p:sldId id="315" r:id="rId12"/>
    <p:sldId id="274" r:id="rId13"/>
    <p:sldId id="276" r:id="rId14"/>
    <p:sldId id="286" r:id="rId15"/>
    <p:sldId id="278" r:id="rId16"/>
    <p:sldId id="296" r:id="rId17"/>
    <p:sldId id="297" r:id="rId18"/>
    <p:sldId id="303" r:id="rId19"/>
    <p:sldId id="318" r:id="rId20"/>
    <p:sldId id="317" r:id="rId21"/>
    <p:sldId id="308" r:id="rId22"/>
    <p:sldId id="319" r:id="rId23"/>
    <p:sldId id="320" r:id="rId24"/>
    <p:sldId id="321" r:id="rId25"/>
    <p:sldId id="322" r:id="rId26"/>
    <p:sldId id="323" r:id="rId27"/>
    <p:sldId id="324" r:id="rId28"/>
    <p:sldId id="325" r:id="rId29"/>
    <p:sldId id="302" r:id="rId30"/>
    <p:sldId id="301" r:id="rId31"/>
    <p:sldId id="257" r:id="rId32"/>
    <p:sldId id="260" r:id="rId33"/>
    <p:sldId id="268" r:id="rId34"/>
    <p:sldId id="328" r:id="rId35"/>
    <p:sldId id="261" r:id="rId36"/>
    <p:sldId id="327" r:id="rId37"/>
    <p:sldId id="262" r:id="rId38"/>
    <p:sldId id="330" r:id="rId39"/>
    <p:sldId id="263" r:id="rId40"/>
    <p:sldId id="264" r:id="rId41"/>
    <p:sldId id="329" r:id="rId42"/>
    <p:sldId id="265" r:id="rId43"/>
    <p:sldId id="266" r:id="rId44"/>
    <p:sldId id="269" r:id="rId45"/>
    <p:sldId id="270" r:id="rId46"/>
    <p:sldId id="271" r:id="rId47"/>
    <p:sldId id="285" r:id="rId48"/>
    <p:sldId id="272" r:id="rId49"/>
    <p:sldId id="293" r:id="rId50"/>
    <p:sldId id="273" r:id="rId51"/>
    <p:sldId id="294" r:id="rId52"/>
    <p:sldId id="295" r:id="rId5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8" autoAdjust="0"/>
    <p:restoredTop sz="94660"/>
  </p:normalViewPr>
  <p:slideViewPr>
    <p:cSldViewPr>
      <p:cViewPr varScale="1">
        <p:scale>
          <a:sx n="42" d="100"/>
          <a:sy n="42" d="100"/>
        </p:scale>
        <p:origin x="-69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4217230-E3BD-47C6-A9B4-540B81BEBF23}"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9371176-0170-4F36-B1B4-AA6C08EE6990}"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F403A5E-5B91-45A9-82B4-5E3CCA058B0B}"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5DCF634-AA9E-41AB-95A6-37F0A8B59547}"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4A2EBC7-113D-4702-A5F3-3F96216281B3}"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2FA9E8C-DEA3-4801-B3A5-269B7FD0E386}"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6BF6EA6C-186C-463F-9E9D-4C5B39283D3B}"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6ACF6862-39E2-46CB-B4AA-3C8CD3C6B3A9}"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C8BC8C30-5893-4636-9FAA-316E362DEB17}"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9F2AB54-5924-4B83-B8BE-9182373A03BD}"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A8AE085-51D2-44E9-B0C9-86EB85B35C77}"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2EF4699-4B4D-4977-8BD0-3EC57F1E5232}"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s-ES" smtClean="0"/>
              <a:t>Democracia y ciudadanía.</a:t>
            </a:r>
          </a:p>
        </p:txBody>
      </p:sp>
      <p:sp>
        <p:nvSpPr>
          <p:cNvPr id="2051" name="Rectangle 3"/>
          <p:cNvSpPr>
            <a:spLocks noGrp="1" noChangeArrowheads="1"/>
          </p:cNvSpPr>
          <p:nvPr>
            <p:ph type="subTitle" idx="1"/>
          </p:nvPr>
        </p:nvSpPr>
        <p:spPr>
          <a:xfrm>
            <a:off x="1258888" y="3789363"/>
            <a:ext cx="7121525" cy="1679575"/>
          </a:xfrm>
        </p:spPr>
        <p:txBody>
          <a:bodyPr/>
          <a:lstStyle/>
          <a:p>
            <a:pPr eaLnBrk="1" hangingPunct="1"/>
            <a:r>
              <a:rPr lang="es-ES" smtClean="0"/>
              <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s-MX" smtClean="0"/>
          </a:p>
        </p:txBody>
      </p:sp>
      <p:sp>
        <p:nvSpPr>
          <p:cNvPr id="11267" name="Rectangle 3"/>
          <p:cNvSpPr>
            <a:spLocks noGrp="1" noChangeArrowheads="1"/>
          </p:cNvSpPr>
          <p:nvPr>
            <p:ph type="body" idx="1"/>
          </p:nvPr>
        </p:nvSpPr>
        <p:spPr/>
        <p:txBody>
          <a:bodyPr/>
          <a:lstStyle/>
          <a:p>
            <a:pPr eaLnBrk="1" hangingPunct="1"/>
            <a:endParaRPr lang="es-MX"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es-MX" smtClean="0"/>
          </a:p>
        </p:txBody>
      </p:sp>
      <p:sp>
        <p:nvSpPr>
          <p:cNvPr id="12291" name="Rectangle 3"/>
          <p:cNvSpPr>
            <a:spLocks noGrp="1" noChangeArrowheads="1"/>
          </p:cNvSpPr>
          <p:nvPr>
            <p:ph type="body" idx="1"/>
          </p:nvPr>
        </p:nvSpPr>
        <p:spPr/>
        <p:txBody>
          <a:bodyPr/>
          <a:lstStyle/>
          <a:p>
            <a:pPr eaLnBrk="1" hangingPunct="1">
              <a:buFontTx/>
              <a:buNone/>
            </a:pPr>
            <a:endParaRPr lang="es-ES" smtClean="0"/>
          </a:p>
          <a:p>
            <a:pPr eaLnBrk="1" hangingPunct="1">
              <a:buFontTx/>
              <a:buNone/>
            </a:pPr>
            <a:endParaRPr lang="es-ES" smtClean="0"/>
          </a:p>
          <a:p>
            <a:pPr algn="ctr" eaLnBrk="1" hangingPunct="1">
              <a:buFontTx/>
              <a:buNone/>
            </a:pPr>
            <a:r>
              <a:rPr lang="es-ES" sz="4800" smtClean="0"/>
              <a:t>La lucha por el voto femenino</a:t>
            </a:r>
          </a:p>
          <a:p>
            <a:pPr algn="ctr" eaLnBrk="1" hangingPunct="1">
              <a:buFontTx/>
              <a:buNone/>
            </a:pPr>
            <a:endParaRPr lang="es-ES" sz="4800" smtClean="0"/>
          </a:p>
          <a:p>
            <a:pPr algn="ctr" eaLnBrk="1" hangingPunct="1">
              <a:buFontTx/>
              <a:buNone/>
            </a:pPr>
            <a:endParaRPr lang="es-E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s-ES" smtClean="0"/>
              <a:t>La República democrática.</a:t>
            </a:r>
          </a:p>
        </p:txBody>
      </p:sp>
      <p:sp>
        <p:nvSpPr>
          <p:cNvPr id="13315" name="Rectangle 3"/>
          <p:cNvSpPr>
            <a:spLocks noGrp="1" noChangeArrowheads="1"/>
          </p:cNvSpPr>
          <p:nvPr>
            <p:ph type="body" idx="1"/>
          </p:nvPr>
        </p:nvSpPr>
        <p:spPr/>
        <p:txBody>
          <a:bodyPr/>
          <a:lstStyle/>
          <a:p>
            <a:pPr eaLnBrk="1" hangingPunct="1">
              <a:buFontTx/>
              <a:buNone/>
            </a:pPr>
            <a:r>
              <a:rPr lang="es-ES" smtClean="0"/>
              <a:t> Fruto de la Revolución francesa se declaró la </a:t>
            </a:r>
            <a:r>
              <a:rPr lang="es-ES" i="1" smtClean="0"/>
              <a:t>igualdad universal</a:t>
            </a:r>
            <a:r>
              <a:rPr lang="es-ES" smtClean="0"/>
              <a:t> de los derechos civiles y políticos, que dejó nuevamente fuera a las mujeres. Olimpia de Gouges, lleva a la plaza pública su querella sobre la exclusión de las mujeres a la ciudadanía y redacta la </a:t>
            </a:r>
            <a:r>
              <a:rPr lang="es-ES" b="1" i="1" smtClean="0"/>
              <a:t>Declaración de los derechos de la mujer y la ciudadana</a:t>
            </a:r>
            <a:r>
              <a:rPr lang="es-ES" smtClean="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es-MX" smtClean="0"/>
          </a:p>
        </p:txBody>
      </p:sp>
      <p:sp>
        <p:nvSpPr>
          <p:cNvPr id="14339" name="Rectangle 3"/>
          <p:cNvSpPr>
            <a:spLocks noGrp="1" noChangeArrowheads="1"/>
          </p:cNvSpPr>
          <p:nvPr>
            <p:ph type="body" idx="1"/>
          </p:nvPr>
        </p:nvSpPr>
        <p:spPr/>
        <p:txBody>
          <a:bodyPr/>
          <a:lstStyle/>
          <a:p>
            <a:pPr eaLnBrk="1" hangingPunct="1"/>
            <a:r>
              <a:rPr lang="es-ES" sz="2800" smtClean="0"/>
              <a:t>Durante los siglos XVII y XVIII los ideólogos de la democracia reafirmaron el principio de los derechos ciudadanos </a:t>
            </a:r>
            <a:r>
              <a:rPr lang="es-ES" sz="2800" i="1" smtClean="0"/>
              <a:t>universales</a:t>
            </a:r>
            <a:r>
              <a:rPr lang="es-ES" sz="2800" smtClean="0"/>
              <a:t> para los hombres, excluyendo a las mujeres, los sirvientes y los desadaptados mentalmente.</a:t>
            </a:r>
          </a:p>
          <a:p>
            <a:pPr eaLnBrk="1" hangingPunct="1"/>
            <a:r>
              <a:rPr lang="es-ES" sz="2800" smtClean="0"/>
              <a:t>El argumento para mantener a las mujeres excluidas, era la naturalización de su sexo. Por ello, la desigualdad no podía tener soluciones políticas.</a:t>
            </a:r>
          </a:p>
          <a:p>
            <a:pPr eaLnBrk="1" hangingPunct="1">
              <a:buFontTx/>
              <a:buNone/>
            </a:pPr>
            <a:endParaRPr lang="es-ES" sz="2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s-ES" smtClean="0"/>
              <a:t>La igualdad en el siglo XIX</a:t>
            </a:r>
          </a:p>
        </p:txBody>
      </p:sp>
      <p:sp>
        <p:nvSpPr>
          <p:cNvPr id="15363" name="Rectangle 3"/>
          <p:cNvSpPr>
            <a:spLocks noGrp="1" noChangeArrowheads="1"/>
          </p:cNvSpPr>
          <p:nvPr>
            <p:ph type="body" idx="1"/>
          </p:nvPr>
        </p:nvSpPr>
        <p:spPr/>
        <p:txBody>
          <a:bodyPr/>
          <a:lstStyle/>
          <a:p>
            <a:pPr eaLnBrk="1" hangingPunct="1">
              <a:lnSpc>
                <a:spcPct val="80000"/>
              </a:lnSpc>
              <a:buFontTx/>
              <a:buNone/>
            </a:pPr>
            <a:r>
              <a:rPr lang="es-ES" sz="2800" smtClean="0"/>
              <a:t>El requisito de propiedad se erosiona y se extienden los derechos políticos a todos los hombres. La idea de que los trabajadores estaban representados por sus patrones se había convertido en una insensatez, pero la idea de que las mujeres estaban representadas por los hombres, conservaba su poderosa influencia, tenían padres y maridos para hablar por sus intereses y no tenía sentido pensar en ellas aparte.</a:t>
            </a:r>
          </a:p>
          <a:p>
            <a:pPr eaLnBrk="1" hangingPunct="1">
              <a:lnSpc>
                <a:spcPct val="80000"/>
              </a:lnSpc>
            </a:pPr>
            <a:r>
              <a:rPr lang="es-ES" sz="2800" smtClean="0"/>
              <a:t>Fue en el siglo XIX, que las mujeres emprenden una larga lucha por el sufragio.</a:t>
            </a:r>
          </a:p>
          <a:p>
            <a:pPr eaLnBrk="1" hangingPunct="1">
              <a:lnSpc>
                <a:spcPct val="80000"/>
              </a:lnSpc>
              <a:buFontTx/>
              <a:buNone/>
            </a:pPr>
            <a:endParaRPr lang="es-ES"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s-ES" smtClean="0"/>
              <a:t>Movimiento sufragista</a:t>
            </a:r>
          </a:p>
        </p:txBody>
      </p:sp>
      <p:sp>
        <p:nvSpPr>
          <p:cNvPr id="16387" name="Rectangle 3"/>
          <p:cNvSpPr>
            <a:spLocks noGrp="1" noChangeArrowheads="1"/>
          </p:cNvSpPr>
          <p:nvPr>
            <p:ph type="body" idx="1"/>
          </p:nvPr>
        </p:nvSpPr>
        <p:spPr/>
        <p:txBody>
          <a:bodyPr/>
          <a:lstStyle/>
          <a:p>
            <a:pPr eaLnBrk="1" hangingPunct="1">
              <a:buFontTx/>
              <a:buNone/>
            </a:pPr>
            <a:r>
              <a:rPr lang="es-ES" sz="2800" smtClean="0"/>
              <a:t>Inspiradas en esos derechos universales, las mujeres reclaman su derecho al sufragio y la igualdad ante la ley y r</a:t>
            </a:r>
            <a:r>
              <a:rPr lang="es-MX" sz="2800" smtClean="0"/>
              <a:t>eivindican su inclusión en el sistema político.</a:t>
            </a:r>
          </a:p>
          <a:p>
            <a:pPr eaLnBrk="1" hangingPunct="1">
              <a:buFontTx/>
              <a:buNone/>
            </a:pPr>
            <a:r>
              <a:rPr lang="es-MX" sz="2800" smtClean="0"/>
              <a:t>Se internacionaliza esta demanda e impulsan un movimiento con ideas y formas de presión pacíficas, porque estaban convencidas que el derecho al voto era un primer paso para otra serie de transformaciones en la vida de las mujeres.</a:t>
            </a:r>
          </a:p>
          <a:p>
            <a:pPr eaLnBrk="1" hangingPunct="1">
              <a:buFontTx/>
              <a:buNone/>
            </a:pPr>
            <a:endParaRPr lang="es-MX" sz="2800" smtClean="0"/>
          </a:p>
          <a:p>
            <a:pPr eaLnBrk="1" hangingPunct="1">
              <a:buFontTx/>
              <a:buNone/>
            </a:pPr>
            <a:endParaRPr lang="es-MX" sz="2800" smtClean="0"/>
          </a:p>
          <a:p>
            <a:pPr eaLnBrk="1" hangingPunct="1">
              <a:buFontTx/>
              <a:buNone/>
            </a:pPr>
            <a:endParaRPr lang="es-ES" sz="2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s-ES" smtClean="0"/>
              <a:t>El voto femenino</a:t>
            </a:r>
          </a:p>
        </p:txBody>
      </p:sp>
      <p:sp>
        <p:nvSpPr>
          <p:cNvPr id="17411" name="Rectangle 3"/>
          <p:cNvSpPr>
            <a:spLocks noGrp="1" noChangeArrowheads="1"/>
          </p:cNvSpPr>
          <p:nvPr>
            <p:ph type="body" idx="1"/>
          </p:nvPr>
        </p:nvSpPr>
        <p:spPr/>
        <p:txBody>
          <a:bodyPr/>
          <a:lstStyle/>
          <a:p>
            <a:pPr eaLnBrk="1" hangingPunct="1"/>
            <a:r>
              <a:rPr lang="es-ES" sz="2800" smtClean="0"/>
              <a:t>En 1937 Lázaro Cárdenas se manifestó abiertamente por otorgar el voto a las mujeres como acción de justicia, sin embargo, nunca fue publicado el decreto en el Diario Oficial de la Federación.</a:t>
            </a:r>
          </a:p>
          <a:p>
            <a:pPr eaLnBrk="1" hangingPunct="1"/>
            <a:r>
              <a:rPr lang="es-ES" sz="2800" smtClean="0"/>
              <a:t>Es hasta 1953, que Adolfo Ruiz Cortines manda la iniciativa, se otorga el voto a las mujeres y estas votan por primera vez en los ámbitos municipal, estatal y federal en 1954.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endParaRPr lang="es-MX" smtClean="0"/>
          </a:p>
        </p:txBody>
      </p:sp>
      <p:sp>
        <p:nvSpPr>
          <p:cNvPr id="18435" name="Rectangle 3"/>
          <p:cNvSpPr>
            <a:spLocks noGrp="1" noChangeArrowheads="1"/>
          </p:cNvSpPr>
          <p:nvPr>
            <p:ph type="body" idx="1"/>
          </p:nvPr>
        </p:nvSpPr>
        <p:spPr/>
        <p:txBody>
          <a:bodyPr/>
          <a:lstStyle/>
          <a:p>
            <a:pPr eaLnBrk="1" hangingPunct="1">
              <a:buFontTx/>
              <a:buNone/>
            </a:pPr>
            <a:r>
              <a:rPr lang="es-ES" smtClean="0"/>
              <a:t>Según Gabriela Cano (1995) “Si para Lázaro Cárdenas el establecimiento del sufragio femenino era una cuestión de democracia, para Adolfo Ruiz Cortines, era un acto de caballerosidad.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s-MX" smtClean="0"/>
          </a:p>
        </p:txBody>
      </p:sp>
      <p:sp>
        <p:nvSpPr>
          <p:cNvPr id="19459" name="Rectangle 3"/>
          <p:cNvSpPr>
            <a:spLocks noGrp="1" noChangeArrowheads="1"/>
          </p:cNvSpPr>
          <p:nvPr>
            <p:ph type="body" idx="1"/>
          </p:nvPr>
        </p:nvSpPr>
        <p:spPr/>
        <p:txBody>
          <a:bodyPr/>
          <a:lstStyle/>
          <a:p>
            <a:pPr eaLnBrk="1" hangingPunct="1">
              <a:buFontTx/>
              <a:buNone/>
            </a:pPr>
            <a:r>
              <a:rPr lang="es-ES" sz="4400" smtClean="0"/>
              <a:t>Ahora, vale lo mismo el voto de un hombre, que el de una mujer, rica, pobre, clase media, analfabeta, obrera profesionista, conocida o desconocida.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es-MX" smtClean="0"/>
          </a:p>
        </p:txBody>
      </p:sp>
      <p:sp>
        <p:nvSpPr>
          <p:cNvPr id="20483" name="Rectangle 3"/>
          <p:cNvSpPr>
            <a:spLocks noGrp="1" noChangeArrowheads="1"/>
          </p:cNvSpPr>
          <p:nvPr>
            <p:ph type="body" idx="1"/>
          </p:nvPr>
        </p:nvSpPr>
        <p:spPr/>
        <p:txBody>
          <a:bodyPr/>
          <a:lstStyle/>
          <a:p>
            <a:pPr eaLnBrk="1" hangingPunct="1"/>
            <a:endParaRPr lang="es-MX"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s-ES" smtClean="0"/>
              <a:t>La democracia griega</a:t>
            </a:r>
          </a:p>
        </p:txBody>
      </p:sp>
      <p:sp>
        <p:nvSpPr>
          <p:cNvPr id="3075" name="Rectangle 3"/>
          <p:cNvSpPr>
            <a:spLocks noGrp="1" noChangeArrowheads="1"/>
          </p:cNvSpPr>
          <p:nvPr>
            <p:ph type="body" idx="1"/>
          </p:nvPr>
        </p:nvSpPr>
        <p:spPr/>
        <p:txBody>
          <a:bodyPr/>
          <a:lstStyle/>
          <a:p>
            <a:pPr eaLnBrk="1" hangingPunct="1">
              <a:lnSpc>
                <a:spcPct val="90000"/>
              </a:lnSpc>
              <a:buFontTx/>
              <a:buNone/>
            </a:pPr>
            <a:r>
              <a:rPr lang="es-ES" sz="2800" smtClean="0"/>
              <a:t>La democracia griega se caracteriza por haber concebido un sistema político no autocrático, en el que el pueblo era el soberano. (Siglo V a.C.)</a:t>
            </a:r>
          </a:p>
          <a:p>
            <a:pPr eaLnBrk="1" hangingPunct="1">
              <a:lnSpc>
                <a:spcPct val="90000"/>
              </a:lnSpc>
              <a:buFontTx/>
              <a:buNone/>
            </a:pPr>
            <a:r>
              <a:rPr lang="es-ES" sz="2800" smtClean="0"/>
              <a:t>Pero esa democracia era muy distinta a como la conocemos hoy por tres razones:</a:t>
            </a:r>
          </a:p>
          <a:p>
            <a:pPr eaLnBrk="1" hangingPunct="1">
              <a:lnSpc>
                <a:spcPct val="90000"/>
              </a:lnSpc>
              <a:buFontTx/>
              <a:buNone/>
            </a:pPr>
            <a:r>
              <a:rPr lang="es-ES" sz="2800" smtClean="0"/>
              <a:t>1) No estaba incluida la idea de pluralismo</a:t>
            </a:r>
          </a:p>
          <a:p>
            <a:pPr eaLnBrk="1" hangingPunct="1">
              <a:lnSpc>
                <a:spcPct val="90000"/>
              </a:lnSpc>
              <a:buFontTx/>
              <a:buNone/>
            </a:pPr>
            <a:r>
              <a:rPr lang="es-ES" sz="2800" smtClean="0"/>
              <a:t>2) Era directa y no representativa</a:t>
            </a:r>
          </a:p>
          <a:p>
            <a:pPr eaLnBrk="1" hangingPunct="1">
              <a:lnSpc>
                <a:spcPct val="90000"/>
              </a:lnSpc>
              <a:buFontTx/>
              <a:buNone/>
            </a:pPr>
            <a:r>
              <a:rPr lang="es-ES" sz="2800" smtClean="0"/>
              <a:t>3) El pueblo soberano era extremadamente reducido, incluía solamente a varones, propietarios y atenienses. </a:t>
            </a:r>
          </a:p>
          <a:p>
            <a:pPr eaLnBrk="1" hangingPunct="1">
              <a:lnSpc>
                <a:spcPct val="90000"/>
              </a:lnSpc>
              <a:buFontTx/>
              <a:buNone/>
            </a:pPr>
            <a:endParaRPr lang="es-ES" sz="28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es-MX" smtClean="0"/>
          </a:p>
        </p:txBody>
      </p:sp>
      <p:sp>
        <p:nvSpPr>
          <p:cNvPr id="21507" name="Rectangle 3"/>
          <p:cNvSpPr>
            <a:spLocks noGrp="1" noChangeArrowheads="1"/>
          </p:cNvSpPr>
          <p:nvPr>
            <p:ph type="body" idx="1"/>
          </p:nvPr>
        </p:nvSpPr>
        <p:spPr/>
        <p:txBody>
          <a:bodyPr/>
          <a:lstStyle/>
          <a:p>
            <a:pPr algn="ctr" eaLnBrk="1" hangingPunct="1">
              <a:buFontTx/>
              <a:buNone/>
            </a:pPr>
            <a:r>
              <a:rPr lang="es-ES" sz="4800" smtClean="0"/>
              <a:t>Perspectivas feministas sobre la democracia.</a:t>
            </a:r>
          </a:p>
          <a:p>
            <a:pPr algn="ctr" eaLnBrk="1" hangingPunct="1">
              <a:buFontTx/>
              <a:buNone/>
            </a:pPr>
            <a:endParaRPr lang="es-ES" smtClean="0"/>
          </a:p>
          <a:p>
            <a:pPr algn="ctr" eaLnBrk="1" hangingPunct="1">
              <a:buFontTx/>
              <a:buNone/>
            </a:pPr>
            <a:endParaRPr lang="es-ES" smtClean="0"/>
          </a:p>
          <a:p>
            <a:pPr algn="ctr" eaLnBrk="1" hangingPunct="1">
              <a:buFontTx/>
              <a:buNone/>
            </a:pPr>
            <a:endParaRPr lang="es-E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549275"/>
            <a:ext cx="8229600" cy="868363"/>
          </a:xfrm>
        </p:spPr>
        <p:txBody>
          <a:bodyPr/>
          <a:lstStyle/>
          <a:p>
            <a:pPr eaLnBrk="1" hangingPunct="1"/>
            <a:r>
              <a:rPr lang="es-ES" sz="3600" b="1" smtClean="0"/>
              <a:t>Críticas feministas a la </a:t>
            </a:r>
            <a:r>
              <a:rPr lang="es-ES" sz="3600" b="1" i="1" smtClean="0"/>
              <a:t>democracia </a:t>
            </a:r>
            <a:r>
              <a:rPr lang="es-ES" sz="3600" b="1" smtClean="0"/>
              <a:t>existente</a:t>
            </a:r>
            <a:br>
              <a:rPr lang="es-ES" sz="3600" b="1" smtClean="0"/>
            </a:br>
            <a:endParaRPr lang="es-ES" sz="3600" b="1" smtClean="0"/>
          </a:p>
        </p:txBody>
      </p:sp>
      <p:sp>
        <p:nvSpPr>
          <p:cNvPr id="22531" name="Rectangle 3"/>
          <p:cNvSpPr>
            <a:spLocks noGrp="1" noChangeArrowheads="1"/>
          </p:cNvSpPr>
          <p:nvPr>
            <p:ph type="body" idx="1"/>
          </p:nvPr>
        </p:nvSpPr>
        <p:spPr/>
        <p:txBody>
          <a:bodyPr/>
          <a:lstStyle/>
          <a:p>
            <a:pPr eaLnBrk="1" hangingPunct="1">
              <a:lnSpc>
                <a:spcPct val="90000"/>
              </a:lnSpc>
            </a:pPr>
            <a:r>
              <a:rPr lang="es-ES" smtClean="0"/>
              <a:t>Una definición a favor de la democracia</a:t>
            </a:r>
          </a:p>
          <a:p>
            <a:pPr eaLnBrk="1" hangingPunct="1">
              <a:lnSpc>
                <a:spcPct val="90000"/>
              </a:lnSpc>
            </a:pPr>
            <a:r>
              <a:rPr lang="es-ES" smtClean="0"/>
              <a:t>Una oposición a las diferentes formas de autoritarismo</a:t>
            </a:r>
          </a:p>
          <a:p>
            <a:pPr eaLnBrk="1" hangingPunct="1">
              <a:lnSpc>
                <a:spcPct val="90000"/>
              </a:lnSpc>
            </a:pPr>
            <a:r>
              <a:rPr lang="es-ES" smtClean="0"/>
              <a:t>Una crítica a la exclusión de las mujeres y en general a las distintas exclusiones que se producen en las democracias reales</a:t>
            </a:r>
          </a:p>
          <a:p>
            <a:pPr eaLnBrk="1" hangingPunct="1">
              <a:lnSpc>
                <a:spcPct val="90000"/>
              </a:lnSpc>
            </a:pPr>
            <a:r>
              <a:rPr lang="es-ES" smtClean="0"/>
              <a:t>Una crítica al pensamiento y las prácticas androcéntricas</a:t>
            </a:r>
          </a:p>
          <a:p>
            <a:pPr eaLnBrk="1" hangingPunct="1">
              <a:lnSpc>
                <a:spcPct val="90000"/>
              </a:lnSpc>
            </a:pPr>
            <a:r>
              <a:rPr lang="es-ES" smtClean="0"/>
              <a:t>Una crítica a las diferentes desigualdades.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s-MX" smtClean="0"/>
          </a:p>
        </p:txBody>
      </p:sp>
      <p:sp>
        <p:nvSpPr>
          <p:cNvPr id="23555" name="Rectangle 3"/>
          <p:cNvSpPr>
            <a:spLocks noGrp="1" noChangeArrowheads="1"/>
          </p:cNvSpPr>
          <p:nvPr>
            <p:ph type="body" idx="1"/>
          </p:nvPr>
        </p:nvSpPr>
        <p:spPr/>
        <p:txBody>
          <a:bodyPr/>
          <a:lstStyle/>
          <a:p>
            <a:pPr eaLnBrk="1" hangingPunct="1">
              <a:lnSpc>
                <a:spcPct val="90000"/>
              </a:lnSpc>
              <a:buFontTx/>
              <a:buNone/>
            </a:pPr>
            <a:r>
              <a:rPr lang="es-ES" smtClean="0"/>
              <a:t>- </a:t>
            </a:r>
            <a:r>
              <a:rPr lang="es-ES" b="1" smtClean="0"/>
              <a:t>Carole Pateman</a:t>
            </a:r>
            <a:r>
              <a:rPr lang="es-ES" smtClean="0"/>
              <a:t> (El Contrato Social) se pregunta ¿Por qué si </a:t>
            </a:r>
            <a:r>
              <a:rPr lang="es-ES" i="1" smtClean="0"/>
              <a:t>todos</a:t>
            </a:r>
            <a:r>
              <a:rPr lang="es-ES" smtClean="0"/>
              <a:t> nacemos libres e iguales, las mujeres nos encontramos siempre sometidas?</a:t>
            </a:r>
          </a:p>
          <a:p>
            <a:pPr eaLnBrk="1" hangingPunct="1">
              <a:lnSpc>
                <a:spcPct val="90000"/>
              </a:lnSpc>
              <a:buFontTx/>
              <a:buNone/>
            </a:pPr>
            <a:r>
              <a:rPr lang="es-ES" smtClean="0"/>
              <a:t>La respuesta está en la libertad y la autonomía de las mujeres en el espacio público y privado, para incorporar su visión, sus temas, sus intereses, así como desarrollar sus habilidades de liderazgo.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es-MX" smtClean="0"/>
          </a:p>
        </p:txBody>
      </p:sp>
      <p:sp>
        <p:nvSpPr>
          <p:cNvPr id="24579" name="Rectangle 3"/>
          <p:cNvSpPr>
            <a:spLocks noGrp="1" noChangeArrowheads="1"/>
          </p:cNvSpPr>
          <p:nvPr>
            <p:ph type="body" idx="1"/>
          </p:nvPr>
        </p:nvSpPr>
        <p:spPr/>
        <p:txBody>
          <a:bodyPr/>
          <a:lstStyle/>
          <a:p>
            <a:pPr eaLnBrk="1" hangingPunct="1">
              <a:lnSpc>
                <a:spcPct val="90000"/>
              </a:lnSpc>
              <a:buFontTx/>
              <a:buChar char="-"/>
            </a:pPr>
            <a:r>
              <a:rPr lang="es-ES" b="1" smtClean="0"/>
              <a:t>La ausencia de igualdad</a:t>
            </a:r>
            <a:r>
              <a:rPr lang="es-ES" smtClean="0"/>
              <a:t>. Aún cuando las mujeres conquistaron el derecho al sufragio, se constata una realidad de desigualdades. Esta perspectiva promueve el acuerdo para otorgar el mismo valor a componentes diversos de una sociedad.</a:t>
            </a:r>
          </a:p>
          <a:p>
            <a:pPr eaLnBrk="1" hangingPunct="1">
              <a:lnSpc>
                <a:spcPct val="90000"/>
              </a:lnSpc>
              <a:buFontTx/>
              <a:buNone/>
            </a:pPr>
            <a:r>
              <a:rPr lang="es-ES" smtClean="0"/>
              <a:t>La igualdad es un fin y un principio del Estado democrático de derecho.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endParaRPr lang="es-MX" smtClean="0"/>
          </a:p>
        </p:txBody>
      </p:sp>
      <p:sp>
        <p:nvSpPr>
          <p:cNvPr id="25603" name="Rectangle 3"/>
          <p:cNvSpPr>
            <a:spLocks noGrp="1" noChangeArrowheads="1"/>
          </p:cNvSpPr>
          <p:nvPr>
            <p:ph type="body" idx="1"/>
          </p:nvPr>
        </p:nvSpPr>
        <p:spPr/>
        <p:txBody>
          <a:bodyPr/>
          <a:lstStyle/>
          <a:p>
            <a:pPr eaLnBrk="1" hangingPunct="1">
              <a:buFontTx/>
              <a:buChar char="-"/>
            </a:pPr>
            <a:r>
              <a:rPr lang="es-ES" sz="2800" b="1" smtClean="0"/>
              <a:t>Dicotomía entre lo público y lo privado</a:t>
            </a:r>
            <a:r>
              <a:rPr lang="es-ES" sz="2800" smtClean="0"/>
              <a:t>. El liberalismo defendió y plasmó la separación entre estos dos ámbitos, considerando que el poder del Estado debía terminar en las puertas de la casa.</a:t>
            </a:r>
          </a:p>
          <a:p>
            <a:pPr eaLnBrk="1" hangingPunct="1">
              <a:buFontTx/>
              <a:buNone/>
            </a:pPr>
            <a:r>
              <a:rPr lang="es-ES" sz="2800" smtClean="0"/>
              <a:t>El slogan “lo personal es político” se dirigió a quebrar esa dicotomía, por lo cual plantean que “los problemas personales sólo se pueden resolver a través de medios y actuaciones políticas”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endParaRPr lang="es-MX" smtClean="0"/>
          </a:p>
        </p:txBody>
      </p:sp>
      <p:sp>
        <p:nvSpPr>
          <p:cNvPr id="26627" name="Rectangle 3"/>
          <p:cNvSpPr>
            <a:spLocks noGrp="1" noChangeArrowheads="1"/>
          </p:cNvSpPr>
          <p:nvPr>
            <p:ph type="body" idx="1"/>
          </p:nvPr>
        </p:nvSpPr>
        <p:spPr/>
        <p:txBody>
          <a:bodyPr/>
          <a:lstStyle/>
          <a:p>
            <a:pPr eaLnBrk="1" hangingPunct="1">
              <a:buFontTx/>
              <a:buChar char="-"/>
            </a:pPr>
            <a:r>
              <a:rPr lang="es-ES" sz="2800" b="1" smtClean="0"/>
              <a:t>Trabajo productivo y reproductivo</a:t>
            </a:r>
            <a:r>
              <a:rPr lang="es-ES" sz="2800" smtClean="0"/>
              <a:t>. Se reconoce el trabajo productivo, porque genera una retribución económica, mientras que el trabajo reproductivo como el cuidado y crianza de los hijos, enfermos, personas de la tercera edad y el trabajo doméstico, no se reconocen de valor.</a:t>
            </a:r>
          </a:p>
          <a:p>
            <a:pPr eaLnBrk="1" hangingPunct="1">
              <a:buFontTx/>
              <a:buNone/>
            </a:pPr>
            <a:r>
              <a:rPr lang="es-ES" sz="2800" smtClean="0"/>
              <a:t>Se propone la inclusión de los temas cotidianos en la agenda de la democracia.</a:t>
            </a:r>
          </a:p>
          <a:p>
            <a:pPr eaLnBrk="1" hangingPunct="1">
              <a:buFontTx/>
              <a:buNone/>
            </a:pPr>
            <a:endParaRPr lang="es-ES" sz="28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endParaRPr lang="es-MX" smtClean="0"/>
          </a:p>
        </p:txBody>
      </p:sp>
      <p:sp>
        <p:nvSpPr>
          <p:cNvPr id="27651" name="Rectangle 3"/>
          <p:cNvSpPr>
            <a:spLocks noGrp="1" noChangeArrowheads="1"/>
          </p:cNvSpPr>
          <p:nvPr>
            <p:ph type="body" idx="1"/>
          </p:nvPr>
        </p:nvSpPr>
        <p:spPr/>
        <p:txBody>
          <a:bodyPr/>
          <a:lstStyle/>
          <a:p>
            <a:pPr eaLnBrk="1" hangingPunct="1">
              <a:lnSpc>
                <a:spcPct val="90000"/>
              </a:lnSpc>
              <a:buFontTx/>
              <a:buNone/>
            </a:pPr>
            <a:r>
              <a:rPr lang="es-ES" smtClean="0"/>
              <a:t>- </a:t>
            </a:r>
            <a:r>
              <a:rPr lang="es-ES" b="1" smtClean="0"/>
              <a:t>La exclusión de las mujeres de la institucionalidad democrática</a:t>
            </a:r>
            <a:r>
              <a:rPr lang="es-ES" smtClean="0"/>
              <a:t>. La tercera ola feminista (los 90) se plantea conseguir espacios de poder político formal en las democracias, denunciando la discriminación y mostrando estadísticamente el déficit democrático, y plantear mecanismos para subvertir esta situación a través de las cuotas o los cupos mínimos de participación.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endParaRPr lang="es-MX" smtClean="0"/>
          </a:p>
        </p:txBody>
      </p:sp>
      <p:sp>
        <p:nvSpPr>
          <p:cNvPr id="28675" name="Rectangle 3"/>
          <p:cNvSpPr>
            <a:spLocks noGrp="1" noChangeArrowheads="1"/>
          </p:cNvSpPr>
          <p:nvPr>
            <p:ph type="body" idx="1"/>
          </p:nvPr>
        </p:nvSpPr>
        <p:spPr/>
        <p:txBody>
          <a:bodyPr/>
          <a:lstStyle/>
          <a:p>
            <a:pPr eaLnBrk="1" hangingPunct="1"/>
            <a:endParaRPr lang="es-MX"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endParaRPr lang="es-MX" smtClean="0"/>
          </a:p>
        </p:txBody>
      </p:sp>
      <p:sp>
        <p:nvSpPr>
          <p:cNvPr id="29699" name="Rectangle 3"/>
          <p:cNvSpPr>
            <a:spLocks noGrp="1" noChangeArrowheads="1"/>
          </p:cNvSpPr>
          <p:nvPr>
            <p:ph type="body" idx="1"/>
          </p:nvPr>
        </p:nvSpPr>
        <p:spPr/>
        <p:txBody>
          <a:bodyPr/>
          <a:lstStyle/>
          <a:p>
            <a:pPr algn="ctr" eaLnBrk="1" hangingPunct="1">
              <a:buFontTx/>
              <a:buNone/>
            </a:pPr>
            <a:r>
              <a:rPr lang="es-ES" sz="4400" smtClean="0"/>
              <a:t>Sistemas de cuotas y relaciones de género.</a:t>
            </a:r>
          </a:p>
          <a:p>
            <a:pPr algn="ctr" eaLnBrk="1" hangingPunct="1">
              <a:buFontTx/>
              <a:buNone/>
            </a:pPr>
            <a:endParaRPr lang="es-ES" sz="44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s-ES" smtClean="0"/>
              <a:t>Roles y relaciones de género</a:t>
            </a:r>
          </a:p>
        </p:txBody>
      </p:sp>
      <p:sp>
        <p:nvSpPr>
          <p:cNvPr id="30723" name="Rectangle 3"/>
          <p:cNvSpPr>
            <a:spLocks noGrp="1" noChangeArrowheads="1"/>
          </p:cNvSpPr>
          <p:nvPr>
            <p:ph type="body" idx="1"/>
          </p:nvPr>
        </p:nvSpPr>
        <p:spPr/>
        <p:txBody>
          <a:bodyPr/>
          <a:lstStyle/>
          <a:p>
            <a:pPr eaLnBrk="1" hangingPunct="1">
              <a:buFontTx/>
              <a:buNone/>
            </a:pPr>
            <a:r>
              <a:rPr lang="es-ES" sz="2800" smtClean="0"/>
              <a:t>Los roles y las relaciones de género son relaciones de poder. </a:t>
            </a:r>
          </a:p>
          <a:p>
            <a:pPr eaLnBrk="1" hangingPunct="1">
              <a:buFontTx/>
              <a:buNone/>
            </a:pPr>
            <a:r>
              <a:rPr lang="es-ES" sz="2800" smtClean="0"/>
              <a:t>En todo el mundo, las mujeres enfrentan desventajas en el acceso a los recursos y al poder, en comparación con hombres de su misma raza, clase o grupo étnico. </a:t>
            </a:r>
          </a:p>
          <a:p>
            <a:pPr eaLnBrk="1" hangingPunct="1">
              <a:buFontTx/>
              <a:buNone/>
            </a:pPr>
            <a:r>
              <a:rPr lang="es-ES" sz="2800" smtClean="0"/>
              <a:t>Las mujeres pueden vivir exclusiones múltiples: ser mujeres, de una minoría étnica y de prácticas religiosas no católicas.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s-MX" smtClean="0"/>
          </a:p>
        </p:txBody>
      </p:sp>
      <p:sp>
        <p:nvSpPr>
          <p:cNvPr id="4099" name="Rectangle 3"/>
          <p:cNvSpPr>
            <a:spLocks noGrp="1" noChangeArrowheads="1"/>
          </p:cNvSpPr>
          <p:nvPr>
            <p:ph type="body" idx="1"/>
          </p:nvPr>
        </p:nvSpPr>
        <p:spPr/>
        <p:txBody>
          <a:bodyPr/>
          <a:lstStyle/>
          <a:p>
            <a:pPr eaLnBrk="1" hangingPunct="1">
              <a:buFontTx/>
              <a:buNone/>
            </a:pPr>
            <a:r>
              <a:rPr lang="es-ES" smtClean="0"/>
              <a:t>Las mujeres estaban excluidas, lo mismo que los extranjeros y los sometidos a esclavitud.</a:t>
            </a:r>
          </a:p>
          <a:p>
            <a:pPr eaLnBrk="1" hangingPunct="1">
              <a:buFontTx/>
              <a:buNone/>
            </a:pPr>
            <a:r>
              <a:rPr lang="es-ES" smtClean="0"/>
              <a:t>Aún cuando se conforma una visión igualitaria donde todos los ciudadanos tenían los mismos derechos y deberes, ser miembro del </a:t>
            </a:r>
            <a:r>
              <a:rPr lang="es-ES" i="1" smtClean="0"/>
              <a:t>demos</a:t>
            </a:r>
            <a:r>
              <a:rPr lang="es-ES" smtClean="0"/>
              <a:t> sólo correspondía a unos cuantos.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s-ES" sz="4000" smtClean="0"/>
              <a:t>Críticas feministas a la </a:t>
            </a:r>
            <a:r>
              <a:rPr lang="es-ES" sz="4000" i="1" smtClean="0"/>
              <a:t>democracia universal</a:t>
            </a:r>
          </a:p>
        </p:txBody>
      </p:sp>
      <p:sp>
        <p:nvSpPr>
          <p:cNvPr id="53251" name="Rectangle 3"/>
          <p:cNvSpPr>
            <a:spLocks noGrp="1" noChangeArrowheads="1"/>
          </p:cNvSpPr>
          <p:nvPr>
            <p:ph type="body" idx="1"/>
          </p:nvPr>
        </p:nvSpPr>
        <p:spPr/>
        <p:txBody>
          <a:bodyPr/>
          <a:lstStyle/>
          <a:p>
            <a:pPr eaLnBrk="1" hangingPunct="1"/>
            <a:r>
              <a:rPr lang="es-ES" smtClean="0"/>
              <a:t>Reconocer la existencia de hombres y mujeres. </a:t>
            </a:r>
          </a:p>
          <a:p>
            <a:pPr eaLnBrk="1" hangingPunct="1"/>
            <a:r>
              <a:rPr lang="es-ES" smtClean="0"/>
              <a:t>Acceso a la toma de decisiones</a:t>
            </a:r>
          </a:p>
          <a:p>
            <a:pPr eaLnBrk="1" hangingPunct="1"/>
            <a:r>
              <a:rPr lang="es-ES" smtClean="0"/>
              <a:t>Igualdad ante la ley</a:t>
            </a:r>
          </a:p>
          <a:p>
            <a:pPr eaLnBrk="1" hangingPunct="1"/>
            <a:endParaRPr lang="es-ES" smtClean="0"/>
          </a:p>
          <a:p>
            <a:pPr eaLnBrk="1" hangingPunct="1">
              <a:buFontTx/>
              <a:buNone/>
            </a:pPr>
            <a:r>
              <a:rPr lang="es-ES" smtClean="0"/>
              <a:t>Estas tres ideas pueden ser englobas en: Democracia, igualdad y ciudadanía.</a:t>
            </a:r>
          </a:p>
          <a:p>
            <a:pPr eaLnBrk="1" hangingPunct="1"/>
            <a:endParaRPr lang="es-E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s-ES" sz="4000" smtClean="0"/>
              <a:t>Representación política de las mujeres</a:t>
            </a:r>
          </a:p>
        </p:txBody>
      </p:sp>
      <p:sp>
        <p:nvSpPr>
          <p:cNvPr id="32771" name="Rectangle 3"/>
          <p:cNvSpPr>
            <a:spLocks noGrp="1" noChangeArrowheads="1"/>
          </p:cNvSpPr>
          <p:nvPr>
            <p:ph type="body" idx="1"/>
          </p:nvPr>
        </p:nvSpPr>
        <p:spPr/>
        <p:txBody>
          <a:bodyPr/>
          <a:lstStyle/>
          <a:p>
            <a:pPr eaLnBrk="1" hangingPunct="1">
              <a:lnSpc>
                <a:spcPct val="90000"/>
              </a:lnSpc>
            </a:pPr>
            <a:r>
              <a:rPr lang="es-MX" smtClean="0"/>
              <a:t>En la mayoría de los países, las mujeres suelen estar insuficientemente representadas en todos los niveles de gobierno, ministerios y órganos ejecutivos, a ello se ha denominado “déficit democrático” y se ha avanzado muy poco en el logro del poder político en los órganos legislativos. A nivel mundial, las mujeres ocupan sólo el 10% de los escaños de representación.</a:t>
            </a:r>
            <a:endParaRPr lang="es-E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s-ES" sz="4000" smtClean="0"/>
              <a:t>El sufragio, un peldaño ciudadano.</a:t>
            </a:r>
          </a:p>
        </p:txBody>
      </p:sp>
      <p:sp>
        <p:nvSpPr>
          <p:cNvPr id="33795" name="Rectangle 3"/>
          <p:cNvSpPr>
            <a:spLocks noGrp="1" noChangeArrowheads="1"/>
          </p:cNvSpPr>
          <p:nvPr>
            <p:ph type="body" idx="1"/>
          </p:nvPr>
        </p:nvSpPr>
        <p:spPr/>
        <p:txBody>
          <a:bodyPr/>
          <a:lstStyle/>
          <a:p>
            <a:pPr eaLnBrk="1" hangingPunct="1"/>
            <a:r>
              <a:rPr lang="es-MX" smtClean="0"/>
              <a:t>El derecho al sufragio era visto como un signo de ciudadanía y de derechos políticos, el derecho a elegir, pero el derecho a ser electas no se ha hecho realidad.</a:t>
            </a:r>
          </a:p>
          <a:p>
            <a:pPr eaLnBrk="1" hangingPunct="1">
              <a:buFontTx/>
              <a:buNone/>
            </a:pPr>
            <a:r>
              <a:rPr lang="es-MX" smtClean="0"/>
              <a:t>Todavía se ve como un </a:t>
            </a:r>
            <a:r>
              <a:rPr lang="es-MX" i="1" smtClean="0"/>
              <a:t>abuso</a:t>
            </a:r>
            <a:r>
              <a:rPr lang="es-MX" smtClean="0"/>
              <a:t> de las mujeres, querer ser parte de la comunidad política.</a:t>
            </a:r>
            <a:endParaRPr lang="es-E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s-ES" sz="4000" smtClean="0"/>
              <a:t>Acciones de discriminación positiva.</a:t>
            </a:r>
          </a:p>
        </p:txBody>
      </p:sp>
      <p:sp>
        <p:nvSpPr>
          <p:cNvPr id="34819" name="Rectangle 3"/>
          <p:cNvSpPr>
            <a:spLocks noGrp="1" noChangeArrowheads="1"/>
          </p:cNvSpPr>
          <p:nvPr>
            <p:ph type="body" idx="1"/>
          </p:nvPr>
        </p:nvSpPr>
        <p:spPr/>
        <p:txBody>
          <a:bodyPr/>
          <a:lstStyle/>
          <a:p>
            <a:pPr eaLnBrk="1" hangingPunct="1"/>
            <a:r>
              <a:rPr lang="es-MX" sz="2800" smtClean="0"/>
              <a:t>En la teoría política, las leyes de acción positiva son el principio  de equidad para generar o equiparar las condiciones desiguales de grupos marginados en algunos aspectos, tales como el acceso y la representación popular. </a:t>
            </a:r>
          </a:p>
          <a:p>
            <a:pPr eaLnBrk="1" hangingPunct="1"/>
            <a:r>
              <a:rPr lang="es-MX" sz="2800" smtClean="0"/>
              <a:t>Este principio de justicia, sólo se puede atender con acciones de discriminación, que tengan como principio, equiparar las condiciones de trato hacia las mujeres y por eso es que se denominan de discriminación positiva.</a:t>
            </a:r>
            <a:endParaRPr lang="es-ES" sz="28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s-ES" sz="4000" smtClean="0"/>
              <a:t>Propuestas de cuotas en el sistema electoral mexicano.</a:t>
            </a:r>
          </a:p>
        </p:txBody>
      </p:sp>
      <p:sp>
        <p:nvSpPr>
          <p:cNvPr id="35843" name="Rectangle 3"/>
          <p:cNvSpPr>
            <a:spLocks noGrp="1" noChangeArrowheads="1"/>
          </p:cNvSpPr>
          <p:nvPr>
            <p:ph type="body" idx="1"/>
          </p:nvPr>
        </p:nvSpPr>
        <p:spPr/>
        <p:txBody>
          <a:bodyPr/>
          <a:lstStyle/>
          <a:p>
            <a:pPr eaLnBrk="1" hangingPunct="1">
              <a:buFontTx/>
              <a:buNone/>
            </a:pPr>
            <a:r>
              <a:rPr lang="es-ES" smtClean="0"/>
              <a:t>Se propuso el mecanismo conocido como </a:t>
            </a:r>
            <a:r>
              <a:rPr lang="es-ES" i="1" smtClean="0"/>
              <a:t>cuotas, acciones afirmativas o acciones de discriminación positiva, </a:t>
            </a:r>
            <a:r>
              <a:rPr lang="es-ES" smtClean="0"/>
              <a:t>para ampliar la participación política, como una acción de justicia, derecho y equidad entre los sexos </a:t>
            </a:r>
          </a:p>
          <a:p>
            <a:pPr eaLnBrk="1" hangingPunct="1"/>
            <a:endParaRPr lang="es-ES"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s-ES" sz="4000" smtClean="0"/>
              <a:t>Primera iniciativa de reforma electoral</a:t>
            </a:r>
          </a:p>
        </p:txBody>
      </p:sp>
      <p:sp>
        <p:nvSpPr>
          <p:cNvPr id="36867" name="Rectangle 3"/>
          <p:cNvSpPr>
            <a:spLocks noGrp="1" noChangeArrowheads="1"/>
          </p:cNvSpPr>
          <p:nvPr>
            <p:ph type="body" idx="1"/>
          </p:nvPr>
        </p:nvSpPr>
        <p:spPr/>
        <p:txBody>
          <a:bodyPr/>
          <a:lstStyle/>
          <a:p>
            <a:pPr eaLnBrk="1" hangingPunct="1"/>
            <a:r>
              <a:rPr lang="es-ES" sz="2800" smtClean="0"/>
              <a:t>La primera iniciativa para </a:t>
            </a:r>
            <a:r>
              <a:rPr lang="es-ES" sz="2800" i="1" smtClean="0"/>
              <a:t>integrar</a:t>
            </a:r>
            <a:r>
              <a:rPr lang="es-ES" sz="2800" smtClean="0"/>
              <a:t> a las mujeres en la toma de decisiones, fue en 1993 que decía “Los partidos promoverán en los términos que determinen sus documentos internos, una mayor participación de las mujeres en la vida política del país a través de su postulación a cargos de elección popular”.</a:t>
            </a:r>
          </a:p>
          <a:p>
            <a:pPr eaLnBrk="1" hangingPunct="1">
              <a:buFontTx/>
              <a:buNone/>
            </a:pPr>
            <a:r>
              <a:rPr lang="es-ES" sz="2800" smtClean="0"/>
              <a:t>Pero se dejó a los partidos determinar cuáles serían esos términos.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s-ES" sz="4000" smtClean="0"/>
              <a:t>Segunda iniciativa de reforma electoral.</a:t>
            </a:r>
          </a:p>
        </p:txBody>
      </p:sp>
      <p:sp>
        <p:nvSpPr>
          <p:cNvPr id="37891" name="Rectangle 3"/>
          <p:cNvSpPr>
            <a:spLocks noGrp="1" noChangeArrowheads="1"/>
          </p:cNvSpPr>
          <p:nvPr>
            <p:ph type="body" idx="1"/>
          </p:nvPr>
        </p:nvSpPr>
        <p:spPr/>
        <p:txBody>
          <a:bodyPr/>
          <a:lstStyle/>
          <a:p>
            <a:pPr eaLnBrk="1" hangingPunct="1"/>
            <a:r>
              <a:rPr lang="es-ES" sz="2800" smtClean="0"/>
              <a:t>En 1996, se debate nuevamente en el Pleno de la Cámara y se aprueba una reforma </a:t>
            </a:r>
            <a:r>
              <a:rPr lang="es-ES" sz="2800" i="1" smtClean="0"/>
              <a:t>sui generis</a:t>
            </a:r>
            <a:r>
              <a:rPr lang="es-ES" sz="2800" smtClean="0"/>
              <a:t>, que establecía una cuota máxima de representación para un solo género… “Los partidos políticos nacionales, considerarán en sus estatutos que las candidaturas a diputados y senadores no excedan el 70% para un mismo género. Asimismo, promoverán la mayor participación política de las mujeres.</a:t>
            </a:r>
          </a:p>
          <a:p>
            <a:pPr eaLnBrk="1" hangingPunct="1"/>
            <a:endParaRPr lang="es-ES" sz="28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endParaRPr lang="es-MX" smtClean="0"/>
          </a:p>
        </p:txBody>
      </p:sp>
      <p:sp>
        <p:nvSpPr>
          <p:cNvPr id="38915" name="Rectangle 3"/>
          <p:cNvSpPr>
            <a:spLocks noGrp="1" noChangeArrowheads="1"/>
          </p:cNvSpPr>
          <p:nvPr>
            <p:ph type="body" idx="1"/>
          </p:nvPr>
        </p:nvSpPr>
        <p:spPr/>
        <p:txBody>
          <a:bodyPr/>
          <a:lstStyle/>
          <a:p>
            <a:pPr eaLnBrk="1" hangingPunct="1">
              <a:lnSpc>
                <a:spcPct val="90000"/>
              </a:lnSpc>
            </a:pPr>
            <a:r>
              <a:rPr lang="es-ES" smtClean="0"/>
              <a:t>Las diputadas argumentaron que incluir tal reforma significaría “la promoción para que los partidos políticos presenten postulaciones a cargos de elección popular, incluyendo el acceso real de las mujeres al ejercicio del poder público, buscando superar prácticas tradicionales de los partidos, que constituyen obstáculos para la participación femenina…</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endParaRPr lang="es-MX" smtClean="0"/>
          </a:p>
        </p:txBody>
      </p:sp>
      <p:sp>
        <p:nvSpPr>
          <p:cNvPr id="39939" name="Rectangle 3"/>
          <p:cNvSpPr>
            <a:spLocks noGrp="1" noChangeArrowheads="1"/>
          </p:cNvSpPr>
          <p:nvPr>
            <p:ph type="body" idx="1"/>
          </p:nvPr>
        </p:nvSpPr>
        <p:spPr/>
        <p:txBody>
          <a:bodyPr/>
          <a:lstStyle/>
          <a:p>
            <a:pPr eaLnBrk="1" hangingPunct="1">
              <a:buFontTx/>
              <a:buNone/>
            </a:pPr>
            <a:r>
              <a:rPr lang="es-ES" smtClean="0"/>
              <a:t>…transformar las actitudes, las creencias, las conductas de hombres y también de mujeres, de tal manera que se propicie una cultura política de la igualdad, que renueve nuestras relaciones para hacerlas más equitativas e igualitarias... una mayor participación de las mujeres, constituye un paso importante para mover nuevas prácticas de gobierno” </a:t>
            </a:r>
          </a:p>
          <a:p>
            <a:pPr eaLnBrk="1" hangingPunct="1"/>
            <a:endParaRPr lang="es-E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s-ES" smtClean="0"/>
              <a:t>Dificultades de tal propuesta</a:t>
            </a:r>
          </a:p>
        </p:txBody>
      </p:sp>
      <p:sp>
        <p:nvSpPr>
          <p:cNvPr id="40963" name="Rectangle 3"/>
          <p:cNvSpPr>
            <a:spLocks noGrp="1" noChangeArrowheads="1"/>
          </p:cNvSpPr>
          <p:nvPr>
            <p:ph type="body" idx="1"/>
          </p:nvPr>
        </p:nvSpPr>
        <p:spPr/>
        <p:txBody>
          <a:bodyPr/>
          <a:lstStyle/>
          <a:p>
            <a:pPr eaLnBrk="1" hangingPunct="1">
              <a:lnSpc>
                <a:spcPct val="80000"/>
              </a:lnSpc>
              <a:buFontTx/>
              <a:buNone/>
            </a:pPr>
            <a:r>
              <a:rPr lang="es-ES" sz="2000" smtClean="0"/>
              <a:t>1) El artículo transitorio que establece la cuota, es un artículo transitorio del Decreto por el que se reformó el COFIPE.</a:t>
            </a:r>
          </a:p>
          <a:p>
            <a:pPr eaLnBrk="1" hangingPunct="1">
              <a:lnSpc>
                <a:spcPct val="80000"/>
              </a:lnSpc>
              <a:buFontTx/>
              <a:buNone/>
            </a:pPr>
            <a:r>
              <a:rPr lang="es-ES" sz="2000" smtClean="0"/>
              <a:t>2) No se sanciona el NO CUMPLIMIENTO, ya que mientras los partidos no lo contemplen en sus Estatutos no violan ninguna norma. Sí se sanciona en el Código Electoral sobrepasar los gastos de topes de campaña, recibir aportaciones monetarias prohibidas, utilizar medios violentos para la consecución del voto, recibir dinero del extranjero, que una persona o grupo aporte más de lo autorizado)</a:t>
            </a:r>
          </a:p>
          <a:p>
            <a:pPr eaLnBrk="1" hangingPunct="1">
              <a:lnSpc>
                <a:spcPct val="80000"/>
              </a:lnSpc>
              <a:buFontTx/>
              <a:buNone/>
            </a:pPr>
            <a:r>
              <a:rPr lang="es-ES" sz="2000" smtClean="0"/>
              <a:t>3) Se mantiene como una consideración y no como una norma y obligación, sino hasta 2002 y ahora tenemos otros fenómenos perversos de la reforma.</a:t>
            </a:r>
          </a:p>
          <a:p>
            <a:pPr eaLnBrk="1" hangingPunct="1">
              <a:lnSpc>
                <a:spcPct val="80000"/>
              </a:lnSpc>
              <a:buFontTx/>
              <a:buNone/>
            </a:pPr>
            <a:r>
              <a:rPr lang="es-ES" sz="2000" smtClean="0"/>
              <a:t>4) No garantiza la integración final de las Cámaras</a:t>
            </a:r>
          </a:p>
          <a:p>
            <a:pPr eaLnBrk="1" hangingPunct="1">
              <a:lnSpc>
                <a:spcPct val="80000"/>
              </a:lnSpc>
              <a:buFontTx/>
              <a:buNone/>
            </a:pPr>
            <a:r>
              <a:rPr lang="es-ES" sz="2000" smtClean="0"/>
              <a:t>5) Se postula a candidatas mujeres como suplentes y se cumple la recomendación.</a:t>
            </a:r>
          </a:p>
          <a:p>
            <a:pPr eaLnBrk="1" hangingPunct="1">
              <a:lnSpc>
                <a:spcPct val="80000"/>
              </a:lnSpc>
              <a:buFontTx/>
              <a:buNone/>
            </a:pPr>
            <a:endParaRPr lang="es-ES"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s-ES" smtClean="0"/>
              <a:t>La democracia moderna</a:t>
            </a:r>
          </a:p>
        </p:txBody>
      </p:sp>
      <p:sp>
        <p:nvSpPr>
          <p:cNvPr id="5123" name="Rectangle 3"/>
          <p:cNvSpPr>
            <a:spLocks noGrp="1" noChangeArrowheads="1"/>
          </p:cNvSpPr>
          <p:nvPr>
            <p:ph type="body" idx="1"/>
          </p:nvPr>
        </p:nvSpPr>
        <p:spPr/>
        <p:txBody>
          <a:bodyPr/>
          <a:lstStyle/>
          <a:p>
            <a:pPr eaLnBrk="1" hangingPunct="1">
              <a:lnSpc>
                <a:spcPct val="90000"/>
              </a:lnSpc>
            </a:pPr>
            <a:r>
              <a:rPr lang="es-ES" sz="2400" smtClean="0"/>
              <a:t>Competencia significativa y extensa entre individuos y grupos organizados (partidos políticos) para todos los puestos de poder efectivo en el gobierno y que se da a intervalos regulares y sin coerción</a:t>
            </a:r>
          </a:p>
          <a:p>
            <a:pPr eaLnBrk="1" hangingPunct="1">
              <a:lnSpc>
                <a:spcPct val="90000"/>
              </a:lnSpc>
            </a:pPr>
            <a:r>
              <a:rPr lang="es-ES" sz="2400" smtClean="0"/>
              <a:t>Un alto índice de participación política en la selección de líderes y de las políticas, elecciones libres, ningún grupo social de adultos es excluido</a:t>
            </a:r>
          </a:p>
          <a:p>
            <a:pPr eaLnBrk="1" hangingPunct="1">
              <a:lnSpc>
                <a:spcPct val="90000"/>
              </a:lnSpc>
            </a:pPr>
            <a:r>
              <a:rPr lang="es-ES" sz="2400" smtClean="0"/>
              <a:t>Un nivel de libertades civiles y políticas –de expresión, de prensa, de asociación- suficiente para asegurar la integridad de la competición política y de la participación.</a:t>
            </a:r>
          </a:p>
          <a:p>
            <a:pPr eaLnBrk="1" hangingPunct="1">
              <a:lnSpc>
                <a:spcPct val="90000"/>
              </a:lnSpc>
            </a:pPr>
            <a:endParaRPr lang="es-ES" sz="240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endParaRPr lang="es-MX" smtClean="0"/>
          </a:p>
        </p:txBody>
      </p:sp>
      <p:sp>
        <p:nvSpPr>
          <p:cNvPr id="41987" name="Rectangle 3"/>
          <p:cNvSpPr>
            <a:spLocks noGrp="1" noChangeArrowheads="1"/>
          </p:cNvSpPr>
          <p:nvPr>
            <p:ph type="body" idx="1"/>
          </p:nvPr>
        </p:nvSpPr>
        <p:spPr/>
        <p:txBody>
          <a:bodyPr/>
          <a:lstStyle/>
          <a:p>
            <a:pPr eaLnBrk="1" hangingPunct="1"/>
            <a:endParaRPr lang="es-ES" smtClean="0"/>
          </a:p>
          <a:p>
            <a:pPr eaLnBrk="1" hangingPunct="1"/>
            <a:r>
              <a:rPr lang="es-ES" smtClean="0"/>
              <a:t>A pesar de que esta reforma es muy limitada, sin embargo, los tres principales partidos: PRI, PAN y PRD, incluyeron en sus plataformas electorales de 1997 propuestas de políticas referentes a la situación de las mujeres.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s-ES" smtClean="0"/>
              <a:t>Reforma existente.</a:t>
            </a:r>
          </a:p>
        </p:txBody>
      </p:sp>
      <p:sp>
        <p:nvSpPr>
          <p:cNvPr id="43011" name="Rectangle 3"/>
          <p:cNvSpPr>
            <a:spLocks noGrp="1" noChangeArrowheads="1"/>
          </p:cNvSpPr>
          <p:nvPr>
            <p:ph type="body" idx="1"/>
          </p:nvPr>
        </p:nvSpPr>
        <p:spPr/>
        <p:txBody>
          <a:bodyPr/>
          <a:lstStyle/>
          <a:p>
            <a:pPr eaLnBrk="1" hangingPunct="1"/>
            <a:r>
              <a:rPr lang="es-ES" smtClean="0"/>
              <a:t>En 2002, se aprueba la cuota en el sistema electoral, pero sólo para las candidaturas plurinominales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endParaRPr lang="es-MX" smtClean="0"/>
          </a:p>
        </p:txBody>
      </p:sp>
      <p:sp>
        <p:nvSpPr>
          <p:cNvPr id="44035" name="Rectangle 3"/>
          <p:cNvSpPr>
            <a:spLocks noGrp="1" noChangeArrowheads="1"/>
          </p:cNvSpPr>
          <p:nvPr>
            <p:ph type="body" idx="1"/>
          </p:nvPr>
        </p:nvSpPr>
        <p:spPr/>
        <p:txBody>
          <a:bodyPr/>
          <a:lstStyle/>
          <a:p>
            <a:pPr eaLnBrk="1" hangingPunct="1"/>
            <a:r>
              <a:rPr lang="es-MX" sz="2800" smtClean="0"/>
              <a:t>Las mujeres han marcado su entrada a la política “... reivindicando su derecho a intervenir en los asuntos públicos que se concretó en el sufragismo, en el derecho al voto entendido como llave para otra larga serie de transformaciones; el derecho a la instrucción, a la educación superior; el derecho al ejercicio de todas las profesiones, el derecho por último al dominio del propio patrimonio y recursos...”</a:t>
            </a:r>
            <a:endParaRPr lang="es-ES" sz="28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endParaRPr lang="es-MX" smtClean="0"/>
          </a:p>
        </p:txBody>
      </p:sp>
      <p:sp>
        <p:nvSpPr>
          <p:cNvPr id="45059" name="Rectangle 3"/>
          <p:cNvSpPr>
            <a:spLocks noGrp="1" noChangeArrowheads="1"/>
          </p:cNvSpPr>
          <p:nvPr>
            <p:ph type="body" idx="1"/>
          </p:nvPr>
        </p:nvSpPr>
        <p:spPr/>
        <p:txBody>
          <a:bodyPr/>
          <a:lstStyle/>
          <a:p>
            <a:pPr eaLnBrk="1" hangingPunct="1">
              <a:lnSpc>
                <a:spcPct val="80000"/>
              </a:lnSpc>
            </a:pPr>
            <a:r>
              <a:rPr lang="es-MX" sz="2800" smtClean="0"/>
              <a:t>En la historia del país, tres mujeres han sido candidatas a la Presidencia de la República; Rosario Ibarra de Piedra (1982 y 1988); Cecilia Soto y Marcela Lombardo (1988). Tres han sido presidentas nacionales de sus partidos (1-PRI) (2-PRD); han sido gobernadoras de su Estado, Griselda Alvarez (1979) por Colima; Beatriz Paredes (1987) por Tlaxcala; Dulce Ma. Sauri (1991) por Yucatán, como gobernadora interina; Amalia García (2004) por Zacatecas; Yucatán (2009); en 1980 Rosa Luz Alegría ocupó la primera secretaría de estado (Turismo). </a:t>
            </a:r>
            <a:endParaRPr lang="es-ES" sz="280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endParaRPr lang="es-MX" smtClean="0"/>
          </a:p>
        </p:txBody>
      </p:sp>
      <p:sp>
        <p:nvSpPr>
          <p:cNvPr id="46083" name="Rectangle 3"/>
          <p:cNvSpPr>
            <a:spLocks noGrp="1" noChangeArrowheads="1"/>
          </p:cNvSpPr>
          <p:nvPr>
            <p:ph type="body" idx="1"/>
          </p:nvPr>
        </p:nvSpPr>
        <p:spPr/>
        <p:txBody>
          <a:bodyPr/>
          <a:lstStyle/>
          <a:p>
            <a:pPr eaLnBrk="1" hangingPunct="1"/>
            <a:r>
              <a:rPr lang="es-MX" smtClean="0"/>
              <a:t>En el Congreso federal, apenas 69 mujeres son diputadas de los 500 que están representados, es decir, poco más del 13%</a:t>
            </a:r>
            <a:r>
              <a:rPr lang="es-ES" smtClean="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s-ES" sz="4000" smtClean="0"/>
              <a:t>La política no es </a:t>
            </a:r>
            <a:r>
              <a:rPr lang="es-ES" sz="4000" i="1" smtClean="0"/>
              <a:t>asunto</a:t>
            </a:r>
            <a:r>
              <a:rPr lang="es-ES" sz="4000" smtClean="0"/>
              <a:t> de mujeres</a:t>
            </a:r>
          </a:p>
        </p:txBody>
      </p:sp>
      <p:sp>
        <p:nvSpPr>
          <p:cNvPr id="47107" name="Rectangle 3"/>
          <p:cNvSpPr>
            <a:spLocks noGrp="1" noChangeArrowheads="1"/>
          </p:cNvSpPr>
          <p:nvPr>
            <p:ph type="body" idx="1"/>
          </p:nvPr>
        </p:nvSpPr>
        <p:spPr/>
        <p:txBody>
          <a:bodyPr/>
          <a:lstStyle/>
          <a:p>
            <a:pPr eaLnBrk="1" hangingPunct="1">
              <a:buFontTx/>
              <a:buNone/>
            </a:pPr>
            <a:r>
              <a:rPr lang="es-MX" sz="2800" smtClean="0"/>
              <a:t>Las mujeres en política siempre son cuestionadas y están cuestionándose elegir entre la política y la familia, entre hacer de comer o redactar un oficio, entre ser diputada y ser madre y pasar tiempo con ellos.</a:t>
            </a:r>
          </a:p>
          <a:p>
            <a:pPr eaLnBrk="1" hangingPunct="1">
              <a:buFontTx/>
              <a:buNone/>
            </a:pPr>
            <a:r>
              <a:rPr lang="es-MX" sz="2800" smtClean="0"/>
              <a:t> La política todavía es una actividad no compatible con la vida familiar. Por ello, se requieren reformas, en las que el trabajo doméstico y el cuidado y crianza de los hijos, sean actividades compartidas por los hombres y por el Estado.</a:t>
            </a:r>
            <a:r>
              <a:rPr lang="es-ES" sz="2800" smtClean="0"/>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s-MX" smtClean="0"/>
          </a:p>
        </p:txBody>
      </p:sp>
      <p:sp>
        <p:nvSpPr>
          <p:cNvPr id="48131" name="Rectangle 3"/>
          <p:cNvSpPr>
            <a:spLocks noGrp="1" noChangeArrowheads="1"/>
          </p:cNvSpPr>
          <p:nvPr>
            <p:ph type="body" idx="1"/>
          </p:nvPr>
        </p:nvSpPr>
        <p:spPr/>
        <p:txBody>
          <a:bodyPr/>
          <a:lstStyle/>
          <a:p>
            <a:pPr eaLnBrk="1" hangingPunct="1">
              <a:lnSpc>
                <a:spcPct val="90000"/>
              </a:lnSpc>
              <a:buFontTx/>
              <a:buNone/>
            </a:pPr>
            <a:r>
              <a:rPr lang="es-MX" smtClean="0"/>
              <a:t>En los hombres no se cuestiona su rol de padre, esposo o hijo, la honra no está en entredicho, no tienen problemas por los horarios o no ir a comer a su casa, cuentan con una serie de recursos afectivos que su familia les brinda y además hacen uso de los recursos económicos familiares en su beneficio, como el automóvil, la computadora y el uso del tiempo libre.</a:t>
            </a:r>
            <a:r>
              <a:rPr lang="es-ES" smtClean="0"/>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endParaRPr lang="es-MX" smtClean="0"/>
          </a:p>
        </p:txBody>
      </p:sp>
      <p:sp>
        <p:nvSpPr>
          <p:cNvPr id="49155" name="Rectangle 3"/>
          <p:cNvSpPr>
            <a:spLocks noGrp="1" noChangeArrowheads="1"/>
          </p:cNvSpPr>
          <p:nvPr>
            <p:ph type="body" idx="1"/>
          </p:nvPr>
        </p:nvSpPr>
        <p:spPr/>
        <p:txBody>
          <a:bodyPr/>
          <a:lstStyle/>
          <a:p>
            <a:pPr eaLnBrk="1" hangingPunct="1">
              <a:lnSpc>
                <a:spcPct val="80000"/>
              </a:lnSpc>
              <a:buFontTx/>
              <a:buNone/>
            </a:pPr>
            <a:r>
              <a:rPr lang="es-ES" sz="2800" smtClean="0"/>
              <a:t>Todavía está en juego el discurso moderno de la formación discursiva de género que condensa en el maternalismo a la madre virtuosa, femenina y cuidadora, pero que la parte transgresora se muestra negativa, maligna, negada y amenazante, como sería la reivindicación de la sexualidad, como lo fue en su tiempo, la lucha por los derechos políticos y la ciudadanía de las mujeres y como lo es ahora el reclamo a su derecho a ser electas y participar en la toma de decisiones.</a:t>
            </a:r>
          </a:p>
          <a:p>
            <a:pPr eaLnBrk="1" hangingPunct="1">
              <a:lnSpc>
                <a:spcPct val="80000"/>
              </a:lnSpc>
              <a:buFontTx/>
              <a:buNone/>
            </a:pPr>
            <a:r>
              <a:rPr lang="es-ES" sz="2800" smtClean="0"/>
              <a:t>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s-ES" smtClean="0"/>
              <a:t>Políticas a futuro</a:t>
            </a:r>
          </a:p>
        </p:txBody>
      </p:sp>
      <p:sp>
        <p:nvSpPr>
          <p:cNvPr id="50179" name="Rectangle 3"/>
          <p:cNvSpPr>
            <a:spLocks noGrp="1" noChangeArrowheads="1"/>
          </p:cNvSpPr>
          <p:nvPr>
            <p:ph type="body" idx="1"/>
          </p:nvPr>
        </p:nvSpPr>
        <p:spPr/>
        <p:txBody>
          <a:bodyPr/>
          <a:lstStyle/>
          <a:p>
            <a:pPr eaLnBrk="1" hangingPunct="1">
              <a:lnSpc>
                <a:spcPct val="80000"/>
              </a:lnSpc>
            </a:pPr>
            <a:r>
              <a:rPr lang="es-MX" sz="2800" smtClean="0"/>
              <a:t>Se requieren políticas generadoras de derechos ciudadanos, de acciones afirmativas y compensatorias que tengan carácter transitorio y que reconozcan las diferencias sexuales, que garanticen la igualdad de oportunidades y la equidad de género. Por eso, votar no basta, también ser electas es muy importante para acceder a la toma de decisiones formales e incidir en la política pública y fomentar una cultura ciudadana que revalore el papel de las mujeres en todas sus dimensiones: social, económica, política y cultural.</a:t>
            </a:r>
            <a:r>
              <a:rPr lang="es-ES" sz="2800" smtClean="0"/>
              <a:t>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s-ES" sz="4000" smtClean="0"/>
              <a:t>La ciudadanía en el debate actual.</a:t>
            </a:r>
          </a:p>
        </p:txBody>
      </p:sp>
      <p:sp>
        <p:nvSpPr>
          <p:cNvPr id="51203" name="Rectangle 3"/>
          <p:cNvSpPr>
            <a:spLocks noGrp="1" noChangeArrowheads="1"/>
          </p:cNvSpPr>
          <p:nvPr>
            <p:ph type="body" idx="1"/>
          </p:nvPr>
        </p:nvSpPr>
        <p:spPr/>
        <p:txBody>
          <a:bodyPr/>
          <a:lstStyle/>
          <a:p>
            <a:pPr eaLnBrk="1" hangingPunct="1"/>
            <a:r>
              <a:rPr lang="es-ES" sz="2800" smtClean="0"/>
              <a:t>El debate actual sobre la ciudadanía se ha extendido para incluir los derechos civiles, políticos, sociales, culturales y reproductivos, derechos que cubren una más amplia gama de experiencias de vida y necesidades.</a:t>
            </a:r>
          </a:p>
          <a:p>
            <a:pPr eaLnBrk="1" hangingPunct="1"/>
            <a:r>
              <a:rPr lang="es-ES" sz="2800" smtClean="0"/>
              <a:t>Llevar la ciudadanía a los debates del desarrollo puede ayudar a introducir conceptos de poder y desigualdad y ofrecer vías para el cambio.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endParaRPr lang="es-MX" smtClean="0"/>
          </a:p>
        </p:txBody>
      </p:sp>
      <p:sp>
        <p:nvSpPr>
          <p:cNvPr id="6147" name="Rectangle 3"/>
          <p:cNvSpPr>
            <a:spLocks noGrp="1" noChangeArrowheads="1"/>
          </p:cNvSpPr>
          <p:nvPr>
            <p:ph type="body" idx="1"/>
          </p:nvPr>
        </p:nvSpPr>
        <p:spPr/>
        <p:txBody>
          <a:bodyPr/>
          <a:lstStyle/>
          <a:p>
            <a:pPr marL="533400" indent="-533400" eaLnBrk="1" hangingPunct="1">
              <a:lnSpc>
                <a:spcPct val="80000"/>
              </a:lnSpc>
              <a:buFontTx/>
              <a:buNone/>
            </a:pPr>
            <a:r>
              <a:rPr lang="es-ES" sz="2400" smtClean="0"/>
              <a:t>El proceso de construcción de la democracia es inestable y para establecer una democracia formal se requiere la confluencia de variados esfuerzos e intervienen una serie de categorías como Estado de derecho, República, Representación y Elecciones.</a:t>
            </a:r>
          </a:p>
          <a:p>
            <a:pPr marL="533400" indent="-533400" eaLnBrk="1" hangingPunct="1">
              <a:lnSpc>
                <a:spcPct val="80000"/>
              </a:lnSpc>
              <a:buFontTx/>
              <a:buNone/>
            </a:pPr>
            <a:r>
              <a:rPr lang="es-ES" sz="2400" smtClean="0"/>
              <a:t>La democracia debe ofrecer igualdad de oportunidades a todos sus ciudadanos en cuanto a:</a:t>
            </a:r>
          </a:p>
          <a:p>
            <a:pPr marL="533400" indent="-533400" eaLnBrk="1" hangingPunct="1">
              <a:lnSpc>
                <a:spcPct val="80000"/>
              </a:lnSpc>
              <a:buFontTx/>
              <a:buAutoNum type="arabicParenR"/>
            </a:pPr>
            <a:r>
              <a:rPr lang="es-ES" sz="2400" smtClean="0"/>
              <a:t>Formular sus preferencias</a:t>
            </a:r>
          </a:p>
          <a:p>
            <a:pPr marL="533400" indent="-533400" eaLnBrk="1" hangingPunct="1">
              <a:lnSpc>
                <a:spcPct val="80000"/>
              </a:lnSpc>
              <a:buFontTx/>
              <a:buAutoNum type="arabicParenR"/>
            </a:pPr>
            <a:r>
              <a:rPr lang="es-ES" sz="2400" smtClean="0"/>
              <a:t>Manifestar libremente esas preferencias ante sus partidarios y ante el gobierno de manera individual o colectiva</a:t>
            </a:r>
          </a:p>
          <a:p>
            <a:pPr marL="533400" indent="-533400" eaLnBrk="1" hangingPunct="1">
              <a:lnSpc>
                <a:spcPct val="80000"/>
              </a:lnSpc>
              <a:buFontTx/>
              <a:buAutoNum type="arabicParenR"/>
            </a:pPr>
            <a:r>
              <a:rPr lang="es-ES" sz="2400" smtClean="0"/>
              <a:t>Recibir por parte del gobierno igualdad de trato, sin discriminación de ninguna causa u origen de sus preferencias.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s-ES" smtClean="0"/>
              <a:t>Género en el desarrollo</a:t>
            </a:r>
          </a:p>
        </p:txBody>
      </p:sp>
      <p:sp>
        <p:nvSpPr>
          <p:cNvPr id="52227" name="Rectangle 3"/>
          <p:cNvSpPr>
            <a:spLocks noGrp="1" noChangeArrowheads="1"/>
          </p:cNvSpPr>
          <p:nvPr>
            <p:ph type="body" idx="1"/>
          </p:nvPr>
        </p:nvSpPr>
        <p:spPr/>
        <p:txBody>
          <a:bodyPr/>
          <a:lstStyle/>
          <a:p>
            <a:pPr eaLnBrk="1" hangingPunct="1">
              <a:buFontTx/>
              <a:buNone/>
            </a:pPr>
            <a:r>
              <a:rPr lang="es-ES" smtClean="0"/>
              <a:t>El debate sobre la incorporación de la perspectiva de género en el desarrollo, plantea la institucionalización de la perspectiva de género en todas las políticas públicas que desarrolle el Estado, a lo que se le denominada transversalización de género.</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s-ES" smtClean="0"/>
              <a:t> </a:t>
            </a:r>
          </a:p>
        </p:txBody>
      </p:sp>
      <p:sp>
        <p:nvSpPr>
          <p:cNvPr id="53251" name="Rectangle 3"/>
          <p:cNvSpPr>
            <a:spLocks noGrp="1" noChangeArrowheads="1"/>
          </p:cNvSpPr>
          <p:nvPr>
            <p:ph type="body" idx="1"/>
          </p:nvPr>
        </p:nvSpPr>
        <p:spPr/>
        <p:txBody>
          <a:bodyPr/>
          <a:lstStyle/>
          <a:p>
            <a:pPr eaLnBrk="1" hangingPunct="1"/>
            <a:r>
              <a:rPr lang="es-ES" smtClean="0"/>
              <a:t>La transversalización de género es el proceso político para incorporar la perspectiva de la igualdad en todas las áreas como un eje transversal, lo que significa, incluir un análisis de género en sectores supuestamente “neutrales” como la </a:t>
            </a:r>
            <a:r>
              <a:rPr lang="es-ES" i="1" smtClean="0"/>
              <a:t>política</a:t>
            </a:r>
            <a:r>
              <a:rPr lang="es-ES" smtClean="0"/>
              <a:t>, la infraestructura, la energía, además de la salud y la educación.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endParaRPr lang="es-MX" smtClean="0"/>
          </a:p>
        </p:txBody>
      </p:sp>
      <p:sp>
        <p:nvSpPr>
          <p:cNvPr id="54275" name="Rectangle 3"/>
          <p:cNvSpPr>
            <a:spLocks noGrp="1" noChangeArrowheads="1"/>
          </p:cNvSpPr>
          <p:nvPr>
            <p:ph type="body" idx="1"/>
          </p:nvPr>
        </p:nvSpPr>
        <p:spPr/>
        <p:txBody>
          <a:bodyPr/>
          <a:lstStyle/>
          <a:p>
            <a:pPr eaLnBrk="1" hangingPunct="1">
              <a:buFontTx/>
              <a:buNone/>
            </a:pPr>
            <a:r>
              <a:rPr lang="es-ES" sz="2800" smtClean="0"/>
              <a:t>Implica, incorporar la perspectiva de hombres y de mujeres en las fases de diseño, implementación y monitoreo de los programas de desarrollo, así como analizar las efectos diferenciados de dichos programas en las mujeres y los hombres, con la meta de promover una mayor igualdad entre los mismos.</a:t>
            </a:r>
          </a:p>
          <a:p>
            <a:pPr eaLnBrk="1" hangingPunct="1">
              <a:buFontTx/>
              <a:buNone/>
            </a:pPr>
            <a:r>
              <a:rPr lang="es-ES" sz="2800" smtClean="0"/>
              <a:t>Ello significa, cambios en las metas, estrategias y acciones, como también en las organizaciones, instituciones, culturas y comportamientos.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s-ES" smtClean="0"/>
              <a:t>Democracia realmente existente</a:t>
            </a:r>
          </a:p>
        </p:txBody>
      </p:sp>
      <p:sp>
        <p:nvSpPr>
          <p:cNvPr id="7171" name="Rectangle 3"/>
          <p:cNvSpPr>
            <a:spLocks noGrp="1" noChangeArrowheads="1"/>
          </p:cNvSpPr>
          <p:nvPr>
            <p:ph type="body" idx="1"/>
          </p:nvPr>
        </p:nvSpPr>
        <p:spPr/>
        <p:txBody>
          <a:bodyPr/>
          <a:lstStyle/>
          <a:p>
            <a:pPr eaLnBrk="1" hangingPunct="1">
              <a:lnSpc>
                <a:spcPct val="80000"/>
              </a:lnSpc>
              <a:buFontTx/>
              <a:buNone/>
            </a:pPr>
            <a:r>
              <a:rPr lang="es-ES" sz="2800" smtClean="0"/>
              <a:t>A pesar de haberse democratizado electoralmente todos los países del Continente y de haberse registrado una amplia participación ciudadana, existen todavía exclusiones económicas, sociales, políticas y culturales.</a:t>
            </a:r>
          </a:p>
          <a:p>
            <a:pPr eaLnBrk="1" hangingPunct="1">
              <a:lnSpc>
                <a:spcPct val="80000"/>
              </a:lnSpc>
              <a:buFontTx/>
              <a:buNone/>
            </a:pPr>
            <a:r>
              <a:rPr lang="es-ES" sz="2800" smtClean="0"/>
              <a:t>Junto con lo anterior, se suma la baja calidad de la representación política, que lleva a la pérdida de legitimidad y a la abstención electoral.</a:t>
            </a:r>
          </a:p>
          <a:p>
            <a:pPr eaLnBrk="1" hangingPunct="1">
              <a:lnSpc>
                <a:spcPct val="80000"/>
              </a:lnSpc>
              <a:buFontTx/>
              <a:buNone/>
            </a:pPr>
            <a:r>
              <a:rPr lang="es-ES" sz="2800" smtClean="0"/>
              <a:t>Finalmente, existe un debate sobre la </a:t>
            </a:r>
            <a:r>
              <a:rPr lang="es-ES" sz="2800" i="1" smtClean="0"/>
              <a:t>democracia mínima  </a:t>
            </a:r>
            <a:r>
              <a:rPr lang="es-ES" sz="2800" smtClean="0"/>
              <a:t>realmente existente que enfrenta el problema de su reducción a meros procedimientos.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es-MX" smtClean="0"/>
          </a:p>
        </p:txBody>
      </p:sp>
      <p:sp>
        <p:nvSpPr>
          <p:cNvPr id="8195" name="Rectangle 3"/>
          <p:cNvSpPr>
            <a:spLocks noGrp="1" noChangeArrowheads="1"/>
          </p:cNvSpPr>
          <p:nvPr>
            <p:ph type="body" idx="1"/>
          </p:nvPr>
        </p:nvSpPr>
        <p:spPr/>
        <p:txBody>
          <a:bodyPr/>
          <a:lstStyle/>
          <a:p>
            <a:pPr eaLnBrk="1" hangingPunct="1"/>
            <a:endParaRPr lang="es-MX" smtClean="0"/>
          </a:p>
        </p:txBody>
      </p:sp>
      <p:sp>
        <p:nvSpPr>
          <p:cNvPr id="8196" name="Rectangle 4"/>
          <p:cNvSpPr>
            <a:spLocks noChangeArrowheads="1"/>
          </p:cNvSpPr>
          <p:nvPr/>
        </p:nvSpPr>
        <p:spPr bwMode="auto">
          <a:xfrm>
            <a:off x="468313" y="260350"/>
            <a:ext cx="8229600" cy="1143000"/>
          </a:xfrm>
          <a:prstGeom prst="rect">
            <a:avLst/>
          </a:prstGeom>
          <a:noFill/>
          <a:ln w="9525">
            <a:noFill/>
            <a:miter lim="800000"/>
            <a:headEnd/>
            <a:tailEnd/>
          </a:ln>
        </p:spPr>
        <p:txBody>
          <a:bodyPr anchor="ctr"/>
          <a:lstStyle/>
          <a:p>
            <a:pPr algn="ctr"/>
            <a:r>
              <a:rPr lang="es-ES" sz="4400">
                <a:solidFill>
                  <a:schemeClr val="tx2"/>
                </a:solidFill>
              </a:rPr>
              <a:t>¿Qué es la ciudadanía? </a:t>
            </a:r>
          </a:p>
        </p:txBody>
      </p:sp>
      <p:sp>
        <p:nvSpPr>
          <p:cNvPr id="8197" name="Rectangle 5"/>
          <p:cNvSpPr>
            <a:spLocks noChangeArrowheads="1"/>
          </p:cNvSpPr>
          <p:nvPr/>
        </p:nvSpPr>
        <p:spPr bwMode="auto">
          <a:xfrm>
            <a:off x="673100" y="1816100"/>
            <a:ext cx="8229600" cy="4525963"/>
          </a:xfrm>
          <a:prstGeom prst="rect">
            <a:avLst/>
          </a:prstGeom>
          <a:noFill/>
          <a:ln w="9525">
            <a:noFill/>
            <a:miter lim="800000"/>
            <a:headEnd/>
            <a:tailEnd/>
          </a:ln>
        </p:spPr>
        <p:txBody>
          <a:bodyPr/>
          <a:lstStyle/>
          <a:p>
            <a:pPr marL="342900" indent="-342900">
              <a:spcBef>
                <a:spcPct val="20000"/>
              </a:spcBef>
            </a:pPr>
            <a:r>
              <a:rPr lang="es-ES" sz="2800"/>
              <a:t>La ciudadanía tiene que ver con la pertenencia a un grupo o comunidad y con los derechos y responsabilidades que esa membresía confiere, puede ser una relación con el Estado, grupo, sociedad o comunidad y al mismo tiempo es una condición –una identidad- y una práctica o proceso de relaciones con el mundo social mediante el ejercicio de derechos/protecciones y el cumplimiento de obligaciones.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s-MX" smtClean="0"/>
          </a:p>
        </p:txBody>
      </p:sp>
      <p:sp>
        <p:nvSpPr>
          <p:cNvPr id="9219" name="Rectangle 3"/>
          <p:cNvSpPr>
            <a:spLocks noGrp="1" noChangeArrowheads="1"/>
          </p:cNvSpPr>
          <p:nvPr>
            <p:ph type="body" idx="1"/>
          </p:nvPr>
        </p:nvSpPr>
        <p:spPr/>
        <p:txBody>
          <a:bodyPr/>
          <a:lstStyle/>
          <a:p>
            <a:pPr eaLnBrk="1" hangingPunct="1"/>
            <a:r>
              <a:rPr lang="es-MX" smtClean="0"/>
              <a:t>La ciudadanía, implica ser tratado y tratar a los demás como libres e iguales, es un derecho que se adquiere en una relación jurídica entre el individuo y el Estado, y sin duda, se convierte en la condición que posibilita el ejercicio de derechos plenos</a:t>
            </a:r>
            <a:r>
              <a:rPr lang="es-ES"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s-ES" smtClean="0"/>
              <a:t>Democracia y ciudadanía</a:t>
            </a:r>
          </a:p>
        </p:txBody>
      </p:sp>
      <p:sp>
        <p:nvSpPr>
          <p:cNvPr id="10243" name="Rectangle 3"/>
          <p:cNvSpPr>
            <a:spLocks noGrp="1" noChangeArrowheads="1"/>
          </p:cNvSpPr>
          <p:nvPr>
            <p:ph type="body" idx="1"/>
          </p:nvPr>
        </p:nvSpPr>
        <p:spPr/>
        <p:txBody>
          <a:bodyPr/>
          <a:lstStyle/>
          <a:p>
            <a:pPr eaLnBrk="1" hangingPunct="1">
              <a:lnSpc>
                <a:spcPct val="90000"/>
              </a:lnSpc>
            </a:pPr>
            <a:r>
              <a:rPr lang="es-ES" sz="2800" smtClean="0"/>
              <a:t>La democracia como sistema de gobierno, se inspira en el valor de la igualdad sin discriminación de raza, sexo, opción sexo afectiva, posición económica e ideológica y se encuentra presente en casi todas las Constituciones de los Estados nacionales. </a:t>
            </a:r>
          </a:p>
          <a:p>
            <a:pPr eaLnBrk="1" hangingPunct="1">
              <a:lnSpc>
                <a:spcPct val="90000"/>
              </a:lnSpc>
            </a:pPr>
            <a:r>
              <a:rPr lang="es-ES" sz="2800" smtClean="0"/>
              <a:t>La exclusión y marginación de la ciudadanía plena depende de  la posición y los roles sociales, dictados por relaciones sociales de poder desigual, que determinan quién está “adentro” y quién “afuera”.</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29C42B1682FF2F40B17BCE8F7035F401" ma:contentTypeVersion="" ma:contentTypeDescription="Crear nuevo documento." ma:contentTypeScope="" ma:versionID="00bf0782eea99b20e901c6e6ac19ec74">
  <xsd:schema xmlns:xsd="http://www.w3.org/2001/XMLSchema" xmlns:xs="http://www.w3.org/2001/XMLSchema" xmlns:p="http://schemas.microsoft.com/office/2006/metadata/properties" xmlns:ns1="http://schemas.microsoft.com/sharepoint/v3" targetNamespace="http://schemas.microsoft.com/office/2006/metadata/properties" ma:root="true" ma:fieldsID="262db5c1be337c07b3d988852ce2b352"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9"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CC6D58-F339-4028-92D7-E5E3F9DCD1C1}"/>
</file>

<file path=customXml/itemProps2.xml><?xml version="1.0" encoding="utf-8"?>
<ds:datastoreItem xmlns:ds="http://schemas.openxmlformats.org/officeDocument/2006/customXml" ds:itemID="{65ECC405-BBA3-4BF9-A919-F3C0BE87C38D}"/>
</file>

<file path=customXml/itemProps3.xml><?xml version="1.0" encoding="utf-8"?>
<ds:datastoreItem xmlns:ds="http://schemas.openxmlformats.org/officeDocument/2006/customXml" ds:itemID="{3445B68B-AEE7-4F6A-AC08-82C15D569420}"/>
</file>

<file path=docProps/app.xml><?xml version="1.0" encoding="utf-8"?>
<Properties xmlns="http://schemas.openxmlformats.org/officeDocument/2006/extended-properties" xmlns:vt="http://schemas.openxmlformats.org/officeDocument/2006/docPropsVTypes">
  <TotalTime>468</TotalTime>
  <Words>3077</Words>
  <Application>Microsoft Office PowerPoint</Application>
  <PresentationFormat>Presentación en pantalla (4:3)</PresentationFormat>
  <Paragraphs>123</Paragraphs>
  <Slides>52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52</vt:i4>
      </vt:variant>
    </vt:vector>
  </HeadingPairs>
  <TitlesOfParts>
    <vt:vector size="55" baseType="lpstr">
      <vt:lpstr>Arial</vt:lpstr>
      <vt:lpstr>Calibri</vt:lpstr>
      <vt:lpstr>Diseño predeterminado</vt:lpstr>
      <vt:lpstr>Democracia y ciudadanía.</vt:lpstr>
      <vt:lpstr>La democracia griega</vt:lpstr>
      <vt:lpstr>Diapositiva 3</vt:lpstr>
      <vt:lpstr>La democracia moderna</vt:lpstr>
      <vt:lpstr>Diapositiva 5</vt:lpstr>
      <vt:lpstr>Democracia realmente existente</vt:lpstr>
      <vt:lpstr>Diapositiva 7</vt:lpstr>
      <vt:lpstr>Diapositiva 8</vt:lpstr>
      <vt:lpstr>Democracia y ciudadanía</vt:lpstr>
      <vt:lpstr>Diapositiva 10</vt:lpstr>
      <vt:lpstr>Diapositiva 11</vt:lpstr>
      <vt:lpstr>La República democrática.</vt:lpstr>
      <vt:lpstr>Diapositiva 13</vt:lpstr>
      <vt:lpstr>La igualdad en el siglo XIX</vt:lpstr>
      <vt:lpstr>Movimiento sufragista</vt:lpstr>
      <vt:lpstr>El voto femenino</vt:lpstr>
      <vt:lpstr>Diapositiva 17</vt:lpstr>
      <vt:lpstr>Diapositiva 18</vt:lpstr>
      <vt:lpstr>Diapositiva 19</vt:lpstr>
      <vt:lpstr>Diapositiva 20</vt:lpstr>
      <vt:lpstr>Críticas feministas a la democracia existente </vt:lpstr>
      <vt:lpstr>Diapositiva 22</vt:lpstr>
      <vt:lpstr>Diapositiva 23</vt:lpstr>
      <vt:lpstr>Diapositiva 24</vt:lpstr>
      <vt:lpstr>Diapositiva 25</vt:lpstr>
      <vt:lpstr>Diapositiva 26</vt:lpstr>
      <vt:lpstr>Diapositiva 27</vt:lpstr>
      <vt:lpstr>Diapositiva 28</vt:lpstr>
      <vt:lpstr>Roles y relaciones de género</vt:lpstr>
      <vt:lpstr>Críticas feministas a la democracia universal</vt:lpstr>
      <vt:lpstr>Representación política de las mujeres</vt:lpstr>
      <vt:lpstr>El sufragio, un peldaño ciudadano.</vt:lpstr>
      <vt:lpstr>Acciones de discriminación positiva.</vt:lpstr>
      <vt:lpstr>Propuestas de cuotas en el sistema electoral mexicano.</vt:lpstr>
      <vt:lpstr>Primera iniciativa de reforma electoral</vt:lpstr>
      <vt:lpstr>Segunda iniciativa de reforma electoral.</vt:lpstr>
      <vt:lpstr>Diapositiva 37</vt:lpstr>
      <vt:lpstr>Diapositiva 38</vt:lpstr>
      <vt:lpstr>Dificultades de tal propuesta</vt:lpstr>
      <vt:lpstr>Diapositiva 40</vt:lpstr>
      <vt:lpstr>Reforma existente.</vt:lpstr>
      <vt:lpstr>Diapositiva 42</vt:lpstr>
      <vt:lpstr>Diapositiva 43</vt:lpstr>
      <vt:lpstr>Diapositiva 44</vt:lpstr>
      <vt:lpstr>La política no es asunto de mujeres</vt:lpstr>
      <vt:lpstr>Diapositiva 46</vt:lpstr>
      <vt:lpstr>Diapositiva 47</vt:lpstr>
      <vt:lpstr>Políticas a futuro</vt:lpstr>
      <vt:lpstr>La ciudadanía en el debate actual.</vt:lpstr>
      <vt:lpstr>Género en el desarrollo</vt:lpstr>
      <vt:lpstr> </vt:lpstr>
      <vt:lpstr>Diapositiva 52</vt:lpstr>
    </vt:vector>
  </TitlesOfParts>
  <Company>UdeG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Mujeres, identidad y ciudadanía</dc:title>
  <dc:creator>Ma. Candelaria</dc:creator>
  <cp:lastModifiedBy>Cande</cp:lastModifiedBy>
  <cp:revision>45</cp:revision>
  <dcterms:created xsi:type="dcterms:W3CDTF">2005-04-29T01:41:23Z</dcterms:created>
  <dcterms:modified xsi:type="dcterms:W3CDTF">2011-06-29T13:13:37Z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0x01010029C42B1682FF2F40B17BCE8F7035F401</vt:lpwstr>
  </property>
</Properties>
</file>