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70" r:id="rId4"/>
    <p:sldId id="271" r:id="rId5"/>
    <p:sldId id="258" r:id="rId6"/>
    <p:sldId id="269" r:id="rId7"/>
    <p:sldId id="272" r:id="rId8"/>
    <p:sldId id="273" r:id="rId9"/>
    <p:sldId id="274" r:id="rId10"/>
    <p:sldId id="275" r:id="rId11"/>
    <p:sldId id="259" r:id="rId12"/>
    <p:sldId id="267" r:id="rId13"/>
    <p:sldId id="260" r:id="rId14"/>
    <p:sldId id="261" r:id="rId15"/>
    <p:sldId id="262" r:id="rId16"/>
    <p:sldId id="263" r:id="rId17"/>
    <p:sldId id="265" r:id="rId18"/>
    <p:sldId id="264" r:id="rId19"/>
    <p:sldId id="266" r:id="rId2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69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2970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MX" sz="2400">
                <a:latin typeface="Times New Roman" pitchFamily="18" charset="0"/>
              </a:endParaRPr>
            </a:p>
          </p:txBody>
        </p:sp>
        <p:grpSp>
          <p:nvGrpSpPr>
            <p:cNvPr id="2970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9702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29703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29704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29705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29706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29707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29708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29709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29710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29711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971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2971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2971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7663B1E-F164-45FE-8F5E-CCAF3B1A0D0F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297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297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2EDCCE-4874-4D56-A405-2B6A0CBBE9D0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21743B-FE07-467B-8A3E-1DC921855834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E30E5D-6C66-4B95-AC49-FD72F0559AA1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405C9F-8C5A-4281-BF89-C3090C770873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904CD7-C4D8-49C5-9C33-F21D30306480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8C965F-2BC9-43E1-8404-2D9ED66BEE24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C73D98-6744-425D-9023-4C9CFC9945BE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CD0CBC-1C80-4758-9585-DBBD5E517F9A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3F5E65-A16A-4771-90DE-529FFE08E0DA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D563D-F430-4096-8A06-3FE51ED55B83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s-E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29ED4755-4336-4374-A9BB-55C43E0949C4}" type="slidenum">
              <a:rPr lang="es-ES"/>
              <a:pPr/>
              <a:t>‹Nº›</a:t>
            </a:fld>
            <a:endParaRPr lang="es-ES"/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286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MX">
                <a:solidFill>
                  <a:schemeClr val="hlink"/>
                </a:solidFill>
              </a:endParaRPr>
            </a:p>
          </p:txBody>
        </p:sp>
        <p:sp>
          <p:nvSpPr>
            <p:cNvPr id="286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MX">
                <a:solidFill>
                  <a:schemeClr val="hlink"/>
                </a:solidFill>
              </a:endParaRPr>
            </a:p>
          </p:txBody>
        </p:sp>
        <p:sp>
          <p:nvSpPr>
            <p:cNvPr id="286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MX">
                <a:solidFill>
                  <a:schemeClr val="accent2"/>
                </a:solidFill>
              </a:endParaRPr>
            </a:p>
          </p:txBody>
        </p:sp>
        <p:sp>
          <p:nvSpPr>
            <p:cNvPr id="286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MX">
                <a:solidFill>
                  <a:schemeClr val="hlink"/>
                </a:solidFill>
              </a:endParaRPr>
            </a:p>
          </p:txBody>
        </p:sp>
        <p:sp>
          <p:nvSpPr>
            <p:cNvPr id="286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286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MX">
                <a:solidFill>
                  <a:schemeClr val="accent2"/>
                </a:solidFill>
              </a:endParaRPr>
            </a:p>
          </p:txBody>
        </p:sp>
        <p:sp>
          <p:nvSpPr>
            <p:cNvPr id="286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MX">
                <a:solidFill>
                  <a:schemeClr val="accent2"/>
                </a:solidFill>
              </a:endParaRPr>
            </a:p>
          </p:txBody>
        </p:sp>
      </p:grpSp>
      <p:sp>
        <p:nvSpPr>
          <p:cNvPr id="2868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2868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86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Políticas públicas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z="3200"/>
              <a:t>D</a:t>
            </a:r>
            <a:r>
              <a:rPr lang="es-ES" sz="3200" smtClean="0"/>
              <a:t>ra</a:t>
            </a:r>
            <a:r>
              <a:rPr lang="es-ES" sz="3200" dirty="0"/>
              <a:t>. Ma. Candelaria Ochoa A.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La evaluación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/>
              <a:t>Puede ubicarse como la relación entre los resultados esperados y los obtenidos.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/>
              <a:t>Plantea los problemas entre el marco axiológico y los criterios del evaluador, que pueden ser distintos del decisor o del ejecutor y en medio del cual se dan juegos de poder.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/>
              <a:t>La evaluación permite conocer los antecedentes de intervención en el problema que se quiere solucionar y además requiere continuidad para solucionarlo.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E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/>
              <a:t>El análisis teórico-técnico de las políticas, pretende ser una propuesta, exigencia y método de elaboración de políticas racionales: inteligentes, eficientes y públicas.</a:t>
            </a:r>
          </a:p>
          <a:p>
            <a:pPr algn="just"/>
            <a:r>
              <a:rPr lang="es-ES"/>
              <a:t>Las ciencias de política se ocupan del conocimiento </a:t>
            </a:r>
            <a:r>
              <a:rPr lang="es-ES" i="1"/>
              <a:t>del</a:t>
            </a:r>
            <a:r>
              <a:rPr lang="es-ES"/>
              <a:t> y </a:t>
            </a:r>
            <a:r>
              <a:rPr lang="es-ES" i="1"/>
              <a:t>en el</a:t>
            </a:r>
            <a:r>
              <a:rPr lang="es-ES"/>
              <a:t> proceso de toma de decisiones en el orden público y civil.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El conocimiento </a:t>
            </a:r>
            <a:r>
              <a:rPr lang="es-ES" i="1"/>
              <a:t>del</a:t>
            </a:r>
            <a:r>
              <a:rPr lang="es-ES"/>
              <a:t> proceso de toma de decisiones comprende estudios sistemáticos y empíricos de cómo se elaboran y se llevan a cabo las políticas. El criterio de sistematicidad exige un cuerpo de proposiciones interconectadas, el criterio empírico se refiere a una cuidadosa disciplina de observación.</a:t>
            </a:r>
          </a:p>
          <a:p>
            <a:pPr>
              <a:buFont typeface="Wingdings" pitchFamily="2" charset="2"/>
              <a:buNone/>
            </a:pPr>
            <a:endParaRPr lang="es-E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s-ES" sz="2800"/>
              <a:t>Han sido pocos las investigaciones especializadas acerca de la forma, patrón y estilo de elaborar las políticas, acerca de sus éxitos y fracasos en diversas áreas de asuntos públicos.</a:t>
            </a:r>
          </a:p>
          <a:p>
            <a:pPr algn="just">
              <a:lnSpc>
                <a:spcPct val="90000"/>
              </a:lnSpc>
            </a:pPr>
            <a:r>
              <a:rPr lang="es-ES" sz="2800"/>
              <a:t>Las políticas públicas son una compleja puesta en práctica, ya que los actores que intervienen en los procesos decisorios son igualmente complejos por los intereses que representan.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/>
              <a:t>Entender, definir y explicar el proceso de las políticas, así como prescribir mejores acercamientos a su formulación y desarrollo, es innegablemente una tarea teórica y práctica tan básica y crucial, como complicada.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/>
              <a:t>El estudio de las políticas públicas es una disciplina que pretende contribuir a la elaboración de decisiones públicas más eficaces que sean capaces de ir abordando oportuna y sistemáticamente desoladores problemas y defectos públicos.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/>
              <a:t>Es muy importante en el análisis de las políticas públicas, cómo los gobiernos forman su agenda y deciden que una cierta cuestión o demanda es de interés público: cómo definen y explican los problemas públicos a atender; cómo construyen y ponderan las opciones de acción para encararlos.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Orientación de las políticas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La orientación tiene una doble dimensión: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s-ES" sz="2400"/>
              <a:t>Se interesa en el proceso de la política: la tarea es buscar desarrollar la ciencia de la formación y ejecución de las políticas, utilizando los métodos de investigación de las ciencias sociales y la psicología.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s-ES" sz="2400"/>
              <a:t>Se interesa en las necesidades de inteligencia de este proceso: la tarea es mejorar el contenido concreto de la información y de la interpretación disponibles para los hacedores de las políticas, que rebasa a las ciencias sociales y la psicología.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endParaRPr lang="es-ES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Contenido de la orientación hacia las políticas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s-ES" sz="2800"/>
              <a:t>Métodos de investigación del proceso de la política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s-ES" sz="2800"/>
              <a:t>Los resultados de los estudios de las políticas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r>
              <a:rPr lang="es-ES" sz="2800"/>
              <a:t>Los descubrimientos de las disciplinas que pueden aportar contribuciones importantes para las necesidades de inteligencia del momento. Si es necesario avanzar hacia el proceso de producción y ejecución de las políticas.</a:t>
            </a:r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endParaRPr lang="es-ES" sz="2800"/>
          </a:p>
          <a:p>
            <a:pPr marL="609600" indent="-609600">
              <a:lnSpc>
                <a:spcPct val="90000"/>
              </a:lnSpc>
              <a:buFontTx/>
              <a:buAutoNum type="arabicParenR"/>
            </a:pPr>
            <a:endParaRPr lang="es-ES" sz="2800"/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s-E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La importancia de observar y conocer el proceso de toma de decisiones.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14575"/>
            <a:ext cx="8229600" cy="35528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Las ciencias de políticas se interesan en la importancia del conocimiento de la decisión y dentro de la decisión.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Es esencial estudiar los procesos de toma de decisiones semioficiales y no oficiales.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Es experiencia común que las decisiones tomadas por los gobiernos generalmente contengan determinaciones tomadas por fuera del gobierno (Arzobispado, sindicatos, clubes de industriales, etc.)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¿Qué son las políticas públicas?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800"/>
              <a:t>Las políticas públicas son cursos de acción tendientes a la solución de problemas públicos, definidos a partir de la interacción de diversos sujetos sociales en medio de una situación de complejidad social y de relaciones de poder, que pretenden utilizar de manera más eficiente los recursos públicos y tomar decisiones a través de mecanismos democráticos, con la participación de la sociedad.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Gobierno y políticas públicas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/>
              <a:t>Las políticas públicas tienen que ver con la acción del gobierno. En el estudio de las políticas públicas se combinan dos palabras </a:t>
            </a:r>
            <a:r>
              <a:rPr lang="es-ES" i="1"/>
              <a:t>política</a:t>
            </a:r>
            <a:r>
              <a:rPr lang="es-ES"/>
              <a:t> y </a:t>
            </a:r>
            <a:r>
              <a:rPr lang="es-ES" i="1"/>
              <a:t>políticas</a:t>
            </a:r>
            <a:r>
              <a:rPr lang="es-ES"/>
              <a:t>, ambas interactúan y se condicionan mutuamente, una nos permite la comprensión de la otra.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sz="2800"/>
              <a:t>Las demandas fundamentales que se dirigen a las políticas públicas son dos: </a:t>
            </a:r>
            <a:r>
              <a:rPr lang="es-ES" sz="2800" b="1"/>
              <a:t>a)</a:t>
            </a:r>
            <a:r>
              <a:rPr lang="es-ES" sz="2800"/>
              <a:t> que sean eficientes y </a:t>
            </a:r>
            <a:r>
              <a:rPr lang="es-ES" sz="2800" b="1"/>
              <a:t>b)</a:t>
            </a:r>
            <a:r>
              <a:rPr lang="es-ES" sz="2800"/>
              <a:t> que sean democráticas. Es decir, que alcancen los objetivos propuestos al menor costo posible y que las decisiones se tomen teniendo en cuenta los intereses y aspiraciones de los afectados o beneficiados, así como su participación en las mismas.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Ciclo de las políticas públicas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lphaLcParenR"/>
            </a:pPr>
            <a:r>
              <a:rPr lang="es-ES" sz="2400"/>
              <a:t>Análisis</a:t>
            </a:r>
          </a:p>
          <a:p>
            <a:pPr marL="609600" indent="-609600">
              <a:lnSpc>
                <a:spcPct val="80000"/>
              </a:lnSpc>
              <a:buFontTx/>
              <a:buAutoNum type="alphaLcParenR"/>
            </a:pPr>
            <a:r>
              <a:rPr lang="es-ES" sz="2400"/>
              <a:t>Diseño</a:t>
            </a:r>
          </a:p>
          <a:p>
            <a:pPr marL="609600" indent="-609600">
              <a:lnSpc>
                <a:spcPct val="80000"/>
              </a:lnSpc>
              <a:buFontTx/>
              <a:buAutoNum type="alphaLcParenR"/>
            </a:pPr>
            <a:r>
              <a:rPr lang="es-ES" sz="2400"/>
              <a:t>Puesta en práctica</a:t>
            </a:r>
          </a:p>
          <a:p>
            <a:pPr marL="609600" indent="-609600">
              <a:lnSpc>
                <a:spcPct val="80000"/>
              </a:lnSpc>
              <a:buFontTx/>
              <a:buAutoNum type="alphaLcParenR"/>
            </a:pPr>
            <a:r>
              <a:rPr lang="es-ES" sz="2400"/>
              <a:t>Evaluación (Aguilar Villanueva)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" sz="2400"/>
          </a:p>
          <a:p>
            <a:pPr marL="609600" indent="-609600">
              <a:lnSpc>
                <a:spcPct val="80000"/>
              </a:lnSpc>
              <a:buFontTx/>
              <a:buAutoNum type="alphaUcParenR"/>
            </a:pPr>
            <a:r>
              <a:rPr lang="es-ES" sz="2400"/>
              <a:t>Agenda</a:t>
            </a:r>
          </a:p>
          <a:p>
            <a:pPr marL="609600" indent="-609600">
              <a:lnSpc>
                <a:spcPct val="80000"/>
              </a:lnSpc>
              <a:buFontTx/>
              <a:buAutoNum type="alphaUcParenR"/>
            </a:pPr>
            <a:r>
              <a:rPr lang="es-ES" sz="2400"/>
              <a:t>Análisis </a:t>
            </a:r>
          </a:p>
          <a:p>
            <a:pPr marL="609600" indent="-609600">
              <a:lnSpc>
                <a:spcPct val="80000"/>
              </a:lnSpc>
              <a:buFontTx/>
              <a:buAutoNum type="alphaUcParenR"/>
            </a:pPr>
            <a:r>
              <a:rPr lang="es-ES" sz="2400"/>
              <a:t>Decisión</a:t>
            </a:r>
          </a:p>
          <a:p>
            <a:pPr marL="609600" indent="-609600">
              <a:lnSpc>
                <a:spcPct val="80000"/>
              </a:lnSpc>
              <a:buFontTx/>
              <a:buAutoNum type="alphaUcParenR"/>
            </a:pPr>
            <a:r>
              <a:rPr lang="es-ES" sz="2400"/>
              <a:t>Implementación</a:t>
            </a:r>
          </a:p>
          <a:p>
            <a:pPr marL="609600" indent="-609600">
              <a:lnSpc>
                <a:spcPct val="80000"/>
              </a:lnSpc>
              <a:buFontTx/>
              <a:buAutoNum type="alphaUcParenR"/>
            </a:pPr>
            <a:r>
              <a:rPr lang="es-ES" sz="2400"/>
              <a:t>Evaluación (M. Canto)</a:t>
            </a:r>
          </a:p>
          <a:p>
            <a:pPr marL="609600" indent="-609600">
              <a:lnSpc>
                <a:spcPct val="80000"/>
              </a:lnSpc>
              <a:buFontTx/>
              <a:buAutoNum type="alphaUcParenR"/>
            </a:pPr>
            <a:endParaRPr lang="es-E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La agenda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2000"/>
              <a:t>La AGENDA se refiere al conjunto de temas que demandan la intervención de la autoridad para su solución.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2000"/>
              <a:t>Es una selección de asuntos que se considera que un determinado tipo de autoridad puede y debe abordar durante un tiempo determinado.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2000"/>
              <a:t>Cuando un asunto es parte de la agenda de gobierno, quiere que se considera importante su discusión para definir cuáles son las estrategias que se utilizarán para resolverlo.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2000"/>
              <a:t>El establecimiento de los temas de la agenda, implica relaciones de poder y el distinto peso político de los demandantes.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 análisis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s-ES"/>
              <a:t>Una vez que se ha establecido la agenda, es necesario analizar las diversas alternativas que existen para la solución de cada uno de ellos. </a:t>
            </a:r>
          </a:p>
          <a:p>
            <a:pPr algn="just">
              <a:buFont typeface="Wingdings" pitchFamily="2" charset="2"/>
              <a:buNone/>
            </a:pPr>
            <a:r>
              <a:rPr lang="es-ES"/>
              <a:t>Resolver los asuntos implica beneficios diferenciales para unos y otros y plantean distintos costos y beneficios: económicos, políticos, organizaciones, culturales, etc.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La decisión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Una vez hecho el análisis de factibilidad y establecidas las alternativas posibles, es necesario optar por alguna de ellas: decidir la política.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En este momento interviene la voluntad de quien decide, aunque está acotada por las reglas de decisión existentes y por el contexto en el cual se toma de decisión específica.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Todas las decisiones dejan algún nivel de insatisfacción y por eso, se habla de decisiones sub óptimas.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Implementación o puesta en práctica.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Este proceso nos plantea que no se puede pensar que basta la decisión de la persona para que la puesta en práctica sea automática.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Lo más normal en una política pública es que haya una distancia entre lo acordado por el decisor y lo realizado por los ejecutores, ya que intervienen los intereses de los encargados, las relaciones de poder dentro de la organización ejecutante y a veces la implementación propuesta no sólo es diferente, sino hasta opuesta a la intención de los decisores.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íxel">
  <a:themeElements>
    <a:clrScheme name="Pí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í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í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9C42B1682FF2F40B17BCE8F7035F401" ma:contentTypeVersion="" ma:contentTypeDescription="Crear nuevo documento." ma:contentTypeScope="" ma:versionID="00bf0782eea99b20e901c6e6ac19ec7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62db5c1be337c07b3d988852ce2b35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77FB21-621D-498A-A6F9-B17C629698F0}"/>
</file>

<file path=customXml/itemProps2.xml><?xml version="1.0" encoding="utf-8"?>
<ds:datastoreItem xmlns:ds="http://schemas.openxmlformats.org/officeDocument/2006/customXml" ds:itemID="{2DE75CA2-28FD-44E8-9BEE-F3FCA109C8F7}"/>
</file>

<file path=customXml/itemProps3.xml><?xml version="1.0" encoding="utf-8"?>
<ds:datastoreItem xmlns:ds="http://schemas.openxmlformats.org/officeDocument/2006/customXml" ds:itemID="{CAE91C7E-215B-4139-B90C-410888D8090D}"/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175</TotalTime>
  <Words>1119</Words>
  <Application>Microsoft Office PowerPoint</Application>
  <PresentationFormat>Presentación en pantalla (4:3)</PresentationFormat>
  <Paragraphs>58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Wingdings</vt:lpstr>
      <vt:lpstr>Arial Black</vt:lpstr>
      <vt:lpstr>Píxel</vt:lpstr>
      <vt:lpstr>Políticas públicas</vt:lpstr>
      <vt:lpstr>¿Qué son las políticas públicas?</vt:lpstr>
      <vt:lpstr>Gobierno y políticas públicas</vt:lpstr>
      <vt:lpstr>Diapositiva 4</vt:lpstr>
      <vt:lpstr>Ciclo de las políticas públicas</vt:lpstr>
      <vt:lpstr>La agenda</vt:lpstr>
      <vt:lpstr>El análisis</vt:lpstr>
      <vt:lpstr>La decisión</vt:lpstr>
      <vt:lpstr>Implementación o puesta en práctica.</vt:lpstr>
      <vt:lpstr>La evaluación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Orientación de las políticas</vt:lpstr>
      <vt:lpstr>Contenido de la orientación hacia las políticas</vt:lpstr>
      <vt:lpstr>La importancia de observar y conocer el proceso de toma de decisiones.</vt:lpstr>
    </vt:vector>
  </TitlesOfParts>
  <Company>UdeG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politicas_publicas_1</dc:title>
  <dc:creator>Ma. Candelaria</dc:creator>
  <cp:lastModifiedBy>Cande</cp:lastModifiedBy>
  <cp:revision>12</cp:revision>
  <dcterms:created xsi:type="dcterms:W3CDTF">2005-03-14T19:27:57Z</dcterms:created>
  <dcterms:modified xsi:type="dcterms:W3CDTF">2011-06-29T13:06:55Z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0x01010029C42B1682FF2F40B17BCE8F7035F401</vt:lpwstr>
  </property>
</Properties>
</file>