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customXml/itemProps1.xml" ContentType="application/vnd.openxmlformats-officedocument.customXmlPropertie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sldIdLst>
    <p:sldId id="256" r:id="rId2"/>
    <p:sldId id="270" r:id="rId3"/>
    <p:sldId id="271" r:id="rId4"/>
    <p:sldId id="272" r:id="rId5"/>
    <p:sldId id="273" r:id="rId6"/>
    <p:sldId id="275" r:id="rId7"/>
    <p:sldId id="274" r:id="rId8"/>
    <p:sldId id="276" r:id="rId9"/>
    <p:sldId id="277" r:id="rId10"/>
    <p:sldId id="278" r:id="rId11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2" d="100"/>
          <a:sy n="42" d="100"/>
        </p:scale>
        <p:origin x="-72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18" Type="http://schemas.openxmlformats.org/officeDocument/2006/relationships/customXml" Target="../customXml/item3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openxmlformats.org/officeDocument/2006/relationships/customXml" Target="../customXml/item2.xml"/><Relationship Id="rId2" Type="http://schemas.openxmlformats.org/officeDocument/2006/relationships/slide" Target="slides/slide1.xml"/><Relationship Id="rId16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990600"/>
            <a:ext cx="7772400" cy="1371600"/>
          </a:xfrm>
        </p:spPr>
        <p:txBody>
          <a:bodyPr/>
          <a:lstStyle>
            <a:lvl1pPr>
              <a:defRPr sz="4000"/>
            </a:lvl1pPr>
          </a:lstStyle>
          <a:p>
            <a:r>
              <a:rPr lang="es-ES"/>
              <a:t>Haga clic para cambiar el estilo de título	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3429000"/>
            <a:ext cx="7010400" cy="16002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38916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38917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38918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A175BFA5-4277-4A26-A4F3-BD4C134C4FD1}" type="slidenum">
              <a:rPr lang="es-ES"/>
              <a:pPr/>
              <a:t>‹Nº›</a:t>
            </a:fld>
            <a:endParaRPr lang="es-ES"/>
          </a:p>
        </p:txBody>
      </p:sp>
      <p:sp>
        <p:nvSpPr>
          <p:cNvPr id="38919" name="AutoShape 7"/>
          <p:cNvSpPr>
            <a:spLocks noChangeArrowheads="1"/>
          </p:cNvSpPr>
          <p:nvPr/>
        </p:nvSpPr>
        <p:spPr bwMode="auto">
          <a:xfrm>
            <a:off x="685800" y="2393950"/>
            <a:ext cx="7772400" cy="109538"/>
          </a:xfrm>
          <a:custGeom>
            <a:avLst/>
            <a:gdLst>
              <a:gd name="G0" fmla="+- 618 0 0"/>
            </a:gdLst>
            <a:ahLst/>
            <a:cxnLst>
              <a:cxn ang="0">
                <a:pos x="0" y="0"/>
              </a:cxn>
              <a:cxn ang="0">
                <a:pos x="618" y="0"/>
              </a:cxn>
              <a:cxn ang="0">
                <a:pos x="618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618" y="0"/>
                </a:lnTo>
                <a:lnTo>
                  <a:pt x="618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es-MX" sz="240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52C02FA-E793-460A-A2F1-65DB24FB313C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573838" y="304800"/>
            <a:ext cx="2001837" cy="57150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66738" y="304800"/>
            <a:ext cx="5854700" cy="57150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9E88EE-EFFF-42C1-B9BD-09DB107F3E6A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F32D30-684C-4AC6-B9F5-78F4126957E4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B54EAE6-408B-4D12-8F78-76013B176558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667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34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CC10B54-323A-4BBB-84BF-D8B02E657439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EBF600-A365-4B95-B408-322BA7C51975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A058168-FFE3-48A5-895D-0F4335AE6D11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7F6B9FE-0FB2-4DE2-B6D0-BE45C21A959F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A6CC94-3218-465F-A89F-54F257ABDEE7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094549F-B663-40FE-9049-56A8F5F50785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ltHorz">
          <a:fgClr>
            <a:schemeClr val="bg2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74675" y="304800"/>
            <a:ext cx="8001000" cy="1216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cambiar el estilo de título	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66738" y="1752600"/>
            <a:ext cx="80010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37892" name="AutoShape 4"/>
          <p:cNvSpPr>
            <a:spLocks noChangeArrowheads="1"/>
          </p:cNvSpPr>
          <p:nvPr/>
        </p:nvSpPr>
        <p:spPr bwMode="auto">
          <a:xfrm>
            <a:off x="609600" y="1566863"/>
            <a:ext cx="7958138" cy="109537"/>
          </a:xfrm>
          <a:custGeom>
            <a:avLst/>
            <a:gdLst>
              <a:gd name="G0" fmla="+- 585 0 0"/>
            </a:gdLst>
            <a:ahLst/>
            <a:cxnLst>
              <a:cxn ang="0">
                <a:pos x="0" y="0"/>
              </a:cxn>
              <a:cxn ang="0">
                <a:pos x="585" y="0"/>
              </a:cxn>
              <a:cxn ang="0">
                <a:pos x="585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es-MX" sz="2400">
              <a:latin typeface="Times New Roman" pitchFamily="18" charset="0"/>
            </a:endParaRPr>
          </a:p>
        </p:txBody>
      </p:sp>
      <p:sp>
        <p:nvSpPr>
          <p:cNvPr id="37893" name="Line 5"/>
          <p:cNvSpPr>
            <a:spLocks noChangeShapeType="1"/>
          </p:cNvSpPr>
          <p:nvPr/>
        </p:nvSpPr>
        <p:spPr bwMode="auto">
          <a:xfrm flipV="1">
            <a:off x="609600" y="6172200"/>
            <a:ext cx="7924800" cy="0"/>
          </a:xfrm>
          <a:prstGeom prst="line">
            <a:avLst/>
          </a:prstGeom>
          <a:noFill/>
          <a:ln w="3175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endParaRPr lang="es-MX"/>
          </a:p>
        </p:txBody>
      </p:sp>
      <p:sp>
        <p:nvSpPr>
          <p:cNvPr id="37894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1981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s-ES"/>
          </a:p>
        </p:txBody>
      </p:sp>
      <p:sp>
        <p:nvSpPr>
          <p:cNvPr id="37895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/>
            </a:lvl1pPr>
          </a:lstStyle>
          <a:p>
            <a:endParaRPr lang="es-ES"/>
          </a:p>
        </p:txBody>
      </p:sp>
      <p:sp>
        <p:nvSpPr>
          <p:cNvPr id="37896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1981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F059ED4-EC67-49C8-A43F-3C5E8F96B434}" type="slidenum">
              <a:rPr lang="es-ES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59" r:id="rId2"/>
    <p:sldLayoutId id="2147483660" r:id="rId3"/>
    <p:sldLayoutId id="2147483661" r:id="rId4"/>
    <p:sldLayoutId id="2147483662" r:id="rId5"/>
    <p:sldLayoutId id="2147483663" r:id="rId6"/>
    <p:sldLayoutId id="2147483664" r:id="rId7"/>
    <p:sldLayoutId id="2147483665" r:id="rId8"/>
    <p:sldLayoutId id="2147483666" r:id="rId9"/>
    <p:sldLayoutId id="2147483667" r:id="rId10"/>
    <p:sldLayoutId id="2147483668" r:id="rId11"/>
  </p:sldLayoutIdLst>
  <p:timing>
    <p:tnLst>
      <p:par>
        <p:cTn id="1" dur="indefinite" restart="never" nodeType="tmRoot"/>
      </p:par>
    </p:tnLst>
  </p:timing>
  <p:txStyles>
    <p:titleStyle>
      <a:lvl1pPr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9pPr>
    </p:titleStyle>
    <p:bodyStyle>
      <a:lvl1pPr marL="469900" indent="-4699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o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sz="2600">
          <a:solidFill>
            <a:schemeClr val="tx1"/>
          </a:solidFill>
          <a:latin typeface="+mn-lt"/>
        </a:defRPr>
      </a:lvl2pPr>
      <a:lvl3pPr marL="1304925" indent="-395288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o"/>
        <a:defRPr sz="2300">
          <a:solidFill>
            <a:schemeClr val="tx1"/>
          </a:solidFill>
          <a:latin typeface="+mn-lt"/>
        </a:defRPr>
      </a:lvl3pPr>
      <a:lvl4pPr marL="1693863" indent="-38735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939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511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30083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655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9227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s-ES"/>
              <a:t>Políticas públicas y agendas políticas.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"/>
              <a:t>D</a:t>
            </a:r>
            <a:r>
              <a:rPr lang="es-ES" smtClean="0"/>
              <a:t>ra</a:t>
            </a:r>
            <a:r>
              <a:rPr lang="es-ES" dirty="0"/>
              <a:t>. Ma. Candelaria Ochoa A.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s-ES"/>
              <a:t>El Estado escoge los temas que se han posicionado socialmente y dedicará recursos y acciones a ello. Pero no todos los problemas sociales que concitan interés público logrará ser objeto de toma de decisiones.</a:t>
            </a:r>
          </a:p>
          <a:p>
            <a:pPr>
              <a:buFont typeface="Wingdings" pitchFamily="2" charset="2"/>
              <a:buNone/>
            </a:pPr>
            <a:r>
              <a:rPr lang="es-ES"/>
              <a:t>El Estado hará su toma de decisión, dependiendo de su estrategia política.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s-ES"/>
              <a:t>Las políticas públicas surgen de un proceso de interrelación entre el Estado y la sociedad como conjunto de actores sociales a través del cual el gobierno construye y toma decisiones que dan lugar programas, proyectos, normativas e intervenciones.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s-ES"/>
              <a:t>Para el análisis de las políticas públicas es necesario distinguir entre:</a:t>
            </a:r>
          </a:p>
          <a:p>
            <a:pPr>
              <a:buFont typeface="Wingdings" pitchFamily="2" charset="2"/>
              <a:buNone/>
            </a:pPr>
            <a:endParaRPr lang="es-ES"/>
          </a:p>
          <a:p>
            <a:r>
              <a:rPr lang="es-ES"/>
              <a:t>Problemas públicos</a:t>
            </a:r>
          </a:p>
          <a:p>
            <a:r>
              <a:rPr lang="es-ES"/>
              <a:t>Agenda pública</a:t>
            </a:r>
          </a:p>
          <a:p>
            <a:r>
              <a:rPr lang="es-ES"/>
              <a:t>Agenda institucional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 sz="3400"/>
              <a:t>Problemas públicos.</a:t>
            </a:r>
            <a:br>
              <a:rPr lang="es-ES" sz="3400"/>
            </a:br>
            <a:endParaRPr lang="es-ES" sz="3400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s-ES"/>
              <a:t>Un problema es público, cuando existe un reconocimiento social al mismo.</a:t>
            </a:r>
          </a:p>
          <a:p>
            <a:pPr>
              <a:buFont typeface="Wingdings" pitchFamily="2" charset="2"/>
              <a:buNone/>
            </a:pPr>
            <a:r>
              <a:rPr lang="es-ES"/>
              <a:t>Los problemas son una construcción social que parte de la interacción de diversos actores que poseen diferentes recursos para lograr que sus problemas sean considerados temas de interés “general”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Ejemplo: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s-ES" sz="2600" i="1"/>
              <a:t>La desigualdad de género</a:t>
            </a:r>
            <a:r>
              <a:rPr lang="es-ES" sz="2600"/>
              <a:t> no siempre fue considerada como un problema público, ya que ésta se consideraba perteneciente al ámbito de lo privado. Pero lo público y lo privado es </a:t>
            </a:r>
            <a:r>
              <a:rPr lang="es-ES" sz="2600" i="1"/>
              <a:t>dinámico</a:t>
            </a:r>
            <a:r>
              <a:rPr lang="es-ES" sz="2600"/>
              <a:t>, por ello, cuando se generalizó el debate respectivo, esta demanda se convirtió en un problema público, es decir, se construyó una </a:t>
            </a:r>
            <a:r>
              <a:rPr lang="es-ES" sz="2600" i="1"/>
              <a:t>nueva interpretación</a:t>
            </a:r>
            <a:r>
              <a:rPr lang="es-ES" sz="2600"/>
              <a:t> de la realidad sobre la desigualdad de género.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s-ES"/>
              <a:t>Llamaríamos problemas públicos a aquellos que los miembros de una comunidad perciben como asuntos de legítima preocupación y merecedores de atención pública.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Agenda pública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s-ES" sz="2400"/>
              <a:t>No todos los problemas relevantes, lograrán ingresar a la agenda pública, ésta se integra con todos los problemas públicos que según la comunidad política, merecen la acción de las autoridades.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s-ES" sz="2400"/>
              <a:t>El ingreso a la agenda pública, dependerá de </a:t>
            </a:r>
            <a:r>
              <a:rPr lang="es-ES" sz="2400" i="1"/>
              <a:t>la manera en que son interpretados</a:t>
            </a:r>
            <a:r>
              <a:rPr lang="es-ES" sz="2400"/>
              <a:t> en relación a una agenda más amplia, del poder, recursos y estrategias de los actores que los movilizan y de las especificidades del ámbito institucional en el que se pretenden hacer ingresar.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s-ES" sz="210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s-ES"/>
              <a:t>Los sujetos que luchan por hacer ingresar sus problemas a la agenda pública, deberán desarrollar </a:t>
            </a:r>
            <a:r>
              <a:rPr lang="es-ES" i="1"/>
              <a:t>estrategias discursivas y políticas</a:t>
            </a:r>
            <a:r>
              <a:rPr lang="es-ES"/>
              <a:t> orientadas a posicionar y aumentar la visibilidad e importancia de los problemas, frente a otros sujetos sociales.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Agenda institucional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s-ES" sz="2600"/>
              <a:t>La agenda institucional o política, está constituida por el conjunto de problemas, demandas y asuntos explícitamente aceptados y seleccionados por parte de quienes toman las decisiones.</a:t>
            </a:r>
          </a:p>
          <a:p>
            <a:pPr>
              <a:buFont typeface="Wingdings" pitchFamily="2" charset="2"/>
              <a:buNone/>
            </a:pPr>
            <a:r>
              <a:rPr lang="es-ES" sz="2600"/>
              <a:t>Los diferentes sectores y actores compiten entre sí para lograr una cierta importancia dentro del proyecto general.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erfil">
  <a:themeElements>
    <a:clrScheme name="Perfil 9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A3B2C1"/>
      </a:accent1>
      <a:accent2>
        <a:srgbClr val="CC0000"/>
      </a:accent2>
      <a:accent3>
        <a:srgbClr val="FFFFFF"/>
      </a:accent3>
      <a:accent4>
        <a:srgbClr val="000000"/>
      </a:accent4>
      <a:accent5>
        <a:srgbClr val="CED5DD"/>
      </a:accent5>
      <a:accent6>
        <a:srgbClr val="B90000"/>
      </a:accent6>
      <a:hlink>
        <a:srgbClr val="336699"/>
      </a:hlink>
      <a:folHlink>
        <a:srgbClr val="003366"/>
      </a:folHlink>
    </a:clrScheme>
    <a:fontScheme name="Perfil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erfil 1">
        <a:dk1>
          <a:srgbClr val="A50021"/>
        </a:dk1>
        <a:lt1>
          <a:srgbClr val="FFFFFF"/>
        </a:lt1>
        <a:dk2>
          <a:srgbClr val="800000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FFFFCC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rfil 2">
        <a:dk1>
          <a:srgbClr val="3C001E"/>
        </a:dk1>
        <a:lt1>
          <a:srgbClr val="FFFFFF"/>
        </a:lt1>
        <a:dk2>
          <a:srgbClr val="51072E"/>
        </a:dk2>
        <a:lt2>
          <a:srgbClr val="FFFFFF"/>
        </a:lt2>
        <a:accent1>
          <a:srgbClr val="89A38F"/>
        </a:accent1>
        <a:accent2>
          <a:srgbClr val="666699"/>
        </a:accent2>
        <a:accent3>
          <a:srgbClr val="B3AAAD"/>
        </a:accent3>
        <a:accent4>
          <a:srgbClr val="DADADA"/>
        </a:accent4>
        <a:accent5>
          <a:srgbClr val="C4CEC6"/>
        </a:accent5>
        <a:accent6>
          <a:srgbClr val="5C5C8A"/>
        </a:accent6>
        <a:hlink>
          <a:srgbClr val="80800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rfil 3">
        <a:dk1>
          <a:srgbClr val="333333"/>
        </a:dk1>
        <a:lt1>
          <a:srgbClr val="FFFFFF"/>
        </a:lt1>
        <a:dk2>
          <a:srgbClr val="000000"/>
        </a:dk2>
        <a:lt2>
          <a:srgbClr val="FFFFFF"/>
        </a:lt2>
        <a:accent1>
          <a:srgbClr val="3399FF"/>
        </a:accent1>
        <a:accent2>
          <a:srgbClr val="CC0000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B90000"/>
        </a:accent6>
        <a:hlink>
          <a:srgbClr val="666699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rfil 4">
        <a:dk1>
          <a:srgbClr val="4B3D1B"/>
        </a:dk1>
        <a:lt1>
          <a:srgbClr val="FFFFFF"/>
        </a:lt1>
        <a:dk2>
          <a:srgbClr val="330000"/>
        </a:dk2>
        <a:lt2>
          <a:srgbClr val="FFFFFF"/>
        </a:lt2>
        <a:accent1>
          <a:srgbClr val="CC9900"/>
        </a:accent1>
        <a:accent2>
          <a:srgbClr val="CC6600"/>
        </a:accent2>
        <a:accent3>
          <a:srgbClr val="ADAA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6666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rfil 5">
        <a:dk1>
          <a:srgbClr val="006666"/>
        </a:dk1>
        <a:lt1>
          <a:srgbClr val="FFFFFF"/>
        </a:lt1>
        <a:dk2>
          <a:srgbClr val="003366"/>
        </a:dk2>
        <a:lt2>
          <a:srgbClr val="FFFFFF"/>
        </a:lt2>
        <a:accent1>
          <a:srgbClr val="0099CC"/>
        </a:accent1>
        <a:accent2>
          <a:srgbClr val="6666FF"/>
        </a:accent2>
        <a:accent3>
          <a:srgbClr val="AAADB8"/>
        </a:accent3>
        <a:accent4>
          <a:srgbClr val="DADADA"/>
        </a:accent4>
        <a:accent5>
          <a:srgbClr val="AACAE2"/>
        </a:accent5>
        <a:accent6>
          <a:srgbClr val="5C5C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rfil 6">
        <a:dk1>
          <a:srgbClr val="003366"/>
        </a:dk1>
        <a:lt1>
          <a:srgbClr val="FFFFFF"/>
        </a:lt1>
        <a:dk2>
          <a:srgbClr val="006666"/>
        </a:dk2>
        <a:lt2>
          <a:srgbClr val="FFFFFF"/>
        </a:lt2>
        <a:accent1>
          <a:srgbClr val="6699FF"/>
        </a:accent1>
        <a:accent2>
          <a:srgbClr val="00CCFF"/>
        </a:accent2>
        <a:accent3>
          <a:srgbClr val="AAB8B8"/>
        </a:accent3>
        <a:accent4>
          <a:srgbClr val="DADADA"/>
        </a:accent4>
        <a:accent5>
          <a:srgbClr val="B8CAFF"/>
        </a:accent5>
        <a:accent6>
          <a:srgbClr val="00B9E7"/>
        </a:accent6>
        <a:hlink>
          <a:srgbClr val="FFFFCC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rfil 7">
        <a:dk1>
          <a:srgbClr val="000000"/>
        </a:dk1>
        <a:lt1>
          <a:srgbClr val="619CB1"/>
        </a:lt1>
        <a:dk2>
          <a:srgbClr val="FFFFFF"/>
        </a:dk2>
        <a:lt2>
          <a:srgbClr val="4E899E"/>
        </a:lt2>
        <a:accent1>
          <a:srgbClr val="FFCC00"/>
        </a:accent1>
        <a:accent2>
          <a:srgbClr val="B6523E"/>
        </a:accent2>
        <a:accent3>
          <a:srgbClr val="B7CBD5"/>
        </a:accent3>
        <a:accent4>
          <a:srgbClr val="000000"/>
        </a:accent4>
        <a:accent5>
          <a:srgbClr val="FFE2AA"/>
        </a:accent5>
        <a:accent6>
          <a:srgbClr val="A54937"/>
        </a:accent6>
        <a:hlink>
          <a:srgbClr val="99CC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erfil 8">
        <a:dk1>
          <a:srgbClr val="598600"/>
        </a:dk1>
        <a:lt1>
          <a:srgbClr val="FFFFFF"/>
        </a:lt1>
        <a:dk2>
          <a:srgbClr val="336600"/>
        </a:dk2>
        <a:lt2>
          <a:srgbClr val="FFFFFF"/>
        </a:lt2>
        <a:accent1>
          <a:srgbClr val="33CC33"/>
        </a:accent1>
        <a:accent2>
          <a:srgbClr val="99CC00"/>
        </a:accent2>
        <a:accent3>
          <a:srgbClr val="ADB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rfil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B9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29C42B1682FF2F40B17BCE8F7035F401" ma:contentTypeVersion="" ma:contentTypeDescription="Crear nuevo documento." ma:contentTypeScope="" ma:versionID="00bf0782eea99b20e901c6e6ac19ec74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262db5c1be337c07b3d988852ce2b352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Fecha de inicio programada" ma:description="Fecha de inicio programada es una columna del sitio que crea la característica Publicación. Se usa para especificar la fecha y la hora a la que esta página se presentará por primera vez a los visitantes del sitio." ma:hidden="true" ma:internalName="PublishingStartDate">
      <xsd:simpleType>
        <xsd:restriction base="dms:Unknown"/>
      </xsd:simpleType>
    </xsd:element>
    <xsd:element name="PublishingExpirationDate" ma:index="9" nillable="true" ma:displayName="Fecha de finalización programada" ma:description="Fecha de finalización programada es una columna del sitio que crea la característica Publicación. Se usa para especificar la fecha y la hora a la que esta página dejará de presentarse a los visitantes del sitio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38BE914A-4093-4FB9-9E2B-ED2E683871F5}"/>
</file>

<file path=customXml/itemProps2.xml><?xml version="1.0" encoding="utf-8"?>
<ds:datastoreItem xmlns:ds="http://schemas.openxmlformats.org/officeDocument/2006/customXml" ds:itemID="{B6AF1D3D-ED94-44B6-B291-003F11C2421F}"/>
</file>

<file path=customXml/itemProps3.xml><?xml version="1.0" encoding="utf-8"?>
<ds:datastoreItem xmlns:ds="http://schemas.openxmlformats.org/officeDocument/2006/customXml" ds:itemID="{1AFE793E-371F-4A45-BABB-9801AC3E9E55}"/>
</file>

<file path=docProps/app.xml><?xml version="1.0" encoding="utf-8"?>
<Properties xmlns="http://schemas.openxmlformats.org/officeDocument/2006/extended-properties" xmlns:vt="http://schemas.openxmlformats.org/officeDocument/2006/docPropsVTypes">
  <Template>Profile</Template>
  <TotalTime>585</TotalTime>
  <Words>440</Words>
  <Application>Microsoft Office PowerPoint</Application>
  <PresentationFormat>Presentación en pantalla (4:3)</PresentationFormat>
  <Paragraphs>24</Paragraphs>
  <Slides>10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5" baseType="lpstr">
      <vt:lpstr>Arial</vt:lpstr>
      <vt:lpstr>Verdana</vt:lpstr>
      <vt:lpstr>Times New Roman</vt:lpstr>
      <vt:lpstr>Wingdings</vt:lpstr>
      <vt:lpstr>Perfil</vt:lpstr>
      <vt:lpstr>Políticas públicas y agendas políticas.</vt:lpstr>
      <vt:lpstr>Diapositiva 2</vt:lpstr>
      <vt:lpstr>Diapositiva 3</vt:lpstr>
      <vt:lpstr>Problemas públicos. </vt:lpstr>
      <vt:lpstr>Ejemplo:</vt:lpstr>
      <vt:lpstr>Diapositiva 6</vt:lpstr>
      <vt:lpstr>Agenda pública</vt:lpstr>
      <vt:lpstr>Diapositiva 8</vt:lpstr>
      <vt:lpstr>Agenda institucional</vt:lpstr>
      <vt:lpstr>Diapositiva 10</vt:lpstr>
    </vt:vector>
  </TitlesOfParts>
  <Company>UdeG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Políticas públicas con perspectiva de género</dc:title>
  <dc:creator>Ma. Candelaria</dc:creator>
  <cp:lastModifiedBy>Cande</cp:lastModifiedBy>
  <cp:revision>17</cp:revision>
  <dcterms:created xsi:type="dcterms:W3CDTF">2006-04-24T18:18:13Z</dcterms:created>
  <dcterms:modified xsi:type="dcterms:W3CDTF">2011-06-29T13:07:32Z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0x01010029C42B1682FF2F40B17BCE8F7035F401</vt:lpwstr>
  </property>
</Properties>
</file>