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95" r:id="rId2"/>
    <p:sldId id="375" r:id="rId3"/>
    <p:sldId id="373" r:id="rId4"/>
    <p:sldId id="374" r:id="rId5"/>
    <p:sldId id="387" r:id="rId6"/>
    <p:sldId id="378" r:id="rId7"/>
    <p:sldId id="363" r:id="rId8"/>
    <p:sldId id="376" r:id="rId9"/>
    <p:sldId id="377" r:id="rId10"/>
    <p:sldId id="365" r:id="rId11"/>
  </p:sldIdLst>
  <p:sldSz cx="9144000" cy="6858000" type="screen4x3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AF"/>
    <a:srgbClr val="2970FF"/>
    <a:srgbClr val="99CCFF"/>
    <a:srgbClr val="438CE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3AA276D4-7874-4E65-9D9D-CF88EBD0F27C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434FBE0E-F5E3-4AE9-9473-F9F6C7689D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631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F434EFB-1626-4EA7-8BD2-33FB0D9C4933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FFBCD82-7770-48D9-BB9E-761CF313CA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14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66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74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66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36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18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8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00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43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492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10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CB01B-D24A-304D-86A0-8913333380D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4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52500" y="2062162"/>
            <a:ext cx="7772400" cy="2387600"/>
          </a:xfrm>
        </p:spPr>
        <p:txBody>
          <a:bodyPr>
            <a:normAutofit/>
          </a:bodyPr>
          <a:lstStyle/>
          <a:p>
            <a:r>
              <a:rPr lang="es-MX" sz="4800" dirty="0">
                <a:latin typeface="Trebuchet MS" panose="020B0603020202020204" pitchFamily="34" charset="0"/>
              </a:rPr>
              <a:t>Metodología para el Diseño  Curricular 2023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875633" y="78063"/>
            <a:ext cx="719892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3200" b="1" dirty="0">
                <a:solidFill>
                  <a:schemeClr val="bg1"/>
                </a:solidFill>
                <a:latin typeface="Trebuchet MS" panose="020B0603020202020204" pitchFamily="34" charset="0"/>
              </a:rPr>
              <a:t>VICERRECTORÍA ACADÉMICA</a:t>
            </a:r>
          </a:p>
          <a:p>
            <a:pPr algn="ctr">
              <a:defRPr/>
            </a:pPr>
            <a:r>
              <a:rPr lang="es-MX" sz="2800" b="1" dirty="0">
                <a:solidFill>
                  <a:schemeClr val="bg1"/>
                </a:solidFill>
                <a:latin typeface="Trebuchet MS" panose="020B0603020202020204" pitchFamily="34" charset="0"/>
              </a:rPr>
              <a:t>Coordinación de Desarrollo Académico</a:t>
            </a:r>
          </a:p>
          <a:p>
            <a:pPr algn="ctr">
              <a:defRPr/>
            </a:pPr>
            <a:r>
              <a:rPr lang="es-MX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Área: Innovación Curricular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051050" y="5661025"/>
            <a:ext cx="58242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400" dirty="0">
                <a:latin typeface="Trebuchet MS" panose="020B0603020202020204" pitchFamily="34" charset="0"/>
              </a:rPr>
              <a:t>Cd. Obregón, Sonora. fecha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ACAD370-0CF7-2542-932B-08FF91532FAA}"/>
              </a:ext>
            </a:extLst>
          </p:cNvPr>
          <p:cNvSpPr txBox="1"/>
          <p:nvPr/>
        </p:nvSpPr>
        <p:spPr>
          <a:xfrm>
            <a:off x="9175898" y="11270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0917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282361"/>
            <a:ext cx="1625600" cy="121920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Estudio de Pertinencia y Pre-factibilidad del PE.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836056" y="2260591"/>
            <a:ext cx="1603829" cy="12192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Rediseño Curricular del PE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643086" y="2260591"/>
            <a:ext cx="1625600" cy="11974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Aprobación por las Autoridades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500915" y="2238809"/>
            <a:ext cx="1625600" cy="11974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 y Difusión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7300686" y="2238809"/>
            <a:ext cx="1748970" cy="1197432"/>
          </a:xfrm>
          <a:prstGeom prst="rect">
            <a:avLst/>
          </a:prstGeom>
          <a:solidFill>
            <a:srgbClr val="438CE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Implementación del PE</a:t>
            </a:r>
          </a:p>
        </p:txBody>
      </p:sp>
      <p:sp>
        <p:nvSpPr>
          <p:cNvPr id="9" name="8 Rectángulo"/>
          <p:cNvSpPr/>
          <p:nvPr/>
        </p:nvSpPr>
        <p:spPr>
          <a:xfrm>
            <a:off x="0" y="3628534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E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b="1" dirty="0">
              <a:solidFill>
                <a:srgbClr val="00206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821542" y="3621239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b="1" dirty="0">
              <a:solidFill>
                <a:srgbClr val="00206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643086" y="3606649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rgbClr val="002060"/>
                </a:solidFill>
              </a:rPr>
              <a:t>Enero-Febrero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500915" y="3591984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rgbClr val="002060"/>
                </a:solidFill>
              </a:rPr>
              <a:t>Febrero-Marzo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300686" y="3591984"/>
            <a:ext cx="174897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rgbClr val="002060"/>
                </a:solidFill>
              </a:rPr>
              <a:t>Agosto 2024</a:t>
            </a:r>
          </a:p>
        </p:txBody>
      </p:sp>
      <p:sp>
        <p:nvSpPr>
          <p:cNvPr id="14" name="13 Flecha a la derecha con bandas"/>
          <p:cNvSpPr/>
          <p:nvPr/>
        </p:nvSpPr>
        <p:spPr>
          <a:xfrm>
            <a:off x="-493" y="4328556"/>
            <a:ext cx="8969830" cy="478971"/>
          </a:xfrm>
          <a:prstGeom prst="stripedRightArrow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ysClr val="windowText" lastClr="000000"/>
                </a:solidFill>
              </a:rPr>
              <a:t>Fecha límite para aprobación por Consejo Directivo 15 de febrero de 2024</a:t>
            </a: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553030" y="2891962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3396342" y="2862907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5268686" y="2870191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7126515" y="2862926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1 Título"/>
          <p:cNvSpPr txBox="1">
            <a:spLocks/>
          </p:cNvSpPr>
          <p:nvPr/>
        </p:nvSpPr>
        <p:spPr>
          <a:xfrm>
            <a:off x="2743200" y="217719"/>
            <a:ext cx="6306456" cy="8395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Línea del Tiempo Rediseño, 2023</a:t>
            </a:r>
          </a:p>
        </p:txBody>
      </p:sp>
    </p:spTree>
    <p:extLst>
      <p:ext uri="{BB962C8B-B14F-4D97-AF65-F5344CB8AC3E}">
        <p14:creationId xmlns:p14="http://schemas.microsoft.com/office/powerpoint/2010/main" val="393135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85D95-8D88-6D2B-A657-C7579F554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93" y="310307"/>
            <a:ext cx="7346307" cy="1325563"/>
          </a:xfrm>
        </p:spPr>
        <p:txBody>
          <a:bodyPr/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Metodología de diseño curricular, Plan 2023</a:t>
            </a:r>
          </a:p>
        </p:txBody>
      </p:sp>
      <p:sp>
        <p:nvSpPr>
          <p:cNvPr id="3" name="1 Marcador de contenido">
            <a:extLst>
              <a:ext uri="{FF2B5EF4-FFF2-40B4-BE49-F238E27FC236}">
                <a16:creationId xmlns:a16="http://schemas.microsoft.com/office/drawing/2014/main" id="{D49E2C43-70EA-D3E7-69D9-194C423B1A3F}"/>
              </a:ext>
            </a:extLst>
          </p:cNvPr>
          <p:cNvSpPr txBox="1">
            <a:spLocks/>
          </p:cNvSpPr>
          <p:nvPr/>
        </p:nvSpPr>
        <p:spPr>
          <a:xfrm>
            <a:off x="1169042" y="1825625"/>
            <a:ext cx="734630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MX" dirty="0">
              <a:highlight>
                <a:srgbClr val="FFFF00"/>
              </a:highligh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97858" y="2074606"/>
            <a:ext cx="68825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Presentar una metodología para el diseño o rediseño curricular que atienda las necesidades vigentes de un Programa Educativo de Posgrado, considerando los elementos esencial que debe contener un diseño curricular bajo el Enfoque por Competencias y la Filosofía Institucional.</a:t>
            </a:r>
          </a:p>
        </p:txBody>
      </p:sp>
    </p:spTree>
    <p:extLst>
      <p:ext uri="{BB962C8B-B14F-4D97-AF65-F5344CB8AC3E}">
        <p14:creationId xmlns:p14="http://schemas.microsoft.com/office/powerpoint/2010/main" val="70751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Misión y Visión ITSON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rgbClr val="2970FF"/>
                </a:solidFill>
              </a:rPr>
              <a:t>Misión: </a:t>
            </a:r>
            <a:r>
              <a:rPr lang="es-MX" sz="2400" dirty="0"/>
              <a:t>“El Instituto Tecnológico de Sonora es una universidad pública, autónoma y socialmente comprometida con formar profesionistas con ética, integridad, competencia internacional, habilidad emprendedora y empatía ante la realidad social; utilizando modelos educativos incluyentes e innovadores.</a:t>
            </a:r>
          </a:p>
          <a:p>
            <a:pPr marL="0" indent="0" algn="just">
              <a:buNone/>
            </a:pPr>
            <a:r>
              <a:rPr lang="es-MX" sz="2400" dirty="0">
                <a:solidFill>
                  <a:srgbClr val="2970FF"/>
                </a:solidFill>
              </a:rPr>
              <a:t>Visión: </a:t>
            </a:r>
            <a:r>
              <a:rPr lang="es-MX" sz="2400" dirty="0"/>
              <a:t>Ser una universidad que contribuya a la mejora de la calidad humana y al desarrollo nacional y global. Reconocida internacionalmente por las aportaciones pertinentes a la ciencia, tecnología, deporte, arte y cultura que desarrollan estudiantes, personal académico y administrativo, egresados y demás grupos de interés externos, al vincularse para construir oportunidades en contextos dinámicos y complejos.</a:t>
            </a:r>
          </a:p>
        </p:txBody>
      </p:sp>
    </p:spTree>
    <p:extLst>
      <p:ext uri="{BB962C8B-B14F-4D97-AF65-F5344CB8AC3E}">
        <p14:creationId xmlns:p14="http://schemas.microsoft.com/office/powerpoint/2010/main" val="115746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462188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Valores ITSON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8706" y="1747776"/>
            <a:ext cx="8965293" cy="4815069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1600" b="1" dirty="0"/>
              <a:t>Responsabilidad.</a:t>
            </a:r>
            <a:r>
              <a:rPr lang="es-MX" sz="1600" dirty="0"/>
              <a:t> Cumplir oportuna y eficientemente con las actividades y compromisos, siendo cada persona responsable de sus propias decisiones.</a:t>
            </a:r>
          </a:p>
          <a:p>
            <a:r>
              <a:rPr lang="es-MX" sz="1600" b="1" dirty="0"/>
              <a:t>Respeto</a:t>
            </a:r>
            <a:r>
              <a:rPr lang="es-MX" sz="1600" dirty="0"/>
              <a:t>. Prevalecer el respeto hacia las personas, ideas e instituciones reconociendo sus cualidades, méritos y valor particular en forma incluyente y justa.</a:t>
            </a:r>
          </a:p>
          <a:p>
            <a:r>
              <a:rPr lang="es-MX" sz="1600" b="1" dirty="0"/>
              <a:t>Integridad.</a:t>
            </a:r>
            <a:r>
              <a:rPr lang="es-MX" sz="1600" dirty="0"/>
              <a:t> Ser congruentes en el decir y el hacer conforme a principios éticos.</a:t>
            </a:r>
          </a:p>
          <a:p>
            <a:r>
              <a:rPr lang="es-MX" sz="1600" b="1" dirty="0"/>
              <a:t>Perseverancia.</a:t>
            </a:r>
            <a:r>
              <a:rPr lang="es-MX" sz="1600" dirty="0"/>
              <a:t> Mantenerse constante en un proyecto o actividad iniciada, esforzándose continuamente a pesar de los obstáculos.</a:t>
            </a:r>
          </a:p>
          <a:p>
            <a:r>
              <a:rPr lang="es-MX" sz="1600" b="1" dirty="0"/>
              <a:t>Trabajo en Equipo.</a:t>
            </a:r>
            <a:r>
              <a:rPr lang="es-MX" sz="1600" dirty="0"/>
              <a:t> Ser una comunidad universitaria que fomenta en sus integrantes el trabajo en equipo para generar un ambiente armónico, solidario y con un sentido de pertenencia que sea el soporte para la toma de decisiones colegiadas</a:t>
            </a:r>
          </a:p>
          <a:p>
            <a:r>
              <a:rPr lang="es-MX" sz="1600" b="1" dirty="0"/>
              <a:t>Liderazgo.</a:t>
            </a:r>
            <a:r>
              <a:rPr lang="es-MX" sz="1600" dirty="0"/>
              <a:t> Influir positivamente en los demás con nuestro liderazgo para dirigir los esfuerzos al cumplimiento de objetivos comunes.</a:t>
            </a:r>
          </a:p>
          <a:p>
            <a:r>
              <a:rPr lang="es-MX" sz="1600" b="1" dirty="0"/>
              <a:t>Servicio.</a:t>
            </a:r>
            <a:r>
              <a:rPr lang="es-MX" sz="1600" dirty="0"/>
              <a:t> Ofrecer un servicio de excelencia, con amabilidad y </a:t>
            </a:r>
            <a:r>
              <a:rPr lang="es-MX" sz="1600" dirty="0" err="1"/>
              <a:t>proactividad</a:t>
            </a:r>
            <a:r>
              <a:rPr lang="es-MX" sz="1600" dirty="0"/>
              <a:t>, atendiendo las necesidades de la sociedad; conscientes de que la calidad de nuestras acciones genera un impacto positivo en la comunidad.</a:t>
            </a:r>
          </a:p>
          <a:p>
            <a:r>
              <a:rPr lang="es-MX" sz="1600" b="1" dirty="0"/>
              <a:t>Compromiso social. </a:t>
            </a:r>
            <a:r>
              <a:rPr lang="es-MX" sz="1600" dirty="0"/>
              <a:t>Asumir la responsabilidad de transformar el entorno, conservar y mejorar el medio ambiente, promover el desarrollo cultural y económico en beneficio de la sociedad.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1690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0"/>
            <a:ext cx="9222658" cy="6597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0" name="99 Conector angular"/>
          <p:cNvCxnSpPr/>
          <p:nvPr/>
        </p:nvCxnSpPr>
        <p:spPr>
          <a:xfrm flipH="1">
            <a:off x="5940425" y="3536950"/>
            <a:ext cx="6350" cy="2987675"/>
          </a:xfrm>
          <a:prstGeom prst="bentConnector3">
            <a:avLst>
              <a:gd name="adj1" fmla="val -4385578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angular"/>
          <p:cNvCxnSpPr/>
          <p:nvPr/>
        </p:nvCxnSpPr>
        <p:spPr>
          <a:xfrm flipH="1" flipV="1">
            <a:off x="5867400" y="404813"/>
            <a:ext cx="79375" cy="3060700"/>
          </a:xfrm>
          <a:prstGeom prst="bentConnector3">
            <a:avLst>
              <a:gd name="adj1" fmla="val -3628437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H="1">
            <a:off x="6300192" y="1196975"/>
            <a:ext cx="596" cy="12959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 de flecha"/>
          <p:cNvCxnSpPr/>
          <p:nvPr/>
        </p:nvCxnSpPr>
        <p:spPr>
          <a:xfrm flipV="1">
            <a:off x="5651500" y="4668838"/>
            <a:ext cx="0" cy="1063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 de flecha"/>
          <p:cNvCxnSpPr>
            <a:stCxn id="12" idx="1"/>
          </p:cNvCxnSpPr>
          <p:nvPr/>
        </p:nvCxnSpPr>
        <p:spPr>
          <a:xfrm flipH="1" flipV="1">
            <a:off x="7564143" y="4437063"/>
            <a:ext cx="43356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 de flecha"/>
          <p:cNvCxnSpPr>
            <a:stCxn id="14" idx="0"/>
            <a:endCxn id="51" idx="4"/>
          </p:cNvCxnSpPr>
          <p:nvPr/>
        </p:nvCxnSpPr>
        <p:spPr>
          <a:xfrm flipV="1">
            <a:off x="3743325" y="4601645"/>
            <a:ext cx="17465" cy="1059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 de flecha"/>
          <p:cNvCxnSpPr/>
          <p:nvPr/>
        </p:nvCxnSpPr>
        <p:spPr>
          <a:xfrm flipV="1">
            <a:off x="1763713" y="4508500"/>
            <a:ext cx="0" cy="1352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 de flecha"/>
          <p:cNvCxnSpPr>
            <a:stCxn id="61" idx="3"/>
          </p:cNvCxnSpPr>
          <p:nvPr/>
        </p:nvCxnSpPr>
        <p:spPr>
          <a:xfrm>
            <a:off x="7974657" y="1268413"/>
            <a:ext cx="13838" cy="1512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 de flecha"/>
          <p:cNvCxnSpPr/>
          <p:nvPr/>
        </p:nvCxnSpPr>
        <p:spPr>
          <a:xfrm>
            <a:off x="4787900" y="1268413"/>
            <a:ext cx="0" cy="1144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 de flecha"/>
          <p:cNvCxnSpPr>
            <a:stCxn id="8" idx="3"/>
          </p:cNvCxnSpPr>
          <p:nvPr/>
        </p:nvCxnSpPr>
        <p:spPr>
          <a:xfrm>
            <a:off x="3149600" y="1268413"/>
            <a:ext cx="3175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 de flecha"/>
          <p:cNvCxnSpPr>
            <a:endCxn id="3" idx="0"/>
          </p:cNvCxnSpPr>
          <p:nvPr/>
        </p:nvCxnSpPr>
        <p:spPr>
          <a:xfrm>
            <a:off x="1331913" y="1268413"/>
            <a:ext cx="5251" cy="1512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Elipse"/>
          <p:cNvSpPr/>
          <p:nvPr/>
        </p:nvSpPr>
        <p:spPr>
          <a:xfrm>
            <a:off x="3023319" y="3118214"/>
            <a:ext cx="3024336" cy="864096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400" b="1" dirty="0">
                <a:solidFill>
                  <a:prstClr val="black"/>
                </a:solidFill>
              </a:rPr>
              <a:t>DESARROLLO CURRICULAR 2023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03575" y="333375"/>
            <a:ext cx="2663825" cy="2159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200" dirty="0">
                <a:solidFill>
                  <a:prstClr val="black"/>
                </a:solidFill>
              </a:rPr>
              <a:t>Evaluación curricular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276600" y="6381750"/>
            <a:ext cx="2663825" cy="2159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100" dirty="0">
                <a:solidFill>
                  <a:prstClr val="black"/>
                </a:solidFill>
              </a:rPr>
              <a:t>Diseño curricular del PE</a:t>
            </a:r>
          </a:p>
        </p:txBody>
      </p:sp>
      <p:sp>
        <p:nvSpPr>
          <p:cNvPr id="7" name="6 Paralelogramo"/>
          <p:cNvSpPr/>
          <p:nvPr/>
        </p:nvSpPr>
        <p:spPr>
          <a:xfrm>
            <a:off x="684213" y="836613"/>
            <a:ext cx="1584325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I. Estudio de pertinencia y tendencia del PE</a:t>
            </a:r>
          </a:p>
        </p:txBody>
      </p:sp>
      <p:sp>
        <p:nvSpPr>
          <p:cNvPr id="8" name="7 Paralelogramo"/>
          <p:cNvSpPr/>
          <p:nvPr/>
        </p:nvSpPr>
        <p:spPr>
          <a:xfrm>
            <a:off x="2411413" y="836613"/>
            <a:ext cx="1584325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II. Análisis de indicadores de trayectoria escolar</a:t>
            </a:r>
          </a:p>
        </p:txBody>
      </p:sp>
      <p:sp>
        <p:nvSpPr>
          <p:cNvPr id="9" name="8 Paralelogramo"/>
          <p:cNvSpPr/>
          <p:nvPr/>
        </p:nvSpPr>
        <p:spPr>
          <a:xfrm>
            <a:off x="4140200" y="836613"/>
            <a:ext cx="1439863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III. Análisis de la calidad del PE</a:t>
            </a:r>
          </a:p>
        </p:txBody>
      </p:sp>
      <p:sp>
        <p:nvSpPr>
          <p:cNvPr id="10" name="9 Paralelogramo"/>
          <p:cNvSpPr/>
          <p:nvPr/>
        </p:nvSpPr>
        <p:spPr>
          <a:xfrm>
            <a:off x="5724525" y="828675"/>
            <a:ext cx="1366838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IV. Revisión del Modelo Curricular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84213" y="1412875"/>
            <a:ext cx="1439862" cy="954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Estudio de necesidades socioeconómicas de la región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Estudio de Mercado laboral (opinión de empleadores, egresados y expertos en la disciplina del PE)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Estudio de oferta y demanda del PE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411413" y="1412875"/>
            <a:ext cx="1439862" cy="954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Revisión de la situación actual de los indicadores  a nivel institucional, en la DES y al interior del PE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problemáticas que impactan en los indicadores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estrategias de solución y/o atención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4067175" y="1412875"/>
            <a:ext cx="1441450" cy="95408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Evaluación de la congruencia interna del PE, viabilidad e integración.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áreas de oportunidad (recomendaciones de organismos evaluadores 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estrategias para mejorar la calidad del PE </a:t>
            </a:r>
          </a:p>
        </p:txBody>
      </p:sp>
      <p:sp>
        <p:nvSpPr>
          <p:cNvPr id="3" name="2 Elipse"/>
          <p:cNvSpPr/>
          <p:nvPr/>
        </p:nvSpPr>
        <p:spPr>
          <a:xfrm>
            <a:off x="725096" y="2780928"/>
            <a:ext cx="1224136" cy="636764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schemeClr val="bg1"/>
                </a:solidFill>
              </a:rPr>
              <a:t>Informe de evaluación de la eficacia externa del PE</a:t>
            </a:r>
          </a:p>
        </p:txBody>
      </p:sp>
      <p:sp>
        <p:nvSpPr>
          <p:cNvPr id="36" name="35 Elipse"/>
          <p:cNvSpPr/>
          <p:nvPr/>
        </p:nvSpPr>
        <p:spPr>
          <a:xfrm>
            <a:off x="2526267" y="2492896"/>
            <a:ext cx="1253645" cy="64807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black"/>
                </a:solidFill>
              </a:rPr>
              <a:t>Informe de evaluación de la eficacia interna del PE </a:t>
            </a:r>
          </a:p>
        </p:txBody>
      </p:sp>
      <p:sp>
        <p:nvSpPr>
          <p:cNvPr id="37" name="36 Elipse"/>
          <p:cNvSpPr/>
          <p:nvPr/>
        </p:nvSpPr>
        <p:spPr>
          <a:xfrm>
            <a:off x="4139952" y="2420888"/>
            <a:ext cx="1224136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Informe de evaluación de la eficiencia interna del PE </a:t>
            </a:r>
          </a:p>
        </p:txBody>
      </p:sp>
      <p:sp>
        <p:nvSpPr>
          <p:cNvPr id="38" name="37 Elipse"/>
          <p:cNvSpPr/>
          <p:nvPr/>
        </p:nvSpPr>
        <p:spPr>
          <a:xfrm>
            <a:off x="7318258" y="2816932"/>
            <a:ext cx="1368151" cy="61106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black"/>
                </a:solidFill>
              </a:rPr>
              <a:t>Competencias relevantes y pertinentes para el PE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755650" y="4797425"/>
            <a:ext cx="1728788" cy="738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Inicio de actividades de promoción del PE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Registro del plan de estudios ante la SEP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Elaboración de los programas de curso y planes de clase 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2843213" y="4797425"/>
            <a:ext cx="1657350" cy="738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Elaboración de versión final del documento curricular 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Validación del documento curricular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Presentación de la propuesta educativa para su aprobación </a:t>
            </a:r>
          </a:p>
          <a:p>
            <a:pPr marL="85725" indent="-85725" defTabSz="457200">
              <a:defRPr/>
            </a:pPr>
            <a:endParaRPr lang="es-MX" sz="700" dirty="0">
              <a:solidFill>
                <a:prstClr val="black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859338" y="4797425"/>
            <a:ext cx="1584325" cy="738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Síntesis  de los programas de curso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recursos para la operación del PE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Elaboración de presupuesto para la operación del PE</a:t>
            </a:r>
          </a:p>
          <a:p>
            <a:pPr marL="85725" indent="-85725" defTabSz="457200">
              <a:defRPr/>
            </a:pPr>
            <a:endParaRPr lang="es-MX" sz="700" dirty="0">
              <a:solidFill>
                <a:prstClr val="black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6680967" y="4553733"/>
            <a:ext cx="1953821" cy="9541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marL="85725" indent="-85725" defTabSz="457200">
              <a:buFont typeface="Arial" pitchFamily="34" charset="0"/>
              <a:buChar char="•"/>
              <a:defRPr sz="700">
                <a:solidFill>
                  <a:prstClr val="black"/>
                </a:solidFill>
              </a:defRPr>
            </a:lvl1pPr>
          </a:lstStyle>
          <a:p>
            <a:r>
              <a:rPr lang="es-MX" dirty="0"/>
              <a:t>Objetivo del PE</a:t>
            </a:r>
          </a:p>
          <a:p>
            <a:r>
              <a:rPr lang="es-MX" dirty="0"/>
              <a:t>Competencias y perfil de egreso</a:t>
            </a:r>
          </a:p>
          <a:p>
            <a:r>
              <a:rPr lang="es-MX" dirty="0"/>
              <a:t>Objetivos Educaciones </a:t>
            </a:r>
          </a:p>
          <a:p>
            <a:r>
              <a:rPr lang="es-MX" dirty="0"/>
              <a:t>Perfil de ingreso-Requisitos Admisión</a:t>
            </a:r>
          </a:p>
          <a:p>
            <a:r>
              <a:rPr lang="es-MX" dirty="0"/>
              <a:t>Mapas funcionales –Niveles de Dominio</a:t>
            </a:r>
          </a:p>
          <a:p>
            <a:r>
              <a:rPr lang="es-MX" dirty="0"/>
              <a:t>Desagregación de saberes de la Competencia</a:t>
            </a:r>
          </a:p>
          <a:p>
            <a:r>
              <a:rPr lang="es-MX" dirty="0"/>
              <a:t>Mapa curricular –Plan de Estudios</a:t>
            </a:r>
          </a:p>
          <a:p>
            <a:r>
              <a:rPr lang="es-MX" dirty="0"/>
              <a:t>Método y sistema de evaluación </a:t>
            </a:r>
          </a:p>
        </p:txBody>
      </p:sp>
      <p:sp>
        <p:nvSpPr>
          <p:cNvPr id="49" name="48 Elipse"/>
          <p:cNvSpPr/>
          <p:nvPr/>
        </p:nvSpPr>
        <p:spPr>
          <a:xfrm>
            <a:off x="6876256" y="3861048"/>
            <a:ext cx="1368152" cy="57606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black"/>
                </a:solidFill>
              </a:rPr>
              <a:t>Primera versión del documento curricular</a:t>
            </a:r>
          </a:p>
        </p:txBody>
      </p:sp>
      <p:sp>
        <p:nvSpPr>
          <p:cNvPr id="50" name="49 Elipse"/>
          <p:cNvSpPr/>
          <p:nvPr/>
        </p:nvSpPr>
        <p:spPr>
          <a:xfrm>
            <a:off x="5032780" y="4032663"/>
            <a:ext cx="1367607" cy="63094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Presupuesto para la operación del PE</a:t>
            </a:r>
          </a:p>
        </p:txBody>
      </p:sp>
      <p:sp>
        <p:nvSpPr>
          <p:cNvPr id="51" name="50 Elipse"/>
          <p:cNvSpPr/>
          <p:nvPr/>
        </p:nvSpPr>
        <p:spPr>
          <a:xfrm>
            <a:off x="3139721" y="3984093"/>
            <a:ext cx="1242138" cy="61755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Documento curricular del PE aprobado </a:t>
            </a:r>
          </a:p>
        </p:txBody>
      </p:sp>
      <p:sp>
        <p:nvSpPr>
          <p:cNvPr id="52" name="51 Elipse"/>
          <p:cNvSpPr/>
          <p:nvPr/>
        </p:nvSpPr>
        <p:spPr>
          <a:xfrm>
            <a:off x="1187624" y="3717032"/>
            <a:ext cx="1440160" cy="731045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800" dirty="0">
                <a:solidFill>
                  <a:prstClr val="black"/>
                </a:solidFill>
              </a:rPr>
              <a:t>Díptico informativo</a:t>
            </a:r>
          </a:p>
          <a:p>
            <a:pPr algn="ctr" defTabSz="457200">
              <a:defRPr/>
            </a:pPr>
            <a:r>
              <a:rPr lang="es-MX" sz="800" dirty="0">
                <a:solidFill>
                  <a:prstClr val="black"/>
                </a:solidFill>
              </a:rPr>
              <a:t>Plan de estudios registrado</a:t>
            </a:r>
          </a:p>
          <a:p>
            <a:pPr algn="ctr" defTabSz="457200">
              <a:defRPr/>
            </a:pPr>
            <a:r>
              <a:rPr lang="es-MX" sz="800" dirty="0">
                <a:solidFill>
                  <a:prstClr val="black"/>
                </a:solidFill>
              </a:rPr>
              <a:t>Programas de curso y planes de clase</a:t>
            </a:r>
          </a:p>
        </p:txBody>
      </p:sp>
      <p:graphicFrame>
        <p:nvGraphicFramePr>
          <p:cNvPr id="53" name="5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479419"/>
              </p:ext>
            </p:extLst>
          </p:nvPr>
        </p:nvGraphicFramePr>
        <p:xfrm>
          <a:off x="684213" y="6104534"/>
          <a:ext cx="4093337" cy="24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694" marB="456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solidFill>
                            <a:srgbClr val="FF0000"/>
                          </a:solidFill>
                        </a:rPr>
                        <a:t>Fecha límite-15 febrero</a:t>
                      </a:r>
                      <a:endParaRPr lang="es-MX" sz="800" dirty="0">
                        <a:solidFill>
                          <a:srgbClr val="FF0000"/>
                        </a:solidFill>
                      </a:endParaRPr>
                    </a:p>
                  </a:txBody>
                  <a:tcPr marL="91436" marR="91436" marT="45694" marB="456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19 Flecha derecha"/>
          <p:cNvSpPr/>
          <p:nvPr/>
        </p:nvSpPr>
        <p:spPr>
          <a:xfrm>
            <a:off x="2268538" y="1052513"/>
            <a:ext cx="142875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54" name="53 Flecha derecha"/>
          <p:cNvSpPr/>
          <p:nvPr/>
        </p:nvSpPr>
        <p:spPr>
          <a:xfrm>
            <a:off x="3995738" y="1052513"/>
            <a:ext cx="144462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55" name="54 Flecha derecha"/>
          <p:cNvSpPr/>
          <p:nvPr/>
        </p:nvSpPr>
        <p:spPr>
          <a:xfrm>
            <a:off x="7164388" y="1052513"/>
            <a:ext cx="144462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11" name="10 Paralelogramo"/>
          <p:cNvSpPr/>
          <p:nvPr/>
        </p:nvSpPr>
        <p:spPr>
          <a:xfrm flipH="1">
            <a:off x="755650" y="5661025"/>
            <a:ext cx="1871663" cy="427038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000" dirty="0">
                <a:solidFill>
                  <a:prstClr val="white"/>
                </a:solidFill>
              </a:rPr>
              <a:t>IX. Seguimiento a la aprobación del PE </a:t>
            </a:r>
          </a:p>
        </p:txBody>
      </p:sp>
      <p:sp>
        <p:nvSpPr>
          <p:cNvPr id="12" name="11 Paralelogramo"/>
          <p:cNvSpPr/>
          <p:nvPr/>
        </p:nvSpPr>
        <p:spPr>
          <a:xfrm flipH="1">
            <a:off x="6732588" y="5661025"/>
            <a:ext cx="1858962" cy="436563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VI. Diseño curricular del PE (Primera aproximación) </a:t>
            </a:r>
          </a:p>
        </p:txBody>
      </p:sp>
      <p:sp>
        <p:nvSpPr>
          <p:cNvPr id="13" name="12 Paralelogramo"/>
          <p:cNvSpPr/>
          <p:nvPr/>
        </p:nvSpPr>
        <p:spPr>
          <a:xfrm flipH="1">
            <a:off x="4859338" y="5661025"/>
            <a:ext cx="1728787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000" dirty="0">
                <a:solidFill>
                  <a:prstClr val="white"/>
                </a:solidFill>
              </a:rPr>
              <a:t>VII. Análisis de factibilidad del PE </a:t>
            </a:r>
          </a:p>
        </p:txBody>
      </p:sp>
      <p:sp>
        <p:nvSpPr>
          <p:cNvPr id="14" name="13 Paralelogramo"/>
          <p:cNvSpPr/>
          <p:nvPr/>
        </p:nvSpPr>
        <p:spPr>
          <a:xfrm flipH="1">
            <a:off x="2843213" y="5661025"/>
            <a:ext cx="1800225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VIII. Integración y aprobación de la propuesta educativa </a:t>
            </a:r>
          </a:p>
        </p:txBody>
      </p:sp>
      <p:sp>
        <p:nvSpPr>
          <p:cNvPr id="68" name="67 Flecha derecha"/>
          <p:cNvSpPr/>
          <p:nvPr/>
        </p:nvSpPr>
        <p:spPr>
          <a:xfrm flipH="1" flipV="1">
            <a:off x="6588125" y="5876925"/>
            <a:ext cx="131763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69" name="68 Flecha derecha"/>
          <p:cNvSpPr/>
          <p:nvPr/>
        </p:nvSpPr>
        <p:spPr>
          <a:xfrm flipH="1" flipV="1">
            <a:off x="4716463" y="5876925"/>
            <a:ext cx="130175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70" name="69 Flecha derecha"/>
          <p:cNvSpPr/>
          <p:nvPr/>
        </p:nvSpPr>
        <p:spPr>
          <a:xfrm flipH="1" flipV="1">
            <a:off x="2700338" y="5876925"/>
            <a:ext cx="130175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cxnSp>
        <p:nvCxnSpPr>
          <p:cNvPr id="74" name="73 Conector angular"/>
          <p:cNvCxnSpPr/>
          <p:nvPr/>
        </p:nvCxnSpPr>
        <p:spPr>
          <a:xfrm rot="10800000" flipH="1">
            <a:off x="3067050" y="404813"/>
            <a:ext cx="136525" cy="3060700"/>
          </a:xfrm>
          <a:prstGeom prst="bentConnector3">
            <a:avLst>
              <a:gd name="adj1" fmla="val -1916276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angular"/>
          <p:cNvCxnSpPr/>
          <p:nvPr/>
        </p:nvCxnSpPr>
        <p:spPr>
          <a:xfrm rot="10800000" flipH="1" flipV="1">
            <a:off x="3067050" y="3536950"/>
            <a:ext cx="209550" cy="2987675"/>
          </a:xfrm>
          <a:prstGeom prst="bentConnector3">
            <a:avLst>
              <a:gd name="adj1" fmla="val -1257719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Flecha derecha"/>
          <p:cNvSpPr/>
          <p:nvPr/>
        </p:nvSpPr>
        <p:spPr>
          <a:xfrm>
            <a:off x="5580063" y="1052513"/>
            <a:ext cx="144462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61" name="60 Paralelogramo"/>
          <p:cNvSpPr/>
          <p:nvPr/>
        </p:nvSpPr>
        <p:spPr>
          <a:xfrm>
            <a:off x="7308700" y="836613"/>
            <a:ext cx="1439863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V. Identificación de competencias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7299175" y="1420813"/>
            <a:ext cx="1368425" cy="954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las tendencias en la formación disciplinar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las áreas tradicionales y emergentes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las competencias profesionales del PE</a:t>
            </a:r>
          </a:p>
        </p:txBody>
      </p:sp>
      <p:sp>
        <p:nvSpPr>
          <p:cNvPr id="66" name="65 Elipse"/>
          <p:cNvSpPr/>
          <p:nvPr/>
        </p:nvSpPr>
        <p:spPr>
          <a:xfrm>
            <a:off x="5531746" y="2492896"/>
            <a:ext cx="1632641" cy="79208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800" dirty="0">
                <a:solidFill>
                  <a:prstClr val="white"/>
                </a:solidFill>
              </a:rPr>
              <a:t>Propuestas para la actualización del modelo curricular y programas de apoyo a la formación profesional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5651500" y="1412875"/>
            <a:ext cx="1368425" cy="954088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Revisión de los esquemas de formación, continuidad, secuenciación e integración del currículum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Revisión de los programas de apoyo a la formación profesional </a:t>
            </a:r>
          </a:p>
          <a:p>
            <a:pPr defTabSz="457200">
              <a:defRPr/>
            </a:pPr>
            <a:endParaRPr lang="es-MX" sz="700" dirty="0">
              <a:solidFill>
                <a:prstClr val="black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84213" y="2366963"/>
            <a:ext cx="1439862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marL="85725" indent="-85725" defTabSz="457200">
              <a:buFont typeface="Arial" pitchFamily="34" charset="0"/>
              <a:buChar char="•"/>
              <a:defRPr sz="700">
                <a:solidFill>
                  <a:prstClr val="black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indent="0" algn="ctr">
              <a:buNone/>
            </a:pPr>
            <a:r>
              <a:rPr lang="es-MX" sz="600" dirty="0"/>
              <a:t>Participación de Consejo Consultivo-Grupos de Interés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6680967" y="5461342"/>
            <a:ext cx="1953821" cy="18466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marL="85725" indent="-85725" defTabSz="457200">
              <a:buFont typeface="Arial" pitchFamily="34" charset="0"/>
              <a:buChar char="•"/>
              <a:defRPr sz="700">
                <a:solidFill>
                  <a:prstClr val="black"/>
                </a:solidFill>
              </a:defRPr>
            </a:lvl1pPr>
          </a:lstStyle>
          <a:p>
            <a:pPr marL="0" indent="0">
              <a:buNone/>
            </a:pPr>
            <a:r>
              <a:rPr lang="es-MX" sz="600" dirty="0"/>
              <a:t>Validación de Consejo Consultivo-Grupos de Interés</a:t>
            </a:r>
          </a:p>
        </p:txBody>
      </p:sp>
    </p:spTree>
    <p:extLst>
      <p:ext uri="{BB962C8B-B14F-4D97-AF65-F5344CB8AC3E}">
        <p14:creationId xmlns:p14="http://schemas.microsoft.com/office/powerpoint/2010/main" val="361829662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Título"/>
          <p:cNvSpPr txBox="1">
            <a:spLocks/>
          </p:cNvSpPr>
          <p:nvPr/>
        </p:nvSpPr>
        <p:spPr>
          <a:xfrm>
            <a:off x="566562" y="281816"/>
            <a:ext cx="8236856" cy="83956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Metodología de Diseño Curricular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124107"/>
              </p:ext>
            </p:extLst>
          </p:nvPr>
        </p:nvGraphicFramePr>
        <p:xfrm>
          <a:off x="529116" y="1121376"/>
          <a:ext cx="8236857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solidFill>
                            <a:schemeClr val="bg1"/>
                          </a:solidFill>
                        </a:rPr>
                        <a:t>ESTRUCTURA DEL DOCUMENTO EJECUTIVO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Tiempo estimado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Insumos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prstClr val="white"/>
                          </a:solidFill>
                        </a:rPr>
                        <a:t>VI. Diseño curricular del PE (Primera aproximación)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1. Objetivo Curricular del 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 sesión 2 </a:t>
                      </a:r>
                      <a:r>
                        <a:rPr lang="es-MX" sz="1400" dirty="0" err="1"/>
                        <a:t>hrs</a:t>
                      </a:r>
                      <a:r>
                        <a:rPr lang="es-MX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Estudio de pertinencia-Necesidades sociales y tendencias-Objetivo 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2. Diseño de Competencias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2 sesiones de 2 </a:t>
                      </a:r>
                      <a:r>
                        <a:rPr lang="es-MX" sz="1400" dirty="0" err="1"/>
                        <a:t>hrs</a:t>
                      </a:r>
                      <a:r>
                        <a:rPr lang="es-MX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Estudio de pertinencia-Necesidades sociales y tendencias-Objetivo actual</a:t>
                      </a:r>
                    </a:p>
                    <a:p>
                      <a:r>
                        <a:rPr lang="es-MX" sz="1400" dirty="0"/>
                        <a:t>PDI2024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Perfil de egreso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</a:t>
                      </a:r>
                      <a:r>
                        <a:rPr lang="es-MX" sz="1400" baseline="0" dirty="0"/>
                        <a:t> sesión de 2 </a:t>
                      </a:r>
                      <a:r>
                        <a:rPr lang="es-MX" sz="1400" baseline="0" dirty="0" err="1"/>
                        <a:t>hrs</a:t>
                      </a:r>
                      <a:r>
                        <a:rPr lang="es-MX" sz="1400" baseline="0" dirty="0"/>
                        <a:t>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Competencias-Filosofía ITSON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/>
                    </a:p>
                  </a:txBody>
                  <a:tcPr>
                    <a:solidFill>
                      <a:srgbClr val="FFEC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5. Perfil de Ingreso</a:t>
                      </a:r>
                      <a:endParaRPr lang="es-MX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1</a:t>
                      </a:r>
                      <a:r>
                        <a:rPr lang="es-MX" sz="1400" baseline="0" dirty="0"/>
                        <a:t> sesión de 2 </a:t>
                      </a:r>
                      <a:r>
                        <a:rPr lang="es-MX" sz="1400" baseline="0" dirty="0" err="1"/>
                        <a:t>hrs</a:t>
                      </a:r>
                      <a:r>
                        <a:rPr lang="es-MX" sz="1400" baseline="0" dirty="0"/>
                        <a:t>.</a:t>
                      </a:r>
                      <a:endParaRPr lang="es-MX" sz="1400" dirty="0"/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Competencias y OE-Ingeniería AE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1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6. Requisitos de Admisión</a:t>
                      </a:r>
                      <a:endParaRPr lang="es-MX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Información dada por Registro Escolar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91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Título"/>
          <p:cNvSpPr txBox="1">
            <a:spLocks/>
          </p:cNvSpPr>
          <p:nvPr/>
        </p:nvSpPr>
        <p:spPr>
          <a:xfrm>
            <a:off x="566562" y="522305"/>
            <a:ext cx="8236856" cy="83956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Metodología de Diseño Curricular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118758"/>
              </p:ext>
            </p:extLst>
          </p:nvPr>
        </p:nvGraphicFramePr>
        <p:xfrm>
          <a:off x="566562" y="1370467"/>
          <a:ext cx="8236857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solidFill>
                            <a:schemeClr val="bg1"/>
                          </a:solidFill>
                        </a:rPr>
                        <a:t>ESTRUCTURA DEL DOCUMENTO EJECUTIVO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Tiempo estimado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Insumos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7. Mapa Funcional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3-4 sesiones de 2hrs.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Competencias-Tabla de necesidades sociales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9. Mapa Curricular</a:t>
                      </a:r>
                      <a:endParaRPr lang="es-MX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3-4 sesiones de 2hrs.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Competencias, mapa funcional</a:t>
                      </a:r>
                    </a:p>
                    <a:p>
                      <a:r>
                        <a:rPr lang="es-MX" sz="1400" dirty="0"/>
                        <a:t>Acuerdo 18/11/18 Ley</a:t>
                      </a:r>
                      <a:r>
                        <a:rPr lang="es-MX" sz="1400" baseline="0" dirty="0"/>
                        <a:t> Gral. de ES 25/10/22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10. Plan de Estudios</a:t>
                      </a:r>
                      <a:endParaRPr lang="es-MX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Formatos institucionales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EC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11. Método y Sistema de Evaluación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CDA especial para Posgrados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VI. Diseño curricular del PE (Primera aproximación)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12. Estudio de Factibilidad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2 sesiones de 2 </a:t>
                      </a:r>
                      <a:r>
                        <a:rPr lang="es-MX" sz="1400" dirty="0" err="1"/>
                        <a:t>hr</a:t>
                      </a:r>
                      <a:r>
                        <a:rPr lang="es-MX" sz="1400" dirty="0"/>
                        <a:t>. Es mucho trabajo por fuera de la sesión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Diciembre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640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2" t="17777" r="13241" b="5629"/>
          <a:stretch/>
        </p:blipFill>
        <p:spPr bwMode="auto">
          <a:xfrm>
            <a:off x="0" y="0"/>
            <a:ext cx="9347200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97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8" t="18963" r="17870" b="5482"/>
          <a:stretch/>
        </p:blipFill>
        <p:spPr bwMode="auto">
          <a:xfrm>
            <a:off x="0" y="0"/>
            <a:ext cx="87757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981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8F0A66EE0A3734591AAB567CE81EF2E" ma:contentTypeVersion="" ma:contentTypeDescription="Crear nuevo documento." ma:contentTypeScope="" ma:versionID="b62d58391f018f1f8e04d560295dcbb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02E7000-0761-45B1-BDEE-ABA0214307C3}"/>
</file>

<file path=customXml/itemProps2.xml><?xml version="1.0" encoding="utf-8"?>
<ds:datastoreItem xmlns:ds="http://schemas.openxmlformats.org/officeDocument/2006/customXml" ds:itemID="{2C15DFC6-6829-4330-8822-9C342CF9D24D}"/>
</file>

<file path=customXml/itemProps3.xml><?xml version="1.0" encoding="utf-8"?>
<ds:datastoreItem xmlns:ds="http://schemas.openxmlformats.org/officeDocument/2006/customXml" ds:itemID="{5A295B13-F493-4C5B-8F67-C8AC551D44B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3135</TotalTime>
  <Words>1052</Words>
  <Application>Microsoft Office PowerPoint</Application>
  <PresentationFormat>Presentación en pantalla (4:3)</PresentationFormat>
  <Paragraphs>126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Tema de Office</vt:lpstr>
      <vt:lpstr>Metodología para el Diseño  Curricular 2023</vt:lpstr>
      <vt:lpstr>Metodología de diseño curricular, Plan 2023</vt:lpstr>
      <vt:lpstr>Misión y Visión ITSON</vt:lpstr>
      <vt:lpstr>Valores ITSON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(Nombre del Programa Educativo)</dc:title>
  <dc:creator>Microsoft Office User</dc:creator>
  <cp:lastModifiedBy>Erika Eneida Portillo Leyva</cp:lastModifiedBy>
  <cp:revision>110</cp:revision>
  <cp:lastPrinted>2022-06-27T21:05:28Z</cp:lastPrinted>
  <dcterms:created xsi:type="dcterms:W3CDTF">2022-03-25T19:04:04Z</dcterms:created>
  <dcterms:modified xsi:type="dcterms:W3CDTF">2023-11-01T18:03:09Z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0x010100B8F0A66EE0A3734591AAB567CE81EF2E</vt:lpwstr>
  </property>
</Properties>
</file>