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95" r:id="rId2"/>
    <p:sldId id="375" r:id="rId3"/>
    <p:sldId id="373" r:id="rId4"/>
    <p:sldId id="374" r:id="rId5"/>
    <p:sldId id="387" r:id="rId6"/>
    <p:sldId id="378" r:id="rId7"/>
    <p:sldId id="363" r:id="rId8"/>
    <p:sldId id="376" r:id="rId9"/>
    <p:sldId id="377" r:id="rId10"/>
    <p:sldId id="365" r:id="rId11"/>
    <p:sldId id="382" r:id="rId12"/>
    <p:sldId id="385" r:id="rId13"/>
    <p:sldId id="388" r:id="rId14"/>
  </p:sldIdLst>
  <p:sldSz cx="9144000" cy="6858000" type="screen4x3"/>
  <p:notesSz cx="6954838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CAF"/>
    <a:srgbClr val="2970FF"/>
    <a:srgbClr val="99CCFF"/>
    <a:srgbClr val="438CE5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327"/>
  </p:normalViewPr>
  <p:slideViewPr>
    <p:cSldViewPr snapToGrid="0" snapToObjects="1">
      <p:cViewPr varScale="1">
        <p:scale>
          <a:sx n="123" d="100"/>
          <a:sy n="123" d="100"/>
        </p:scale>
        <p:origin x="11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3AA276D4-7874-4E65-9D9D-CF88EBD0F27C}" type="datetimeFigureOut">
              <a:rPr lang="es-MX" smtClean="0"/>
              <a:t>27/10/2023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434FBE0E-F5E3-4AE9-9473-F9F6C7689D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631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7F434EFB-1626-4EA7-8BD2-33FB0D9C4933}" type="datetimeFigureOut">
              <a:rPr lang="es-MX" smtClean="0"/>
              <a:t>27/10/2023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8FFBCD82-7770-48D9-BB9E-761CF313CA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5140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B01B-D24A-304D-86A0-8913333380DB}" type="datetimeFigureOut">
              <a:rPr lang="es-MX" smtClean="0"/>
              <a:t>27/10/2023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0E101-92A7-2F46-96EE-385AF048B8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566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B01B-D24A-304D-86A0-8913333380DB}" type="datetimeFigureOut">
              <a:rPr lang="es-MX" smtClean="0"/>
              <a:t>27/10/2023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0E101-92A7-2F46-96EE-385AF048B8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6741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B01B-D24A-304D-86A0-8913333380DB}" type="datetimeFigureOut">
              <a:rPr lang="es-MX" smtClean="0"/>
              <a:t>27/10/2023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0E101-92A7-2F46-96EE-385AF048B8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9662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B01B-D24A-304D-86A0-8913333380DB}" type="datetimeFigureOut">
              <a:rPr lang="es-MX" smtClean="0"/>
              <a:t>27/10/2023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0E101-92A7-2F46-96EE-385AF048B8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3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B01B-D24A-304D-86A0-8913333380DB}" type="datetimeFigureOut">
              <a:rPr lang="es-MX" smtClean="0"/>
              <a:t>27/10/2023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0E101-92A7-2F46-96EE-385AF048B8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361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B01B-D24A-304D-86A0-8913333380DB}" type="datetimeFigureOut">
              <a:rPr lang="es-MX" smtClean="0"/>
              <a:t>27/10/2023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0E101-92A7-2F46-96EE-385AF048B8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5184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B01B-D24A-304D-86A0-8913333380DB}" type="datetimeFigureOut">
              <a:rPr lang="es-MX" smtClean="0"/>
              <a:t>27/10/2023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0E101-92A7-2F46-96EE-385AF048B8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218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B01B-D24A-304D-86A0-8913333380DB}" type="datetimeFigureOut">
              <a:rPr lang="es-MX" smtClean="0"/>
              <a:t>27/10/2023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0E101-92A7-2F46-96EE-385AF048B8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8009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B01B-D24A-304D-86A0-8913333380DB}" type="datetimeFigureOut">
              <a:rPr lang="es-MX" smtClean="0"/>
              <a:t>27/10/2023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0E101-92A7-2F46-96EE-385AF048B8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437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B01B-D24A-304D-86A0-8913333380DB}" type="datetimeFigureOut">
              <a:rPr lang="es-MX" smtClean="0"/>
              <a:t>27/10/2023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0E101-92A7-2F46-96EE-385AF048B8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4920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B01B-D24A-304D-86A0-8913333380DB}" type="datetimeFigureOut">
              <a:rPr lang="es-MX" smtClean="0"/>
              <a:t>27/10/2023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0E101-92A7-2F46-96EE-385AF048B8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310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CB01B-D24A-304D-86A0-8913333380DB}" type="datetimeFigureOut">
              <a:rPr lang="es-MX" smtClean="0"/>
              <a:t>27/10/2023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0E101-92A7-2F46-96EE-385AF048B8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7403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52500" y="2062162"/>
            <a:ext cx="7772400" cy="2387600"/>
          </a:xfrm>
        </p:spPr>
        <p:txBody>
          <a:bodyPr>
            <a:normAutofit/>
          </a:bodyPr>
          <a:lstStyle/>
          <a:p>
            <a:r>
              <a:rPr lang="es-MX" sz="4800" dirty="0">
                <a:latin typeface="Trebuchet MS" panose="020B0603020202020204" pitchFamily="34" charset="0"/>
              </a:rPr>
              <a:t>Metodología para el Diseño  Curricular 2023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1875633" y="78063"/>
            <a:ext cx="719892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MX" sz="3200" b="1" dirty="0">
                <a:solidFill>
                  <a:schemeClr val="bg1"/>
                </a:solidFill>
                <a:latin typeface="Trebuchet MS" panose="020B0603020202020204" pitchFamily="34" charset="0"/>
              </a:rPr>
              <a:t>VICERRECTORÍA ACADÉMICA</a:t>
            </a:r>
          </a:p>
          <a:p>
            <a:pPr algn="ctr">
              <a:defRPr/>
            </a:pPr>
            <a:r>
              <a:rPr lang="es-MX" sz="2800" b="1" dirty="0">
                <a:solidFill>
                  <a:schemeClr val="bg1"/>
                </a:solidFill>
                <a:latin typeface="Trebuchet MS" panose="020B0603020202020204" pitchFamily="34" charset="0"/>
              </a:rPr>
              <a:t>Coordinación de Desarrollo Académico</a:t>
            </a:r>
          </a:p>
          <a:p>
            <a:pPr algn="ctr">
              <a:defRPr/>
            </a:pPr>
            <a:r>
              <a:rPr lang="es-MX" sz="2400" b="1" dirty="0">
                <a:solidFill>
                  <a:schemeClr val="bg1"/>
                </a:solidFill>
                <a:latin typeface="Trebuchet MS" panose="020B0603020202020204" pitchFamily="34" charset="0"/>
              </a:rPr>
              <a:t>Área: Innovación Curricular 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2051050" y="5661025"/>
            <a:ext cx="58242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MX" sz="2400" dirty="0">
                <a:latin typeface="Trebuchet MS" panose="020B0603020202020204" pitchFamily="34" charset="0"/>
              </a:rPr>
              <a:t>Cd. Obregón, Sonora. fecha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ACAD370-0CF7-2542-932B-08FF91532FAA}"/>
              </a:ext>
            </a:extLst>
          </p:cNvPr>
          <p:cNvSpPr txBox="1"/>
          <p:nvPr/>
        </p:nvSpPr>
        <p:spPr>
          <a:xfrm>
            <a:off x="9175898" y="112705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80917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2282361"/>
            <a:ext cx="1625600" cy="1219201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Estudio de Pertinencia y Pre-factibilidad del PE.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836056" y="2260591"/>
            <a:ext cx="1603829" cy="121920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Rediseño Curricular del PE</a:t>
            </a:r>
          </a:p>
        </p:txBody>
      </p:sp>
      <p:sp>
        <p:nvSpPr>
          <p:cNvPr id="6" name="5 Rectángulo"/>
          <p:cNvSpPr/>
          <p:nvPr/>
        </p:nvSpPr>
        <p:spPr>
          <a:xfrm>
            <a:off x="3643086" y="2260591"/>
            <a:ext cx="1625600" cy="119743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Aprobación por las Autoridades</a:t>
            </a:r>
          </a:p>
        </p:txBody>
      </p:sp>
      <p:sp>
        <p:nvSpPr>
          <p:cNvPr id="7" name="6 Rectángulo"/>
          <p:cNvSpPr/>
          <p:nvPr/>
        </p:nvSpPr>
        <p:spPr>
          <a:xfrm>
            <a:off x="5500915" y="2238809"/>
            <a:ext cx="1625600" cy="119743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MX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Registro y Difusión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7300686" y="2238809"/>
            <a:ext cx="1748970" cy="1197432"/>
          </a:xfrm>
          <a:prstGeom prst="rect">
            <a:avLst/>
          </a:prstGeom>
          <a:solidFill>
            <a:srgbClr val="438CE5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MX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Implementación del PE</a:t>
            </a:r>
          </a:p>
        </p:txBody>
      </p:sp>
      <p:sp>
        <p:nvSpPr>
          <p:cNvPr id="9" name="8 Rectángulo"/>
          <p:cNvSpPr/>
          <p:nvPr/>
        </p:nvSpPr>
        <p:spPr>
          <a:xfrm>
            <a:off x="0" y="3628534"/>
            <a:ext cx="1625600" cy="609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EC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rgbClr val="002060"/>
                </a:solidFill>
              </a:rPr>
              <a:t>Octubre 2023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1821542" y="3621239"/>
            <a:ext cx="1625600" cy="609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rgbClr val="002060"/>
                </a:solidFill>
              </a:rPr>
              <a:t>Octubre 2023</a:t>
            </a:r>
          </a:p>
          <a:p>
            <a:pPr algn="ctr"/>
            <a:r>
              <a:rPr lang="es-MX" sz="1400" b="1" dirty="0">
                <a:solidFill>
                  <a:srgbClr val="002060"/>
                </a:solidFill>
              </a:rPr>
              <a:t>Marzo 2024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3643086" y="3606649"/>
            <a:ext cx="1625600" cy="609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rgbClr val="002060"/>
                </a:solidFill>
              </a:rPr>
              <a:t>Enero-Febrero 2024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5500915" y="3591984"/>
            <a:ext cx="1625600" cy="609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rgbClr val="002060"/>
                </a:solidFill>
              </a:rPr>
              <a:t>Febrero-Marzo 2024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7300686" y="3544803"/>
            <a:ext cx="1748970" cy="609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>
                <a:solidFill>
                  <a:srgbClr val="002060"/>
                </a:solidFill>
              </a:rPr>
              <a:t>Agosto 2024</a:t>
            </a:r>
          </a:p>
        </p:txBody>
      </p:sp>
      <p:sp>
        <p:nvSpPr>
          <p:cNvPr id="14" name="13 Flecha a la derecha con bandas"/>
          <p:cNvSpPr/>
          <p:nvPr/>
        </p:nvSpPr>
        <p:spPr>
          <a:xfrm>
            <a:off x="-29029" y="4339161"/>
            <a:ext cx="8969830" cy="478971"/>
          </a:xfrm>
          <a:prstGeom prst="stripedRightArrow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ysClr val="windowText" lastClr="000000"/>
                </a:solidFill>
              </a:rPr>
              <a:t>Aprobado por Consejo Directivo 15 de febrero de 2023</a:t>
            </a:r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1553030" y="2891962"/>
            <a:ext cx="348343" cy="0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>
            <a:off x="3396342" y="2862907"/>
            <a:ext cx="348343" cy="0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>
            <a:off x="5268686" y="2870191"/>
            <a:ext cx="348343" cy="0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>
            <a:off x="7126515" y="2862926"/>
            <a:ext cx="348343" cy="0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1 Título"/>
          <p:cNvSpPr txBox="1">
            <a:spLocks/>
          </p:cNvSpPr>
          <p:nvPr/>
        </p:nvSpPr>
        <p:spPr>
          <a:xfrm>
            <a:off x="2743200" y="217719"/>
            <a:ext cx="6306456" cy="83956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Línea del Tiempo Rediseño, 2023</a:t>
            </a:r>
          </a:p>
        </p:txBody>
      </p:sp>
    </p:spTree>
    <p:extLst>
      <p:ext uri="{BB962C8B-B14F-4D97-AF65-F5344CB8AC3E}">
        <p14:creationId xmlns:p14="http://schemas.microsoft.com/office/powerpoint/2010/main" val="3931352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0" y="114796"/>
            <a:ext cx="9144000" cy="884874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2000">
                <a:solidFill>
                  <a:srgbClr val="00206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PLAN DE TRABAJO DISEÑO CURRICULAR </a:t>
            </a:r>
            <a:r>
              <a:rPr lang="es-MX" sz="200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INGENIERÍA EN ELECTROMECÁNICA</a:t>
            </a:r>
            <a:br>
              <a:rPr lang="es-MX" sz="2000">
                <a:solidFill>
                  <a:srgbClr val="00206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s-MX" sz="1800">
                <a:solidFill>
                  <a:srgbClr val="00206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Insumo para dar inicio: Carta liberación del estudio de pertinencia-guía de insumo por Planeación</a:t>
            </a:r>
            <a:endParaRPr lang="es-MX" sz="1800" dirty="0">
              <a:solidFill>
                <a:srgbClr val="00206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8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667530"/>
              </p:ext>
            </p:extLst>
          </p:nvPr>
        </p:nvGraphicFramePr>
        <p:xfrm>
          <a:off x="134224" y="1027907"/>
          <a:ext cx="9009776" cy="4669747"/>
        </p:xfrm>
        <a:graphic>
          <a:graphicData uri="http://schemas.openxmlformats.org/drawingml/2006/table">
            <a:tbl>
              <a:tblPr firstRow="1" firstCol="1" bandRow="1"/>
              <a:tblGrid>
                <a:gridCol w="4171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8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999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29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Actividad</a:t>
                      </a:r>
                      <a:endParaRPr lang="es-MX" sz="1100" b="1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230" marR="8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Periodo en semanas</a:t>
                      </a:r>
                      <a:endParaRPr lang="es-MX" sz="1100" b="1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230" marR="8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Observaciones</a:t>
                      </a:r>
                      <a:endParaRPr lang="es-MX" sz="1100" b="1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230" marR="8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500"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184150" algn="l"/>
                        </a:tabLst>
                        <a:defRPr/>
                      </a:pPr>
                      <a:r>
                        <a:rPr kumimoji="0" lang="es-MX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VI. Diseño curricular del Programa Educativo (primera aproximación)</a:t>
                      </a:r>
                      <a:r>
                        <a:rPr lang="es-MX" sz="900" b="1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8230" marR="8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000" dirty="0"/>
                    </a:p>
                  </a:txBody>
                  <a:tcPr marL="8230" marR="8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dirty="0"/>
                    </a:p>
                  </a:txBody>
                  <a:tcPr marL="8230" marR="8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781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s-MX" sz="105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Diseñar</a:t>
                      </a:r>
                      <a:r>
                        <a:rPr lang="es-MX" sz="1050" baseline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el </a:t>
                      </a:r>
                      <a:r>
                        <a:rPr lang="es-MX" sz="105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Objetivo Curricular</a:t>
                      </a:r>
                    </a:p>
                  </a:txBody>
                  <a:tcPr marL="8230" marR="8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5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 sesiones-8</a:t>
                      </a:r>
                      <a:r>
                        <a:rPr lang="es-MX" sz="1050" b="0" baseline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horas </a:t>
                      </a:r>
                      <a:r>
                        <a:rPr lang="es-MX" sz="105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(Julio-agosto</a:t>
                      </a:r>
                      <a:r>
                        <a:rPr lang="es-MX" sz="1050" b="1" baseline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</a:t>
                      </a:r>
                      <a:endParaRPr lang="es-MX" sz="105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230" marR="8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5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5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5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5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5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5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5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5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5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Se pide</a:t>
                      </a:r>
                      <a:r>
                        <a:rPr lang="es-MX" sz="1050" baseline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utilizar las carpetas en Drive para seguimiento y resguardo de los avances </a:t>
                      </a:r>
                      <a:r>
                        <a:rPr lang="es-MX" sz="105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del documento ejecutivo semanalmente.</a:t>
                      </a:r>
                    </a:p>
                  </a:txBody>
                  <a:tcPr marL="8230" marR="8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781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s-MX" sz="105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Identificación de Competencias</a:t>
                      </a:r>
                    </a:p>
                  </a:txBody>
                  <a:tcPr marL="8230" marR="8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30" marR="8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30" marR="8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78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Describir el Perfil general de egreso</a:t>
                      </a:r>
                      <a:endParaRPr kumimoji="0" lang="es-MX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230" marR="8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30" marR="8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30" marR="8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696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rPr>
                        <a:t>Describir el Perfil  general de ingreso y determinar los Requisitos de admisión</a:t>
                      </a:r>
                      <a:endParaRPr kumimoji="0" lang="es-MX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es-MX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230" marR="8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 sesiones- 6horas </a:t>
                      </a:r>
                      <a:r>
                        <a:rPr lang="es-MX" sz="105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(agosto-septiembre)</a:t>
                      </a:r>
                    </a:p>
                  </a:txBody>
                  <a:tcPr marL="8230" marR="8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30" marR="8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466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05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Elaborar el Mapa funcional</a:t>
                      </a:r>
                      <a:endParaRPr kumimoji="0" lang="es-MX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230" marR="8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b="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3-4 sesiones-8</a:t>
                      </a:r>
                      <a:r>
                        <a:rPr lang="es-MX" sz="1050" b="0" kern="1200" baseline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horas </a:t>
                      </a:r>
                      <a:r>
                        <a:rPr lang="es-MX" sz="105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(septiembre-octubre)</a:t>
                      </a:r>
                    </a:p>
                    <a:p>
                      <a:endParaRPr lang="es-MX" sz="1050" b="0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30" marR="8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51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s-E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Diseño del </a:t>
                      </a:r>
                      <a:r>
                        <a:rPr kumimoji="0" lang="es-E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Mapa curricular</a:t>
                      </a:r>
                      <a:r>
                        <a:rPr kumimoji="0" lang="es-E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alineado a los elementos de competencias del Mapa funcional, </a:t>
                      </a: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primer aproximación de cursos por Competencia.</a:t>
                      </a:r>
                    </a:p>
                  </a:txBody>
                  <a:tcPr marL="8230" marR="8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5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b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3-4 sesiones-8</a:t>
                      </a:r>
                      <a:r>
                        <a:rPr lang="es-MX" sz="1050" b="0" baseline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horas</a:t>
                      </a:r>
                      <a:endParaRPr lang="es-MX" sz="105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(noviembre)</a:t>
                      </a:r>
                    </a:p>
                  </a:txBody>
                  <a:tcPr marL="8230" marR="8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30" marR="8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277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MX" sz="105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Diseñar el </a:t>
                      </a:r>
                      <a:r>
                        <a:rPr lang="es-MX" sz="105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Plan de estudios </a:t>
                      </a:r>
                      <a:r>
                        <a:rPr lang="es-MX" sz="105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considerando las seriaciones, requisitos, horas teóricas, horas prácticas y laboratorios, además de  la totalidad de créditos por curso de Posgrado</a:t>
                      </a:r>
                    </a:p>
                  </a:txBody>
                  <a:tcPr marL="8230" marR="8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30" marR="8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30" marR="8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277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050" kern="1200" noProof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Describir del Método,</a:t>
                      </a:r>
                      <a:r>
                        <a:rPr lang="es-ES" sz="1050" kern="1200" baseline="0" noProof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s-ES" sz="1050" kern="1200" noProof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estrategias didácticas y estrategias de evaluación.  </a:t>
                      </a:r>
                      <a:endParaRPr lang="es-MX" sz="1050" b="1" kern="1200" baseline="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230" marR="8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30" marR="8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30" marR="8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8427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922541"/>
              </p:ext>
            </p:extLst>
          </p:nvPr>
        </p:nvGraphicFramePr>
        <p:xfrm>
          <a:off x="41564" y="118939"/>
          <a:ext cx="9021818" cy="6239949"/>
        </p:xfrm>
        <a:graphic>
          <a:graphicData uri="http://schemas.openxmlformats.org/drawingml/2006/table">
            <a:tbl>
              <a:tblPr firstRow="1" firstCol="1" bandRow="1"/>
              <a:tblGrid>
                <a:gridCol w="4272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1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79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33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Actividad</a:t>
                      </a:r>
                      <a:endParaRPr lang="es-MX" sz="900" b="1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230" marR="8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Periodo en semanas</a:t>
                      </a:r>
                      <a:endParaRPr lang="es-MX" sz="900" b="1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230" marR="8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Observaciones</a:t>
                      </a:r>
                      <a:endParaRPr lang="es-MX" sz="900" b="1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230" marR="82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451">
                <a:tc gridSpan="3"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s-MX" sz="9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VII. Análisis de factibilidad del PE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300"/>
                        </a:spcAft>
                        <a:buFont typeface="Symbol"/>
                        <a:buChar char=""/>
                      </a:pPr>
                      <a:endParaRPr lang="es-MX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33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Determinar</a:t>
                      </a:r>
                      <a:r>
                        <a:rPr lang="es-MX" sz="1100" baseline="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recursos</a:t>
                      </a:r>
                      <a:r>
                        <a:rPr lang="es-MX" sz="11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y presupuesto, elaboración  análisis de factibilidad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es-MX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/>
                        <a:t>2 sesiones -4 horas </a:t>
                      </a:r>
                      <a:r>
                        <a:rPr lang="es-MX" sz="11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(24 de junio – 08 de julio 2022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300"/>
                        </a:spcAft>
                        <a:buFont typeface="Symbol"/>
                        <a:buNone/>
                      </a:pPr>
                      <a:r>
                        <a:rPr lang="es-MX" sz="105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Es mucho trabajo fuera de la sesión, se investiga con las áreas de apoyo los</a:t>
                      </a:r>
                      <a:r>
                        <a:rPr lang="es-MX" sz="1050" baseline="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costos y presupuestos con miras a tres años de implementación del PE, considerando con lo que No cuenta la Institución</a:t>
                      </a:r>
                      <a:r>
                        <a:rPr lang="es-MX" sz="1100" baseline="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</a:t>
                      </a:r>
                      <a:endParaRPr lang="es-MX" sz="11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65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VIII. Integración y aprobación de la propuesta educativa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06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Integrar la versión final del documento ejecutivo,</a:t>
                      </a:r>
                      <a:r>
                        <a:rPr lang="es-ES" sz="1050" baseline="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para su validación y reproducción por CDA </a:t>
                      </a:r>
                      <a:endParaRPr lang="es-MX" sz="105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 </a:t>
                      </a:r>
                      <a:r>
                        <a:rPr lang="es-MX" sz="10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semana (dos primeras semanas de diciembre 2022)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Cuando CDA libera la primera versión del documento, el grupo colegiado puede solicitar la valoración del mismo: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Director académico/Jefe de departamento para que identifique necesidades  para la operación del programa (capacitación docente, instalaciones, etc.).	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En este caso se anexa el estudio de factibilidad, a la primera versión del documento ejecutivo,</a:t>
                      </a:r>
                      <a:r>
                        <a:rPr lang="es-MX" sz="900" baseline="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el cual debe ser enviado a CDA para su liberación y reproducción.</a:t>
                      </a:r>
                      <a:endParaRPr lang="es-MX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0086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Comisión</a:t>
                      </a:r>
                      <a:r>
                        <a:rPr lang="es-ES" sz="1050" baseline="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de Procesos Académicos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Presentación del PE a Consejo Directivo </a:t>
                      </a:r>
                      <a:endParaRPr kumimoji="0" lang="es-MX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b="1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 semana </a:t>
                      </a:r>
                      <a:r>
                        <a:rPr lang="es-MX" sz="9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enero-febrero de 2023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Comisión</a:t>
                      </a:r>
                      <a:r>
                        <a:rPr lang="es-ES" sz="900" baseline="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de procesos académicos para autorización de la aprobación de Consejo Directivo.</a:t>
                      </a:r>
                      <a:endParaRPr lang="es-MX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El documento ejecutivo se debe presentar a Consejo Directivo por lo menos ocho meses antes de su entrada en vigor, debido a que se requiere tiempo para la promoción (que se realiza generalmente con seis meses antes del inicio de clases).</a:t>
                      </a:r>
                      <a:endParaRPr kumimoji="0" lang="es-MX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99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IX. Seguimiento a la aprobación del PE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33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ES" sz="105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Atender observaciones que el Consejo Directivo haya realizado al programa</a:t>
                      </a:r>
                      <a:endParaRPr kumimoji="0" lang="es-MX" sz="105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Enero-febrero 2023</a:t>
                      </a:r>
                      <a:endParaRPr lang="es-MX" sz="900" dirty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33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MX" sz="105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Iniciar con las actividades de promoción del PE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57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ES" sz="105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Solicitar a Registro escolar la asignación de ID y claves de los cursos del plan de estudios </a:t>
                      </a:r>
                      <a:endParaRPr kumimoji="0" lang="es-MX" sz="105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CDA envía el plan de estudios</a:t>
                      </a:r>
                      <a:r>
                        <a:rPr lang="es-ES" sz="900" baseline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aprobado</a:t>
                      </a:r>
                      <a:r>
                        <a:rPr lang="es-ES" sz="9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al Departamento de Registro Escolar (una vez aprobado por Consejo Directivo), para que asigne ID y claves a los cursos e inicie la gestión de</a:t>
                      </a:r>
                      <a:r>
                        <a:rPr lang="es-ES" sz="900" baseline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su registro ante la SEP.</a:t>
                      </a:r>
                      <a:endParaRPr lang="es-MX" sz="9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5074"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MX" sz="105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Elaborar programas de curso y planes de clase  (inician talleres</a:t>
                      </a:r>
                      <a:r>
                        <a:rPr kumimoji="0" lang="es-MX" sz="105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 </a:t>
                      </a:r>
                      <a:r>
                        <a:rPr lang="es-MX" sz="900" b="1" kern="120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Marzo-abril </a:t>
                      </a:r>
                      <a:r>
                        <a:rPr lang="es-MX" sz="900" b="1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9708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5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1381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7D4144BF-EB04-4409-9C16-87DFD453CB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9062417"/>
              </p:ext>
            </p:extLst>
          </p:nvPr>
        </p:nvGraphicFramePr>
        <p:xfrm>
          <a:off x="209227" y="118876"/>
          <a:ext cx="8702297" cy="36676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3936">
                  <a:extLst>
                    <a:ext uri="{9D8B030D-6E8A-4147-A177-3AD203B41FA5}">
                      <a16:colId xmlns:a16="http://schemas.microsoft.com/office/drawing/2014/main" val="3310125783"/>
                    </a:ext>
                  </a:extLst>
                </a:gridCol>
                <a:gridCol w="3407858">
                  <a:extLst>
                    <a:ext uri="{9D8B030D-6E8A-4147-A177-3AD203B41FA5}">
                      <a16:colId xmlns:a16="http://schemas.microsoft.com/office/drawing/2014/main" val="2551048920"/>
                    </a:ext>
                  </a:extLst>
                </a:gridCol>
                <a:gridCol w="2340503">
                  <a:extLst>
                    <a:ext uri="{9D8B030D-6E8A-4147-A177-3AD203B41FA5}">
                      <a16:colId xmlns:a16="http://schemas.microsoft.com/office/drawing/2014/main" val="1962969773"/>
                    </a:ext>
                  </a:extLst>
                </a:gridCol>
              </a:tblGrid>
              <a:tr h="1432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Necesidad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198" marR="681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Producto o solución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198" marR="681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Impacto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198" marR="68198" marT="0" marB="0"/>
                </a:tc>
                <a:extLst>
                  <a:ext uri="{0D108BD9-81ED-4DB2-BD59-A6C34878D82A}">
                    <a16:rowId xmlns:a16="http://schemas.microsoft.com/office/drawing/2014/main" val="3384212991"/>
                  </a:ext>
                </a:extLst>
              </a:tr>
              <a:tr h="13098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La sociedad precisa de procesos sólidos para identificar, argumentar y comprender problemas educativos y sociales.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198" marR="681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Profesionales competentes en </a:t>
                      </a:r>
                      <a:r>
                        <a:rPr lang="es-MX" sz="1100" b="1" dirty="0">
                          <a:solidFill>
                            <a:srgbClr val="0070C0"/>
                          </a:solidFill>
                          <a:effectLst/>
                        </a:rPr>
                        <a:t>la identificación de problemas educativos y sociales, así como sus factores asociados,</a:t>
                      </a:r>
                      <a:r>
                        <a:rPr lang="es-MX" sz="1100" dirty="0">
                          <a:effectLst/>
                        </a:rPr>
                        <a:t> que conduzcan a la toma de decisiones, a nivel gubernamental, institucional y comunitario, basadas en evidencias. 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198" marR="681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Mejora en el planteamiento de problemas sociales y determinación de causas y efectos.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198" marR="68198" marT="0" marB="0"/>
                </a:tc>
                <a:extLst>
                  <a:ext uri="{0D108BD9-81ED-4DB2-BD59-A6C34878D82A}">
                    <a16:rowId xmlns:a16="http://schemas.microsoft.com/office/drawing/2014/main" val="1261885510"/>
                  </a:ext>
                </a:extLst>
              </a:tr>
              <a:tr h="21863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</a:rPr>
                        <a:t>La sociedad requiere de mecanismos sólidos para evaluar la eficacia de las políticas y los programas derivados de decisiones a nivel gubernamental, institucional y comunitario, orientados a atender los problemas educativos o sociales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198" marR="681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Profesionales con </a:t>
                      </a:r>
                      <a:r>
                        <a:rPr lang="es-MX" sz="1100" b="1" dirty="0">
                          <a:solidFill>
                            <a:srgbClr val="0070C0"/>
                          </a:solidFill>
                          <a:effectLst/>
                        </a:rPr>
                        <a:t>competencias metodológicas sólidas para el desarrollo de procesos investigativo</a:t>
                      </a:r>
                      <a:r>
                        <a:rPr lang="es-MX" sz="1100" dirty="0">
                          <a:effectLst/>
                        </a:rPr>
                        <a:t>s que orienten la toma de decisiones fundamentadas en evidencias. </a:t>
                      </a:r>
                      <a:endParaRPr lang="es-MX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800"/>
                        </a:spcAft>
                      </a:pPr>
                      <a:r>
                        <a:rPr lang="es-MX" sz="9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 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198" marR="681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Evaluar la pertinencia y eficacia de intervenciones definidas para la atención de problemas educativos o sociales.</a:t>
                      </a:r>
                      <a:endParaRPr lang="es-MX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 </a:t>
                      </a:r>
                      <a:endParaRPr lang="es-MX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</a:rPr>
                        <a:t>Mejora de la toma de decisiones basadas en datos/resultados de investigación empírica.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198" marR="68198" marT="0" marB="0"/>
                </a:tc>
                <a:extLst>
                  <a:ext uri="{0D108BD9-81ED-4DB2-BD59-A6C34878D82A}">
                    <a16:rowId xmlns:a16="http://schemas.microsoft.com/office/drawing/2014/main" val="1555027610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A3757910-6DD6-4C3B-AC94-97EE74E01F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088715"/>
              </p:ext>
            </p:extLst>
          </p:nvPr>
        </p:nvGraphicFramePr>
        <p:xfrm>
          <a:off x="209227" y="3780493"/>
          <a:ext cx="8702296" cy="1238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3936">
                  <a:extLst>
                    <a:ext uri="{9D8B030D-6E8A-4147-A177-3AD203B41FA5}">
                      <a16:colId xmlns:a16="http://schemas.microsoft.com/office/drawing/2014/main" val="4114719294"/>
                    </a:ext>
                  </a:extLst>
                </a:gridCol>
                <a:gridCol w="3407857">
                  <a:extLst>
                    <a:ext uri="{9D8B030D-6E8A-4147-A177-3AD203B41FA5}">
                      <a16:colId xmlns:a16="http://schemas.microsoft.com/office/drawing/2014/main" val="115495706"/>
                    </a:ext>
                  </a:extLst>
                </a:gridCol>
                <a:gridCol w="2340503">
                  <a:extLst>
                    <a:ext uri="{9D8B030D-6E8A-4147-A177-3AD203B41FA5}">
                      <a16:colId xmlns:a16="http://schemas.microsoft.com/office/drawing/2014/main" val="700670505"/>
                    </a:ext>
                  </a:extLst>
                </a:gridCol>
              </a:tblGrid>
              <a:tr h="1238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La sociedad requiere aumentar las oportunidades de igualdad en el acceso a la educación para poblaciones sin distinción de género o sector de la población al que pertenecen.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6200" marR="762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Profesionales capaces de </a:t>
                      </a:r>
                      <a:r>
                        <a:rPr lang="es-MX" sz="1200" b="1" dirty="0">
                          <a:solidFill>
                            <a:srgbClr val="0070C0"/>
                          </a:solidFill>
                          <a:effectLst/>
                        </a:rPr>
                        <a:t>desarrollar estudios sobre los factores que favorecen u obstaculizan la inclusión y el respeto a la diversidad.</a:t>
                      </a:r>
                      <a:endParaRPr lang="es-MX" sz="11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6200" marR="762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Reducción de desigualdades sociales, promoción de la inclusión y el respeto a la diversidad.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6200" marR="76200" marT="0" marB="0"/>
                </a:tc>
                <a:extLst>
                  <a:ext uri="{0D108BD9-81ED-4DB2-BD59-A6C34878D82A}">
                    <a16:rowId xmlns:a16="http://schemas.microsoft.com/office/drawing/2014/main" val="2341409031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AF547C70-20AB-4B8A-9337-24F677BD42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723923"/>
              </p:ext>
            </p:extLst>
          </p:nvPr>
        </p:nvGraphicFramePr>
        <p:xfrm>
          <a:off x="209226" y="4967349"/>
          <a:ext cx="8609306" cy="17621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2371">
                  <a:extLst>
                    <a:ext uri="{9D8B030D-6E8A-4147-A177-3AD203B41FA5}">
                      <a16:colId xmlns:a16="http://schemas.microsoft.com/office/drawing/2014/main" val="650539531"/>
                    </a:ext>
                  </a:extLst>
                </a:gridCol>
                <a:gridCol w="3371442">
                  <a:extLst>
                    <a:ext uri="{9D8B030D-6E8A-4147-A177-3AD203B41FA5}">
                      <a16:colId xmlns:a16="http://schemas.microsoft.com/office/drawing/2014/main" val="1182733214"/>
                    </a:ext>
                  </a:extLst>
                </a:gridCol>
                <a:gridCol w="2315493">
                  <a:extLst>
                    <a:ext uri="{9D8B030D-6E8A-4147-A177-3AD203B41FA5}">
                      <a16:colId xmlns:a16="http://schemas.microsoft.com/office/drawing/2014/main" val="1146677854"/>
                    </a:ext>
                  </a:extLst>
                </a:gridCol>
              </a:tblGrid>
              <a:tr h="1762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La sociedad requiere de individuos capaces de analizar críticamente los problemas, plantear soluciones y trabajar colaborativamente favoreciendo la inclusión, la diversidad, la cultura de paz y la justicia.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6200" marR="762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Profesionales con las </a:t>
                      </a:r>
                      <a:r>
                        <a:rPr lang="es-MX" sz="1200" b="1" dirty="0">
                          <a:solidFill>
                            <a:srgbClr val="0070C0"/>
                          </a:solidFill>
                          <a:effectLst/>
                        </a:rPr>
                        <a:t>competencias blandas requeridas por el contexto socio-laboral,  como el pensamiento crítico, la resolución de problemas y el trabajo en equipos interdisciplinarios.</a:t>
                      </a:r>
                      <a:endParaRPr lang="es-MX" sz="11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6200" marR="762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Instituciones con líderes educativos comprometidos en la toma de decisiones basadas en evidencia, que favorezcan la inclusión, la diversidad, la cultura de paz y la justicia en el ámbito escolar y social.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76200" marR="76200" marT="0" marB="0"/>
                </a:tc>
                <a:extLst>
                  <a:ext uri="{0D108BD9-81ED-4DB2-BD59-A6C34878D82A}">
                    <a16:rowId xmlns:a16="http://schemas.microsoft.com/office/drawing/2014/main" val="1980336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910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E85D95-8D88-6D2B-A657-C7579F554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693" y="310307"/>
            <a:ext cx="7346307" cy="1325563"/>
          </a:xfrm>
        </p:spPr>
        <p:txBody>
          <a:bodyPr/>
          <a:lstStyle/>
          <a:p>
            <a:pPr algn="ctr"/>
            <a:r>
              <a:rPr lang="es-MX" b="1" dirty="0">
                <a:solidFill>
                  <a:schemeClr val="bg1"/>
                </a:solidFill>
              </a:rPr>
              <a:t>Metodología de diseño curricular, Plan 2023</a:t>
            </a:r>
          </a:p>
        </p:txBody>
      </p:sp>
      <p:sp>
        <p:nvSpPr>
          <p:cNvPr id="3" name="1 Marcador de contenido">
            <a:extLst>
              <a:ext uri="{FF2B5EF4-FFF2-40B4-BE49-F238E27FC236}">
                <a16:creationId xmlns:a16="http://schemas.microsoft.com/office/drawing/2014/main" id="{D49E2C43-70EA-D3E7-69D9-194C423B1A3F}"/>
              </a:ext>
            </a:extLst>
          </p:cNvPr>
          <p:cNvSpPr txBox="1">
            <a:spLocks/>
          </p:cNvSpPr>
          <p:nvPr/>
        </p:nvSpPr>
        <p:spPr>
          <a:xfrm>
            <a:off x="1169042" y="1825625"/>
            <a:ext cx="7346307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MX" dirty="0">
              <a:highlight>
                <a:srgbClr val="FFFF00"/>
              </a:highligh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97858" y="2074606"/>
            <a:ext cx="688258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dirty="0"/>
              <a:t>Presentar una metodología para el diseño o rediseño curricular que atienda las necesidades vigentes de un Programa Educativo de Posgrado, considerando los elementos esencial que debe contener un diseño curricular bajo el Enfoque por Competencias y la Filosofía Institucional.</a:t>
            </a:r>
          </a:p>
        </p:txBody>
      </p:sp>
    </p:spTree>
    <p:extLst>
      <p:ext uri="{BB962C8B-B14F-4D97-AF65-F5344CB8AC3E}">
        <p14:creationId xmlns:p14="http://schemas.microsoft.com/office/powerpoint/2010/main" val="707510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>
                <a:solidFill>
                  <a:schemeClr val="bg1"/>
                </a:solidFill>
              </a:rPr>
              <a:t>Misión y Visión ITSON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400" dirty="0">
                <a:solidFill>
                  <a:srgbClr val="2970FF"/>
                </a:solidFill>
              </a:rPr>
              <a:t>Misión: </a:t>
            </a:r>
            <a:r>
              <a:rPr lang="es-MX" sz="2400" dirty="0"/>
              <a:t>“El Instituto Tecnológico de Sonora es una universidad pública, autónoma y socialmente comprometida con formar profesionistas con ética, integridad, competencia internacional, habilidad emprendedora y empatía ante la realidad social; utilizando modelos educativos incluyentes e innovadores.</a:t>
            </a:r>
          </a:p>
          <a:p>
            <a:pPr marL="0" indent="0" algn="just">
              <a:buNone/>
            </a:pPr>
            <a:r>
              <a:rPr lang="es-MX" sz="2400" dirty="0">
                <a:solidFill>
                  <a:srgbClr val="2970FF"/>
                </a:solidFill>
              </a:rPr>
              <a:t>Visión: </a:t>
            </a:r>
            <a:r>
              <a:rPr lang="es-MX" sz="2400" dirty="0"/>
              <a:t>Ser una universidad que contribuya a la mejora de la calidad humana y al desarrollo nacional y global. Reconocida internacionalmente por las aportaciones pertinentes a la ciencia, tecnología, deporte, arte y cultura que desarrollan estudiantes, personal académico y administrativo, egresados y demás grupos de interés externos, al vincularse para construir oportunidades en contextos dinámicos y complejos.</a:t>
            </a:r>
          </a:p>
        </p:txBody>
      </p:sp>
    </p:spTree>
    <p:extLst>
      <p:ext uri="{BB962C8B-B14F-4D97-AF65-F5344CB8AC3E}">
        <p14:creationId xmlns:p14="http://schemas.microsoft.com/office/powerpoint/2010/main" val="1157462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462188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>
                <a:solidFill>
                  <a:schemeClr val="bg1"/>
                </a:solidFill>
              </a:rPr>
              <a:t>Valores ITSON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8706" y="1747776"/>
            <a:ext cx="8965293" cy="4815069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s-MX" sz="1600" b="1" dirty="0"/>
              <a:t>Responsabilidad.</a:t>
            </a:r>
            <a:r>
              <a:rPr lang="es-MX" sz="1600" dirty="0"/>
              <a:t> Cumplir oportuna y eficientemente con las actividades y compromisos, siendo cada persona responsable de sus propias decisiones.</a:t>
            </a:r>
          </a:p>
          <a:p>
            <a:r>
              <a:rPr lang="es-MX" sz="1600" b="1" dirty="0"/>
              <a:t>Respeto</a:t>
            </a:r>
            <a:r>
              <a:rPr lang="es-MX" sz="1600" dirty="0"/>
              <a:t>. Prevalecer el respeto hacia las personas, ideas e instituciones reconociendo sus cualidades, méritos y valor particular en forma incluyente y justa.</a:t>
            </a:r>
          </a:p>
          <a:p>
            <a:r>
              <a:rPr lang="es-MX" sz="1600" b="1" dirty="0"/>
              <a:t>Integridad.</a:t>
            </a:r>
            <a:r>
              <a:rPr lang="es-MX" sz="1600" dirty="0"/>
              <a:t> Ser congruentes en el decir y el hacer conforme a principios éticos.</a:t>
            </a:r>
          </a:p>
          <a:p>
            <a:r>
              <a:rPr lang="es-MX" sz="1600" b="1" dirty="0"/>
              <a:t>Perseverancia.</a:t>
            </a:r>
            <a:r>
              <a:rPr lang="es-MX" sz="1600" dirty="0"/>
              <a:t> Mantenerse constante en un proyecto o actividad iniciada, esforzándose continuamente a pesar de los obstáculos.</a:t>
            </a:r>
          </a:p>
          <a:p>
            <a:r>
              <a:rPr lang="es-MX" sz="1600" b="1" dirty="0"/>
              <a:t>Trabajo en Equipo.</a:t>
            </a:r>
            <a:r>
              <a:rPr lang="es-MX" sz="1600" dirty="0"/>
              <a:t> Ser una comunidad universitaria que fomenta en sus integrantes el trabajo en equipo para generar un ambiente armónico, solidario y con un sentido de pertenencia que sea el soporte para la toma de decisiones colegiadas</a:t>
            </a:r>
          </a:p>
          <a:p>
            <a:r>
              <a:rPr lang="es-MX" sz="1600" b="1" dirty="0"/>
              <a:t>Liderazgo.</a:t>
            </a:r>
            <a:r>
              <a:rPr lang="es-MX" sz="1600" dirty="0"/>
              <a:t> Influir positivamente en los demás con nuestro liderazgo para dirigir los esfuerzos al cumplimiento de objetivos comunes.</a:t>
            </a:r>
          </a:p>
          <a:p>
            <a:r>
              <a:rPr lang="es-MX" sz="1600" b="1" dirty="0"/>
              <a:t>Servicio.</a:t>
            </a:r>
            <a:r>
              <a:rPr lang="es-MX" sz="1600" dirty="0"/>
              <a:t> Ofrecer un servicio de excelencia, con amabilidad y </a:t>
            </a:r>
            <a:r>
              <a:rPr lang="es-MX" sz="1600" dirty="0" err="1"/>
              <a:t>proactividad</a:t>
            </a:r>
            <a:r>
              <a:rPr lang="es-MX" sz="1600" dirty="0"/>
              <a:t>, atendiendo las necesidades de la sociedad; conscientes de que la calidad de nuestras acciones genera un impacto positivo en la comunidad.</a:t>
            </a:r>
          </a:p>
          <a:p>
            <a:r>
              <a:rPr lang="es-MX" sz="1600" b="1" dirty="0"/>
              <a:t>Compromiso social. </a:t>
            </a:r>
            <a:r>
              <a:rPr lang="es-MX" sz="1600" dirty="0"/>
              <a:t>Asumir la responsabilidad de transformar el entorno, conservar y mejorar el medio ambiente, promover el desarrollo cultural y económico en beneficio de la sociedad.</a:t>
            </a:r>
          </a:p>
          <a:p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71690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/>
          <p:nvPr/>
        </p:nvSpPr>
        <p:spPr>
          <a:xfrm>
            <a:off x="0" y="0"/>
            <a:ext cx="9222658" cy="65976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00" name="99 Conector angular"/>
          <p:cNvCxnSpPr/>
          <p:nvPr/>
        </p:nvCxnSpPr>
        <p:spPr>
          <a:xfrm flipH="1">
            <a:off x="5940425" y="3536950"/>
            <a:ext cx="6350" cy="2987675"/>
          </a:xfrm>
          <a:prstGeom prst="bentConnector3">
            <a:avLst>
              <a:gd name="adj1" fmla="val -4385578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88 Conector angular"/>
          <p:cNvCxnSpPr/>
          <p:nvPr/>
        </p:nvCxnSpPr>
        <p:spPr>
          <a:xfrm flipH="1" flipV="1">
            <a:off x="5867400" y="404813"/>
            <a:ext cx="79375" cy="3060700"/>
          </a:xfrm>
          <a:prstGeom prst="bentConnector3">
            <a:avLst>
              <a:gd name="adj1" fmla="val -3628437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 de flecha"/>
          <p:cNvCxnSpPr/>
          <p:nvPr/>
        </p:nvCxnSpPr>
        <p:spPr>
          <a:xfrm flipH="1">
            <a:off x="6300192" y="1196975"/>
            <a:ext cx="596" cy="12959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 de flecha"/>
          <p:cNvCxnSpPr/>
          <p:nvPr/>
        </p:nvCxnSpPr>
        <p:spPr>
          <a:xfrm flipV="1">
            <a:off x="5651500" y="4668838"/>
            <a:ext cx="0" cy="1063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 de flecha"/>
          <p:cNvCxnSpPr>
            <a:stCxn id="12" idx="1"/>
          </p:cNvCxnSpPr>
          <p:nvPr/>
        </p:nvCxnSpPr>
        <p:spPr>
          <a:xfrm flipH="1" flipV="1">
            <a:off x="7564143" y="4437063"/>
            <a:ext cx="43356" cy="12239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126 Conector recto de flecha"/>
          <p:cNvCxnSpPr>
            <a:stCxn id="14" idx="0"/>
            <a:endCxn id="51" idx="4"/>
          </p:cNvCxnSpPr>
          <p:nvPr/>
        </p:nvCxnSpPr>
        <p:spPr>
          <a:xfrm flipV="1">
            <a:off x="3743325" y="4601645"/>
            <a:ext cx="17465" cy="1059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 de flecha"/>
          <p:cNvCxnSpPr/>
          <p:nvPr/>
        </p:nvCxnSpPr>
        <p:spPr>
          <a:xfrm flipV="1">
            <a:off x="1763713" y="4508500"/>
            <a:ext cx="0" cy="1352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121 Conector recto de flecha"/>
          <p:cNvCxnSpPr>
            <a:stCxn id="61" idx="3"/>
          </p:cNvCxnSpPr>
          <p:nvPr/>
        </p:nvCxnSpPr>
        <p:spPr>
          <a:xfrm>
            <a:off x="7974657" y="1268413"/>
            <a:ext cx="13838" cy="15125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120 Conector recto de flecha"/>
          <p:cNvCxnSpPr/>
          <p:nvPr/>
        </p:nvCxnSpPr>
        <p:spPr>
          <a:xfrm>
            <a:off x="4787900" y="1268413"/>
            <a:ext cx="0" cy="1144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115 Conector recto de flecha"/>
          <p:cNvCxnSpPr>
            <a:stCxn id="8" idx="3"/>
          </p:cNvCxnSpPr>
          <p:nvPr/>
        </p:nvCxnSpPr>
        <p:spPr>
          <a:xfrm>
            <a:off x="3149600" y="1268413"/>
            <a:ext cx="3175" cy="12239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113 Conector recto de flecha"/>
          <p:cNvCxnSpPr>
            <a:endCxn id="3" idx="0"/>
          </p:cNvCxnSpPr>
          <p:nvPr/>
        </p:nvCxnSpPr>
        <p:spPr>
          <a:xfrm>
            <a:off x="1331913" y="1268413"/>
            <a:ext cx="5251" cy="15125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Elipse"/>
          <p:cNvSpPr/>
          <p:nvPr/>
        </p:nvSpPr>
        <p:spPr>
          <a:xfrm>
            <a:off x="3023319" y="3118214"/>
            <a:ext cx="3024336" cy="864096"/>
          </a:xfrm>
          <a:prstGeom prst="ellipse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1400" b="1" dirty="0">
                <a:solidFill>
                  <a:prstClr val="black"/>
                </a:solidFill>
              </a:rPr>
              <a:t>DESARROLLO CURRICULAR 2023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203575" y="333375"/>
            <a:ext cx="2663825" cy="2159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1200" dirty="0">
                <a:solidFill>
                  <a:prstClr val="black"/>
                </a:solidFill>
              </a:rPr>
              <a:t>Evaluación curricular </a:t>
            </a:r>
          </a:p>
        </p:txBody>
      </p:sp>
      <p:sp>
        <p:nvSpPr>
          <p:cNvPr id="6" name="5 Rectángulo"/>
          <p:cNvSpPr/>
          <p:nvPr/>
        </p:nvSpPr>
        <p:spPr>
          <a:xfrm>
            <a:off x="3276600" y="6381750"/>
            <a:ext cx="2663825" cy="2159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1100" dirty="0">
                <a:solidFill>
                  <a:prstClr val="black"/>
                </a:solidFill>
              </a:rPr>
              <a:t>Diseño curricular del PE</a:t>
            </a:r>
          </a:p>
        </p:txBody>
      </p:sp>
      <p:sp>
        <p:nvSpPr>
          <p:cNvPr id="7" name="6 Paralelogramo"/>
          <p:cNvSpPr/>
          <p:nvPr/>
        </p:nvSpPr>
        <p:spPr>
          <a:xfrm>
            <a:off x="684213" y="836613"/>
            <a:ext cx="1584325" cy="431800"/>
          </a:xfrm>
          <a:prstGeom prst="parallelogram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900" dirty="0">
                <a:solidFill>
                  <a:prstClr val="white"/>
                </a:solidFill>
              </a:rPr>
              <a:t>I. Estudio de pertinencia y tendencia del PE</a:t>
            </a:r>
          </a:p>
        </p:txBody>
      </p:sp>
      <p:sp>
        <p:nvSpPr>
          <p:cNvPr id="8" name="7 Paralelogramo"/>
          <p:cNvSpPr/>
          <p:nvPr/>
        </p:nvSpPr>
        <p:spPr>
          <a:xfrm>
            <a:off x="2411413" y="836613"/>
            <a:ext cx="1584325" cy="431800"/>
          </a:xfrm>
          <a:prstGeom prst="parallelogram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900" dirty="0">
                <a:solidFill>
                  <a:prstClr val="white"/>
                </a:solidFill>
              </a:rPr>
              <a:t>II. Análisis de indicadores de trayectoria escolar</a:t>
            </a:r>
          </a:p>
        </p:txBody>
      </p:sp>
      <p:sp>
        <p:nvSpPr>
          <p:cNvPr id="9" name="8 Paralelogramo"/>
          <p:cNvSpPr/>
          <p:nvPr/>
        </p:nvSpPr>
        <p:spPr>
          <a:xfrm>
            <a:off x="4140200" y="836613"/>
            <a:ext cx="1439863" cy="431800"/>
          </a:xfrm>
          <a:prstGeom prst="parallelogram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900" dirty="0">
                <a:solidFill>
                  <a:prstClr val="white"/>
                </a:solidFill>
              </a:rPr>
              <a:t>III. Análisis de la calidad del PE</a:t>
            </a:r>
          </a:p>
        </p:txBody>
      </p:sp>
      <p:sp>
        <p:nvSpPr>
          <p:cNvPr id="10" name="9 Paralelogramo"/>
          <p:cNvSpPr/>
          <p:nvPr/>
        </p:nvSpPr>
        <p:spPr>
          <a:xfrm>
            <a:off x="5724525" y="828675"/>
            <a:ext cx="1366838" cy="431800"/>
          </a:xfrm>
          <a:prstGeom prst="parallelogram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900" dirty="0">
                <a:solidFill>
                  <a:prstClr val="white"/>
                </a:solidFill>
              </a:rPr>
              <a:t>IV. Revisión del Modelo Curricular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684213" y="1412875"/>
            <a:ext cx="1439862" cy="954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Estudio de necesidades socioeconómicas de la región</a:t>
            </a:r>
          </a:p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Estudio de Mercado laboral (opinión de empleadores, egresados y expertos en la disciplina del PE)</a:t>
            </a:r>
          </a:p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Estudio de oferta y demanda del PE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2411413" y="1412875"/>
            <a:ext cx="1439862" cy="954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Revisión de la situación actual de los indicadores  a nivel institucional, en la DES y al interior del PE</a:t>
            </a:r>
          </a:p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Identificación de problemáticas que impactan en los indicadores</a:t>
            </a:r>
          </a:p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Determinación de estrategias de solución y/o atención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4067175" y="1412875"/>
            <a:ext cx="1441450" cy="954088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Evaluación de la congruencia interna del PE, viabilidad e integración.</a:t>
            </a:r>
          </a:p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Identificación de áreas de oportunidad (recomendaciones de organismos evaluadores </a:t>
            </a:r>
          </a:p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Determinación de estrategias para mejorar la calidad del PE </a:t>
            </a:r>
          </a:p>
        </p:txBody>
      </p:sp>
      <p:graphicFrame>
        <p:nvGraphicFramePr>
          <p:cNvPr id="35" name="34 Tabla"/>
          <p:cNvGraphicFramePr>
            <a:graphicFrameLocks noGrp="1"/>
          </p:cNvGraphicFramePr>
          <p:nvPr/>
        </p:nvGraphicFramePr>
        <p:xfrm>
          <a:off x="755650" y="620713"/>
          <a:ext cx="7921626" cy="213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2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2725"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solidFill>
                            <a:schemeClr val="tx1"/>
                          </a:solidFill>
                        </a:rPr>
                        <a:t>Junio</a:t>
                      </a:r>
                      <a:r>
                        <a:rPr lang="es-MX" sz="800" baseline="0" dirty="0">
                          <a:solidFill>
                            <a:schemeClr val="tx1"/>
                          </a:solidFill>
                        </a:rPr>
                        <a:t> 2021 – enero 2022</a:t>
                      </a:r>
                      <a:endParaRPr lang="es-MX" sz="8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584" marB="4558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solidFill>
                            <a:schemeClr val="tx1"/>
                          </a:solidFill>
                        </a:rPr>
                        <a:t>       Mayo</a:t>
                      </a:r>
                      <a:r>
                        <a:rPr lang="es-MX" sz="800" baseline="0" dirty="0">
                          <a:solidFill>
                            <a:schemeClr val="tx1"/>
                          </a:solidFill>
                        </a:rPr>
                        <a:t>- 2022</a:t>
                      </a:r>
                      <a:endParaRPr lang="es-MX" sz="8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584" marB="4558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solidFill>
                            <a:schemeClr val="tx1"/>
                          </a:solidFill>
                        </a:rPr>
                        <a:t>Marzo</a:t>
                      </a:r>
                      <a:r>
                        <a:rPr lang="es-MX" sz="800" baseline="0" dirty="0">
                          <a:solidFill>
                            <a:schemeClr val="tx1"/>
                          </a:solidFill>
                        </a:rPr>
                        <a:t> 2022</a:t>
                      </a:r>
                      <a:endParaRPr lang="es-MX" sz="8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584" marB="4558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solidFill>
                            <a:schemeClr val="tx1"/>
                          </a:solidFill>
                        </a:rPr>
                        <a:t>Marzo 2022</a:t>
                      </a:r>
                    </a:p>
                  </a:txBody>
                  <a:tcPr marL="91449" marR="91449" marT="45584" marB="4558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dirty="0">
                          <a:solidFill>
                            <a:schemeClr val="tx1"/>
                          </a:solidFill>
                        </a:rPr>
                        <a:t>Abril</a:t>
                      </a:r>
                      <a:r>
                        <a:rPr lang="es-MX" sz="800" baseline="0" dirty="0">
                          <a:solidFill>
                            <a:schemeClr val="tx1"/>
                          </a:solidFill>
                        </a:rPr>
                        <a:t> – Mayo 2022</a:t>
                      </a:r>
                      <a:endParaRPr lang="es-MX" sz="800" dirty="0">
                        <a:solidFill>
                          <a:schemeClr val="tx1"/>
                        </a:solidFill>
                      </a:endParaRPr>
                    </a:p>
                  </a:txBody>
                  <a:tcPr marL="91449" marR="91449" marT="45584" marB="4558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2 Elipse"/>
          <p:cNvSpPr/>
          <p:nvPr/>
        </p:nvSpPr>
        <p:spPr>
          <a:xfrm>
            <a:off x="725096" y="2780928"/>
            <a:ext cx="1224136" cy="636764"/>
          </a:xfrm>
          <a:prstGeom prst="ellipse">
            <a:avLst/>
          </a:prstGeom>
          <a:solidFill>
            <a:srgbClr val="7030A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900" dirty="0">
                <a:solidFill>
                  <a:schemeClr val="bg1"/>
                </a:solidFill>
              </a:rPr>
              <a:t>Informe de evaluación de la eficacia externa del PE</a:t>
            </a:r>
          </a:p>
        </p:txBody>
      </p:sp>
      <p:sp>
        <p:nvSpPr>
          <p:cNvPr id="36" name="35 Elipse"/>
          <p:cNvSpPr/>
          <p:nvPr/>
        </p:nvSpPr>
        <p:spPr>
          <a:xfrm>
            <a:off x="2526267" y="2492896"/>
            <a:ext cx="1253645" cy="64807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900" dirty="0">
                <a:solidFill>
                  <a:prstClr val="black"/>
                </a:solidFill>
              </a:rPr>
              <a:t>Informe de evaluación de la eficacia interna del PE </a:t>
            </a:r>
          </a:p>
        </p:txBody>
      </p:sp>
      <p:sp>
        <p:nvSpPr>
          <p:cNvPr id="37" name="36 Elipse"/>
          <p:cNvSpPr/>
          <p:nvPr/>
        </p:nvSpPr>
        <p:spPr>
          <a:xfrm>
            <a:off x="4139952" y="2420888"/>
            <a:ext cx="1224136" cy="64807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900" dirty="0">
                <a:solidFill>
                  <a:prstClr val="white"/>
                </a:solidFill>
              </a:rPr>
              <a:t>Informe de evaluación de la eficiencia interna del PE </a:t>
            </a:r>
          </a:p>
        </p:txBody>
      </p:sp>
      <p:sp>
        <p:nvSpPr>
          <p:cNvPr id="38" name="37 Elipse"/>
          <p:cNvSpPr/>
          <p:nvPr/>
        </p:nvSpPr>
        <p:spPr>
          <a:xfrm>
            <a:off x="7318258" y="2816932"/>
            <a:ext cx="1368151" cy="611062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900" dirty="0">
                <a:solidFill>
                  <a:prstClr val="black"/>
                </a:solidFill>
              </a:rPr>
              <a:t>Competencias relevantes y pertinentes para el PE</a:t>
            </a:r>
          </a:p>
        </p:txBody>
      </p:sp>
      <p:sp>
        <p:nvSpPr>
          <p:cNvPr id="43" name="42 CuadroTexto"/>
          <p:cNvSpPr txBox="1"/>
          <p:nvPr/>
        </p:nvSpPr>
        <p:spPr>
          <a:xfrm>
            <a:off x="755650" y="4797425"/>
            <a:ext cx="1728788" cy="7381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Inicio de actividades de promoción del PE</a:t>
            </a:r>
          </a:p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Registro del plan de estudios ante la SEP</a:t>
            </a:r>
          </a:p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Elaboración de los programas de curso y planes de clase </a:t>
            </a:r>
          </a:p>
        </p:txBody>
      </p:sp>
      <p:sp>
        <p:nvSpPr>
          <p:cNvPr id="44" name="43 CuadroTexto"/>
          <p:cNvSpPr txBox="1"/>
          <p:nvPr/>
        </p:nvSpPr>
        <p:spPr>
          <a:xfrm>
            <a:off x="2843213" y="4797425"/>
            <a:ext cx="1657350" cy="7381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Elaboración de versión final del documento curricular </a:t>
            </a:r>
          </a:p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Validación del documento curricular</a:t>
            </a:r>
          </a:p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Presentación de la propuesta educativa para su aprobación </a:t>
            </a:r>
          </a:p>
          <a:p>
            <a:pPr marL="85725" indent="-85725" defTabSz="457200">
              <a:defRPr/>
            </a:pPr>
            <a:endParaRPr lang="es-MX" sz="700" dirty="0">
              <a:solidFill>
                <a:prstClr val="black"/>
              </a:solidFill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4859338" y="4797425"/>
            <a:ext cx="1584325" cy="7381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Síntesis  de los programas de curso</a:t>
            </a:r>
          </a:p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Determinación de recursos para la operación del PE</a:t>
            </a:r>
          </a:p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Elaboración de presupuesto para la operación del PE</a:t>
            </a:r>
          </a:p>
          <a:p>
            <a:pPr marL="85725" indent="-85725" defTabSz="457200">
              <a:defRPr/>
            </a:pPr>
            <a:endParaRPr lang="es-MX" sz="700" dirty="0">
              <a:solidFill>
                <a:prstClr val="black"/>
              </a:solidFill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6680967" y="4553733"/>
            <a:ext cx="1953821" cy="9541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s-MX"/>
            </a:defPPr>
            <a:lvl1pPr marL="85725" indent="-85725" defTabSz="457200">
              <a:buFont typeface="Arial" pitchFamily="34" charset="0"/>
              <a:buChar char="•"/>
              <a:defRPr sz="700">
                <a:solidFill>
                  <a:prstClr val="black"/>
                </a:solidFill>
              </a:defRPr>
            </a:lvl1pPr>
          </a:lstStyle>
          <a:p>
            <a:r>
              <a:rPr lang="es-MX" dirty="0"/>
              <a:t>Objetivo del PE</a:t>
            </a:r>
          </a:p>
          <a:p>
            <a:r>
              <a:rPr lang="es-MX" dirty="0"/>
              <a:t>Competencias y perfil de egreso</a:t>
            </a:r>
          </a:p>
          <a:p>
            <a:r>
              <a:rPr lang="es-MX" dirty="0"/>
              <a:t>Objetivos Educaciones </a:t>
            </a:r>
          </a:p>
          <a:p>
            <a:r>
              <a:rPr lang="es-MX" dirty="0"/>
              <a:t>Perfil de ingreso-Requisitos Admisión</a:t>
            </a:r>
          </a:p>
          <a:p>
            <a:r>
              <a:rPr lang="es-MX" dirty="0"/>
              <a:t>Mapas funcionales –Niveles de Dominio</a:t>
            </a:r>
          </a:p>
          <a:p>
            <a:r>
              <a:rPr lang="es-MX" dirty="0"/>
              <a:t>Desagregación de saberes de la Competencia</a:t>
            </a:r>
          </a:p>
          <a:p>
            <a:r>
              <a:rPr lang="es-MX" dirty="0"/>
              <a:t>Mapa curricular –Plan de Estudios</a:t>
            </a:r>
          </a:p>
          <a:p>
            <a:r>
              <a:rPr lang="es-MX" dirty="0"/>
              <a:t>Método y sistema de evaluación </a:t>
            </a:r>
          </a:p>
        </p:txBody>
      </p:sp>
      <p:sp>
        <p:nvSpPr>
          <p:cNvPr id="49" name="48 Elipse"/>
          <p:cNvSpPr/>
          <p:nvPr/>
        </p:nvSpPr>
        <p:spPr>
          <a:xfrm>
            <a:off x="6876256" y="3861048"/>
            <a:ext cx="1368152" cy="576064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900" dirty="0">
                <a:solidFill>
                  <a:prstClr val="black"/>
                </a:solidFill>
              </a:rPr>
              <a:t>Primera versión del documento curricular</a:t>
            </a:r>
          </a:p>
        </p:txBody>
      </p:sp>
      <p:sp>
        <p:nvSpPr>
          <p:cNvPr id="50" name="49 Elipse"/>
          <p:cNvSpPr/>
          <p:nvPr/>
        </p:nvSpPr>
        <p:spPr>
          <a:xfrm>
            <a:off x="5032780" y="4032663"/>
            <a:ext cx="1367607" cy="63094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900" dirty="0">
                <a:solidFill>
                  <a:prstClr val="white"/>
                </a:solidFill>
              </a:rPr>
              <a:t>Presupuesto para la operación del PE</a:t>
            </a:r>
          </a:p>
        </p:txBody>
      </p:sp>
      <p:sp>
        <p:nvSpPr>
          <p:cNvPr id="51" name="50 Elipse"/>
          <p:cNvSpPr/>
          <p:nvPr/>
        </p:nvSpPr>
        <p:spPr>
          <a:xfrm>
            <a:off x="3139721" y="3984093"/>
            <a:ext cx="1242138" cy="61755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900" dirty="0">
                <a:solidFill>
                  <a:prstClr val="white"/>
                </a:solidFill>
              </a:rPr>
              <a:t>Documento curricular del PE aprobado </a:t>
            </a:r>
          </a:p>
        </p:txBody>
      </p:sp>
      <p:sp>
        <p:nvSpPr>
          <p:cNvPr id="52" name="51 Elipse"/>
          <p:cNvSpPr/>
          <p:nvPr/>
        </p:nvSpPr>
        <p:spPr>
          <a:xfrm>
            <a:off x="1187624" y="3717032"/>
            <a:ext cx="1440160" cy="731045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800" dirty="0">
                <a:solidFill>
                  <a:prstClr val="black"/>
                </a:solidFill>
              </a:rPr>
              <a:t>Díptico informativo</a:t>
            </a:r>
          </a:p>
          <a:p>
            <a:pPr algn="ctr" defTabSz="457200">
              <a:defRPr/>
            </a:pPr>
            <a:r>
              <a:rPr lang="es-MX" sz="800" dirty="0">
                <a:solidFill>
                  <a:prstClr val="black"/>
                </a:solidFill>
              </a:rPr>
              <a:t>Plan de estudios registrado</a:t>
            </a:r>
          </a:p>
          <a:p>
            <a:pPr algn="ctr" defTabSz="457200">
              <a:defRPr/>
            </a:pPr>
            <a:r>
              <a:rPr lang="es-MX" sz="800" dirty="0">
                <a:solidFill>
                  <a:prstClr val="black"/>
                </a:solidFill>
              </a:rPr>
              <a:t>Programas de curso y planes de clase</a:t>
            </a:r>
          </a:p>
        </p:txBody>
      </p:sp>
      <p:graphicFrame>
        <p:nvGraphicFramePr>
          <p:cNvPr id="53" name="52 Tabla"/>
          <p:cNvGraphicFramePr>
            <a:graphicFrameLocks noGrp="1"/>
          </p:cNvGraphicFramePr>
          <p:nvPr/>
        </p:nvGraphicFramePr>
        <p:xfrm>
          <a:off x="684213" y="6165850"/>
          <a:ext cx="8064500" cy="215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7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5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6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51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</a:rPr>
                        <a:t>Noviembre 2022 – marzo 2023</a:t>
                      </a:r>
                    </a:p>
                  </a:txBody>
                  <a:tcPr marL="91436" marR="91436" marT="45694" marB="456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</a:rPr>
                        <a:t>Octubre </a:t>
                      </a:r>
                      <a:r>
                        <a:rPr lang="es-MX" sz="800" baseline="0" dirty="0">
                          <a:solidFill>
                            <a:schemeClr val="tx1"/>
                          </a:solidFill>
                        </a:rPr>
                        <a:t>2022</a:t>
                      </a:r>
                      <a:endParaRPr lang="es-MX" sz="800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 marT="45694" marB="456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baseline="0" dirty="0">
                          <a:solidFill>
                            <a:schemeClr val="tx1"/>
                          </a:solidFill>
                        </a:rPr>
                        <a:t>Septiembre 2022</a:t>
                      </a:r>
                      <a:endParaRPr lang="es-MX" sz="800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 marT="45694" marB="456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</a:rPr>
                        <a:t>Junio – Agosto </a:t>
                      </a:r>
                      <a:r>
                        <a:rPr lang="es-MX" sz="800" baseline="0" dirty="0">
                          <a:solidFill>
                            <a:schemeClr val="tx1"/>
                          </a:solidFill>
                        </a:rPr>
                        <a:t>2022</a:t>
                      </a:r>
                      <a:endParaRPr lang="es-MX" sz="800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 marT="45694" marB="456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19 Flecha derecha"/>
          <p:cNvSpPr/>
          <p:nvPr/>
        </p:nvSpPr>
        <p:spPr>
          <a:xfrm>
            <a:off x="2268538" y="1052513"/>
            <a:ext cx="142875" cy="63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s-MX">
              <a:solidFill>
                <a:prstClr val="white"/>
              </a:solidFill>
            </a:endParaRPr>
          </a:p>
        </p:txBody>
      </p:sp>
      <p:sp>
        <p:nvSpPr>
          <p:cNvPr id="54" name="53 Flecha derecha"/>
          <p:cNvSpPr/>
          <p:nvPr/>
        </p:nvSpPr>
        <p:spPr>
          <a:xfrm>
            <a:off x="3995738" y="1052513"/>
            <a:ext cx="144462" cy="63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s-MX">
              <a:solidFill>
                <a:prstClr val="white"/>
              </a:solidFill>
            </a:endParaRPr>
          </a:p>
        </p:txBody>
      </p:sp>
      <p:sp>
        <p:nvSpPr>
          <p:cNvPr id="55" name="54 Flecha derecha"/>
          <p:cNvSpPr/>
          <p:nvPr/>
        </p:nvSpPr>
        <p:spPr>
          <a:xfrm>
            <a:off x="7164388" y="1052513"/>
            <a:ext cx="144462" cy="63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s-MX">
              <a:solidFill>
                <a:prstClr val="white"/>
              </a:solidFill>
            </a:endParaRPr>
          </a:p>
        </p:txBody>
      </p:sp>
      <p:sp>
        <p:nvSpPr>
          <p:cNvPr id="11" name="10 Paralelogramo"/>
          <p:cNvSpPr/>
          <p:nvPr/>
        </p:nvSpPr>
        <p:spPr>
          <a:xfrm flipH="1">
            <a:off x="755650" y="5661025"/>
            <a:ext cx="1871663" cy="427038"/>
          </a:xfrm>
          <a:prstGeom prst="parallelogram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1000" dirty="0">
                <a:solidFill>
                  <a:prstClr val="white"/>
                </a:solidFill>
              </a:rPr>
              <a:t>IX. Seguimiento a la aprobación del PE </a:t>
            </a:r>
          </a:p>
        </p:txBody>
      </p:sp>
      <p:sp>
        <p:nvSpPr>
          <p:cNvPr id="12" name="11 Paralelogramo"/>
          <p:cNvSpPr/>
          <p:nvPr/>
        </p:nvSpPr>
        <p:spPr>
          <a:xfrm flipH="1">
            <a:off x="6732588" y="5661025"/>
            <a:ext cx="1858962" cy="436563"/>
          </a:xfrm>
          <a:prstGeom prst="parallelogram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900" dirty="0">
                <a:solidFill>
                  <a:prstClr val="white"/>
                </a:solidFill>
              </a:rPr>
              <a:t>VI. Diseño curricular del PE (Primera aproximación) </a:t>
            </a:r>
          </a:p>
        </p:txBody>
      </p:sp>
      <p:sp>
        <p:nvSpPr>
          <p:cNvPr id="13" name="12 Paralelogramo"/>
          <p:cNvSpPr/>
          <p:nvPr/>
        </p:nvSpPr>
        <p:spPr>
          <a:xfrm flipH="1">
            <a:off x="4859338" y="5661025"/>
            <a:ext cx="1728787" cy="431800"/>
          </a:xfrm>
          <a:prstGeom prst="parallelogram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1000" dirty="0">
                <a:solidFill>
                  <a:prstClr val="white"/>
                </a:solidFill>
              </a:rPr>
              <a:t>VII. Análisis de factibilidad del PE </a:t>
            </a:r>
          </a:p>
        </p:txBody>
      </p:sp>
      <p:sp>
        <p:nvSpPr>
          <p:cNvPr id="14" name="13 Paralelogramo"/>
          <p:cNvSpPr/>
          <p:nvPr/>
        </p:nvSpPr>
        <p:spPr>
          <a:xfrm flipH="1">
            <a:off x="2843213" y="5661025"/>
            <a:ext cx="1800225" cy="431800"/>
          </a:xfrm>
          <a:prstGeom prst="parallelogram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900" dirty="0">
                <a:solidFill>
                  <a:prstClr val="white"/>
                </a:solidFill>
              </a:rPr>
              <a:t>VIII. Integración y aprobación de la propuesta educativa </a:t>
            </a:r>
          </a:p>
        </p:txBody>
      </p:sp>
      <p:sp>
        <p:nvSpPr>
          <p:cNvPr id="68" name="67 Flecha derecha"/>
          <p:cNvSpPr/>
          <p:nvPr/>
        </p:nvSpPr>
        <p:spPr>
          <a:xfrm flipH="1" flipV="1">
            <a:off x="6588125" y="5876925"/>
            <a:ext cx="131763" cy="69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s-MX">
              <a:solidFill>
                <a:prstClr val="white"/>
              </a:solidFill>
            </a:endParaRPr>
          </a:p>
        </p:txBody>
      </p:sp>
      <p:sp>
        <p:nvSpPr>
          <p:cNvPr id="69" name="68 Flecha derecha"/>
          <p:cNvSpPr/>
          <p:nvPr/>
        </p:nvSpPr>
        <p:spPr>
          <a:xfrm flipH="1" flipV="1">
            <a:off x="4716463" y="5876925"/>
            <a:ext cx="130175" cy="69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s-MX">
              <a:solidFill>
                <a:prstClr val="white"/>
              </a:solidFill>
            </a:endParaRPr>
          </a:p>
        </p:txBody>
      </p:sp>
      <p:sp>
        <p:nvSpPr>
          <p:cNvPr id="70" name="69 Flecha derecha"/>
          <p:cNvSpPr/>
          <p:nvPr/>
        </p:nvSpPr>
        <p:spPr>
          <a:xfrm flipH="1" flipV="1">
            <a:off x="2700338" y="5876925"/>
            <a:ext cx="130175" cy="69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s-MX">
              <a:solidFill>
                <a:prstClr val="white"/>
              </a:solidFill>
            </a:endParaRPr>
          </a:p>
        </p:txBody>
      </p:sp>
      <p:cxnSp>
        <p:nvCxnSpPr>
          <p:cNvPr id="74" name="73 Conector angular"/>
          <p:cNvCxnSpPr/>
          <p:nvPr/>
        </p:nvCxnSpPr>
        <p:spPr>
          <a:xfrm rot="10800000" flipH="1">
            <a:off x="3067050" y="404813"/>
            <a:ext cx="136525" cy="3060700"/>
          </a:xfrm>
          <a:prstGeom prst="bentConnector3">
            <a:avLst>
              <a:gd name="adj1" fmla="val -1916276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95 Conector angular"/>
          <p:cNvCxnSpPr/>
          <p:nvPr/>
        </p:nvCxnSpPr>
        <p:spPr>
          <a:xfrm rot="10800000" flipH="1" flipV="1">
            <a:off x="3067050" y="3536950"/>
            <a:ext cx="209550" cy="2987675"/>
          </a:xfrm>
          <a:prstGeom prst="bentConnector3">
            <a:avLst>
              <a:gd name="adj1" fmla="val -1257719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Flecha derecha"/>
          <p:cNvSpPr/>
          <p:nvPr/>
        </p:nvSpPr>
        <p:spPr>
          <a:xfrm>
            <a:off x="5580063" y="1052513"/>
            <a:ext cx="144462" cy="63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s-MX">
              <a:solidFill>
                <a:prstClr val="white"/>
              </a:solidFill>
            </a:endParaRPr>
          </a:p>
        </p:txBody>
      </p:sp>
      <p:sp>
        <p:nvSpPr>
          <p:cNvPr id="61" name="60 Paralelogramo"/>
          <p:cNvSpPr/>
          <p:nvPr/>
        </p:nvSpPr>
        <p:spPr>
          <a:xfrm>
            <a:off x="7308700" y="836613"/>
            <a:ext cx="1439863" cy="431800"/>
          </a:xfrm>
          <a:prstGeom prst="parallelogram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900" dirty="0">
                <a:solidFill>
                  <a:prstClr val="white"/>
                </a:solidFill>
              </a:rPr>
              <a:t>V. Identificación de competencias</a:t>
            </a:r>
          </a:p>
        </p:txBody>
      </p:sp>
      <p:sp>
        <p:nvSpPr>
          <p:cNvPr id="62" name="61 CuadroTexto"/>
          <p:cNvSpPr txBox="1"/>
          <p:nvPr/>
        </p:nvSpPr>
        <p:spPr>
          <a:xfrm>
            <a:off x="7299175" y="1420813"/>
            <a:ext cx="1368425" cy="95408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Identificación de las tendencias en la formación disciplinar</a:t>
            </a:r>
          </a:p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Identificación de las áreas tradicionales y emergentes</a:t>
            </a:r>
          </a:p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Determinación de las competencias profesionales del PE</a:t>
            </a:r>
          </a:p>
        </p:txBody>
      </p:sp>
      <p:sp>
        <p:nvSpPr>
          <p:cNvPr id="66" name="65 Elipse"/>
          <p:cNvSpPr/>
          <p:nvPr/>
        </p:nvSpPr>
        <p:spPr>
          <a:xfrm>
            <a:off x="5531746" y="2492896"/>
            <a:ext cx="1632641" cy="792088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s-MX" sz="800" dirty="0">
                <a:solidFill>
                  <a:prstClr val="white"/>
                </a:solidFill>
              </a:rPr>
              <a:t>Propuestas para la actualización del modelo curricular y programas de apoyo a la formación profesional</a:t>
            </a:r>
          </a:p>
        </p:txBody>
      </p:sp>
      <p:sp>
        <p:nvSpPr>
          <p:cNvPr id="59" name="58 CuadroTexto"/>
          <p:cNvSpPr txBox="1"/>
          <p:nvPr/>
        </p:nvSpPr>
        <p:spPr>
          <a:xfrm>
            <a:off x="5651500" y="1412875"/>
            <a:ext cx="1368425" cy="954088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Revisión de los esquemas de formación, continuidad, secuenciación e integración del currículum</a:t>
            </a:r>
          </a:p>
          <a:p>
            <a:pPr marL="85725" indent="-85725" defTabSz="457200">
              <a:buFont typeface="Arial" pitchFamily="34" charset="0"/>
              <a:buChar char="•"/>
              <a:defRPr/>
            </a:pPr>
            <a:r>
              <a:rPr lang="es-MX" sz="700" dirty="0">
                <a:solidFill>
                  <a:prstClr val="black"/>
                </a:solidFill>
              </a:rPr>
              <a:t>Revisión de los programas de apoyo a la formación profesional </a:t>
            </a:r>
          </a:p>
          <a:p>
            <a:pPr defTabSz="457200">
              <a:defRPr/>
            </a:pPr>
            <a:endParaRPr lang="es-MX" sz="700" dirty="0">
              <a:solidFill>
                <a:prstClr val="black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84213" y="2366963"/>
            <a:ext cx="1439862" cy="276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s-MX"/>
            </a:defPPr>
            <a:lvl1pPr marL="85725" indent="-85725" defTabSz="457200">
              <a:buFont typeface="Arial" pitchFamily="34" charset="0"/>
              <a:buChar char="•"/>
              <a:defRPr sz="700">
                <a:solidFill>
                  <a:prstClr val="black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0" indent="0" algn="ctr">
              <a:buNone/>
            </a:pPr>
            <a:r>
              <a:rPr lang="es-MX" sz="600" dirty="0"/>
              <a:t>Participación de Consejo Consultivo-Grupos de Interés</a:t>
            </a:r>
          </a:p>
        </p:txBody>
      </p:sp>
      <p:sp>
        <p:nvSpPr>
          <p:cNvPr id="63" name="62 CuadroTexto"/>
          <p:cNvSpPr txBox="1"/>
          <p:nvPr/>
        </p:nvSpPr>
        <p:spPr>
          <a:xfrm>
            <a:off x="6680967" y="5461342"/>
            <a:ext cx="1953821" cy="18466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s-MX"/>
            </a:defPPr>
            <a:lvl1pPr marL="85725" indent="-85725" defTabSz="457200">
              <a:buFont typeface="Arial" pitchFamily="34" charset="0"/>
              <a:buChar char="•"/>
              <a:defRPr sz="700">
                <a:solidFill>
                  <a:prstClr val="black"/>
                </a:solidFill>
              </a:defRPr>
            </a:lvl1pPr>
          </a:lstStyle>
          <a:p>
            <a:pPr marL="0" indent="0">
              <a:buNone/>
            </a:pPr>
            <a:r>
              <a:rPr lang="es-MX" sz="600" dirty="0"/>
              <a:t>Validación de Consejo Consultivo-Grupos de Interés</a:t>
            </a:r>
          </a:p>
        </p:txBody>
      </p:sp>
    </p:spTree>
    <p:extLst>
      <p:ext uri="{BB962C8B-B14F-4D97-AF65-F5344CB8AC3E}">
        <p14:creationId xmlns:p14="http://schemas.microsoft.com/office/powerpoint/2010/main" val="361829662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1 Título"/>
          <p:cNvSpPr txBox="1">
            <a:spLocks/>
          </p:cNvSpPr>
          <p:nvPr/>
        </p:nvSpPr>
        <p:spPr>
          <a:xfrm>
            <a:off x="566562" y="281816"/>
            <a:ext cx="8236856" cy="839560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Metodología de Diseño Curricular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124107"/>
              </p:ext>
            </p:extLst>
          </p:nvPr>
        </p:nvGraphicFramePr>
        <p:xfrm>
          <a:off x="529116" y="1121376"/>
          <a:ext cx="8236857" cy="431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56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5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56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>
                          <a:solidFill>
                            <a:schemeClr val="bg1"/>
                          </a:solidFill>
                        </a:rPr>
                        <a:t>ESTRUCTURA DEL DOCUMENTO EJECUTIVO</a:t>
                      </a:r>
                      <a:endParaRPr lang="es-MX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Tiempo estimado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Insumos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prstClr val="white"/>
                          </a:solidFill>
                        </a:rPr>
                        <a:t>VI. Diseño curricular del PE (Primera aproximación) 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b="1" dirty="0">
                          <a:solidFill>
                            <a:srgbClr val="002060"/>
                          </a:solidFill>
                        </a:rPr>
                        <a:t>1. Objetivo Curricular del PE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1 sesión 2 </a:t>
                      </a:r>
                      <a:r>
                        <a:rPr lang="es-MX" sz="1400" dirty="0" err="1"/>
                        <a:t>hrs</a:t>
                      </a:r>
                      <a:r>
                        <a:rPr lang="es-MX" sz="14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Estudio de pertinencia-Necesidades sociales y tendencias-Objetivo actual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>
                          <a:solidFill>
                            <a:srgbClr val="002060"/>
                          </a:solidFill>
                        </a:rPr>
                        <a:t>2. Diseño de Competencias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2 sesiones de 2 </a:t>
                      </a:r>
                      <a:r>
                        <a:rPr lang="es-MX" sz="1400" dirty="0" err="1"/>
                        <a:t>hrs</a:t>
                      </a:r>
                      <a:r>
                        <a:rPr lang="es-MX" sz="14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Estudio de pertinencia-Necesidades sociales y tendencias-Objetivo actual</a:t>
                      </a:r>
                    </a:p>
                    <a:p>
                      <a:r>
                        <a:rPr lang="es-MX" sz="1400" dirty="0"/>
                        <a:t>PDI2024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3. Perfil de egreso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1</a:t>
                      </a:r>
                      <a:r>
                        <a:rPr lang="es-MX" sz="1400" baseline="0" dirty="0"/>
                        <a:t> sesión de 2 </a:t>
                      </a:r>
                      <a:r>
                        <a:rPr lang="es-MX" sz="1400" baseline="0" dirty="0" err="1"/>
                        <a:t>hrs</a:t>
                      </a:r>
                      <a:r>
                        <a:rPr lang="es-MX" sz="1400" baseline="0" dirty="0"/>
                        <a:t>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Competencias-Filosofía ITSON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1" dirty="0"/>
                    </a:p>
                  </a:txBody>
                  <a:tcPr>
                    <a:solidFill>
                      <a:srgbClr val="FFECA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>
                          <a:solidFill>
                            <a:srgbClr val="002060"/>
                          </a:solidFill>
                        </a:rPr>
                        <a:t>5. Perfil de Ingreso</a:t>
                      </a:r>
                      <a:endParaRPr lang="es-MX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1</a:t>
                      </a:r>
                      <a:r>
                        <a:rPr lang="es-MX" sz="1400" baseline="0" dirty="0"/>
                        <a:t> sesión de 2 </a:t>
                      </a:r>
                      <a:r>
                        <a:rPr lang="es-MX" sz="1400" baseline="0" dirty="0" err="1"/>
                        <a:t>hrs</a:t>
                      </a:r>
                      <a:r>
                        <a:rPr lang="es-MX" sz="1400" baseline="0" dirty="0"/>
                        <a:t>.</a:t>
                      </a:r>
                      <a:endParaRPr lang="es-MX" sz="1400" dirty="0"/>
                    </a:p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Competencias y OE-Ingeniería AE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1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>
                          <a:solidFill>
                            <a:srgbClr val="002060"/>
                          </a:solidFill>
                        </a:rPr>
                        <a:t>6. Requisitos de Admisión</a:t>
                      </a:r>
                      <a:endParaRPr lang="es-MX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Información dada por Registro Escolar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918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1 Título"/>
          <p:cNvSpPr txBox="1">
            <a:spLocks/>
          </p:cNvSpPr>
          <p:nvPr/>
        </p:nvSpPr>
        <p:spPr>
          <a:xfrm>
            <a:off x="566562" y="522305"/>
            <a:ext cx="8236856" cy="839560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Metodología de Diseño Curricular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118758"/>
              </p:ext>
            </p:extLst>
          </p:nvPr>
        </p:nvGraphicFramePr>
        <p:xfrm>
          <a:off x="566562" y="1370467"/>
          <a:ext cx="8236857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56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5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56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800" b="1" dirty="0">
                          <a:solidFill>
                            <a:schemeClr val="bg1"/>
                          </a:solidFill>
                        </a:rPr>
                        <a:t>ESTRUCTURA DEL DOCUMENTO EJECUTIVO</a:t>
                      </a:r>
                      <a:endParaRPr lang="es-MX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Tiempo estimado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Insumos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3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>
                          <a:solidFill>
                            <a:srgbClr val="002060"/>
                          </a:solidFill>
                        </a:rPr>
                        <a:t>7. Mapa Funcional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3-4 sesiones de 2hrs.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Competencias-Tabla de necesidades sociales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>
                          <a:solidFill>
                            <a:srgbClr val="002060"/>
                          </a:solidFill>
                        </a:rPr>
                        <a:t>9. Mapa Curricular</a:t>
                      </a:r>
                      <a:endParaRPr lang="es-MX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3-4 sesiones de 2hrs.</a:t>
                      </a:r>
                    </a:p>
                    <a:p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Competencias, mapa funcional</a:t>
                      </a:r>
                    </a:p>
                    <a:p>
                      <a:r>
                        <a:rPr lang="es-MX" sz="1400" dirty="0"/>
                        <a:t>Acuerdo 18/11/18 Ley</a:t>
                      </a:r>
                      <a:r>
                        <a:rPr lang="es-MX" sz="1400" baseline="0" dirty="0"/>
                        <a:t> Gral. de ES 25/10/22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>
                          <a:solidFill>
                            <a:srgbClr val="002060"/>
                          </a:solidFill>
                        </a:rPr>
                        <a:t>10. Plan de Estudios</a:t>
                      </a:r>
                      <a:endParaRPr lang="es-MX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Formatos institucionales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ECA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>
                          <a:solidFill>
                            <a:srgbClr val="002060"/>
                          </a:solidFill>
                        </a:rPr>
                        <a:t>11. Método y Sistema de Evaluación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CDA especial para Posgrados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kern="1200" dirty="0">
                          <a:solidFill>
                            <a:prstClr val="white"/>
                          </a:solidFill>
                          <a:latin typeface="+mn-lt"/>
                          <a:ea typeface="+mn-ea"/>
                          <a:cs typeface="+mn-cs"/>
                        </a:rPr>
                        <a:t>VI. Diseño curricular del PE (Primera aproximación) 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>
                          <a:solidFill>
                            <a:srgbClr val="002060"/>
                          </a:solidFill>
                        </a:rPr>
                        <a:t>12. Estudio de Factibilidad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2 sesiones de 2 </a:t>
                      </a:r>
                      <a:r>
                        <a:rPr lang="es-MX" sz="1400" dirty="0" err="1"/>
                        <a:t>hr</a:t>
                      </a:r>
                      <a:r>
                        <a:rPr lang="es-MX" sz="1400" dirty="0"/>
                        <a:t>. Es mucho trabajo por fuera de la sesión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Diciembre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1640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22" t="17777" r="13241" b="5629"/>
          <a:stretch/>
        </p:blipFill>
        <p:spPr bwMode="auto">
          <a:xfrm>
            <a:off x="0" y="0"/>
            <a:ext cx="9347200" cy="669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8978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48" t="18963" r="17870" b="5482"/>
          <a:stretch/>
        </p:blipFill>
        <p:spPr bwMode="auto">
          <a:xfrm>
            <a:off x="0" y="88900"/>
            <a:ext cx="87757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59812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8F0A66EE0A3734591AAB567CE81EF2E" ma:contentTypeVersion="" ma:contentTypeDescription="Crear nuevo documento." ma:contentTypeScope="" ma:versionID="b62d58391f018f1f8e04d560295dcbb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62db5c1be337c07b3d988852ce2b352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5DFC1E8-1035-46FB-AE54-B63582873133}"/>
</file>

<file path=customXml/itemProps2.xml><?xml version="1.0" encoding="utf-8"?>
<ds:datastoreItem xmlns:ds="http://schemas.openxmlformats.org/officeDocument/2006/customXml" ds:itemID="{7933003F-9B30-42F9-AAC1-F1D5D48051E4}"/>
</file>

<file path=customXml/itemProps3.xml><?xml version="1.0" encoding="utf-8"?>
<ds:datastoreItem xmlns:ds="http://schemas.openxmlformats.org/officeDocument/2006/customXml" ds:itemID="{D6721EE6-0CD3-4785-BF60-880947EBFAD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3124</TotalTime>
  <Words>1933</Words>
  <Application>Microsoft Office PowerPoint</Application>
  <PresentationFormat>Presentación en pantalla (4:3)</PresentationFormat>
  <Paragraphs>212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Andalus</vt:lpstr>
      <vt:lpstr>Arial</vt:lpstr>
      <vt:lpstr>Calibri</vt:lpstr>
      <vt:lpstr>Calibri Light</vt:lpstr>
      <vt:lpstr>Symbol</vt:lpstr>
      <vt:lpstr>Trebuchet MS</vt:lpstr>
      <vt:lpstr>Tema de Office</vt:lpstr>
      <vt:lpstr>Metodología para el Diseño  Curricular 2023</vt:lpstr>
      <vt:lpstr>Metodología de diseño curricular, Plan 2023</vt:lpstr>
      <vt:lpstr>Misión y Visión ITSON</vt:lpstr>
      <vt:lpstr>Valores ITSON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(Nombre del Programa Educativo)</dc:title>
  <dc:creator>Microsoft Office User</dc:creator>
  <cp:lastModifiedBy>Erika Eneida Portillo Leyva</cp:lastModifiedBy>
  <cp:revision>108</cp:revision>
  <cp:lastPrinted>2022-06-27T21:05:28Z</cp:lastPrinted>
  <dcterms:created xsi:type="dcterms:W3CDTF">2022-03-25T19:04:04Z</dcterms:created>
  <dcterms:modified xsi:type="dcterms:W3CDTF">2023-10-27T17:03:16Z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0x010100B8F0A66EE0A3734591AAB567CE81EF2E</vt:lpwstr>
  </property>
</Properties>
</file>