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3.xml" ContentType="application/vnd.openxmlformats-officedocument.presentationml.comments+xml"/>
  <Override PartName="/ppt/comments/comment2.xml" ContentType="application/vnd.openxmlformats-officedocument.presentationml.comments+xml"/>
  <Override PartName="/ppt/comments/comment4.xml" ContentType="application/vnd.openxmlformats-officedocument.presentationml.comment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tim" panose="020B0604020202020204" charset="-34"/>
      <p:regular r:id="rId22"/>
    </p:embeddedFont>
    <p:embeddedFont>
      <p:font typeface="Lexend" panose="020B0604020202020204" charset="0"/>
      <p:regular r:id="rId23"/>
      <p:bold r:id="rId24"/>
    </p:embeddedFont>
    <p:embeddedFont>
      <p:font typeface="Permanent Marker" panose="020B0604020202020204" charset="0"/>
      <p:regular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byOmA8gOHTk2/sDaqLYY81BgO3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5T18:57:17.426" idx="1">
    <p:pos x="6000" y="0"/>
    <p:text>Esta actividad es para realizarse de forma individual, el tutor les dará tiempo para realizarla, se recomienda que se desplace por el aula y observe a los alumnos para motivarlos a reflexionar.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3AFCM-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5T20:51:27.593" idx="2">
    <p:pos x="6000" y="0"/>
    <p:text>Se explicarán en las próximas dos diapositivas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3AFCM-w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5T19:45:26.420" idx="3">
    <p:pos x="6000" y="0"/>
    <p:text>Reflexión a manera de cierre del tema... en la siguiente diapositiva se dará la indicación de responder un cuestionario.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3AFCM-g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5T22:28:39.929" idx="4">
    <p:pos x="6000" y="0"/>
    <p:text>Indicaciones para el tutor:
1. Eliminar los enlaces de las unidades distintas a la propia, es decir, se dejará solo el cuestionario que corresponde al campus de los tutorados.
2. Pedir a los tutorados que respondan el cuestionario durante la misma sesión, aclarando que la información que la información recopilada es anónima y se utilizará para fines académicos.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3AFCM-o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0" name="Google Shape;15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60d8f3c05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2" name="Google Shape;1672;g260d8f3c05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267ac27f5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5" name="Google Shape;1685;g267ac27f5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6dce96718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2" name="Google Shape;1702;g26dce96718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60d8f3c0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9" name="Google Shape;1709;g260d8f3c0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5" name="Google Shape;17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609de604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6" name="Google Shape;1526;g2609de604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3d23e8540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g23d23e8540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23d23e8540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5" name="Google Shape;1585;g23d23e8540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dce9671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0" name="Google Shape;1590;g26dce9671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6dce9671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g26dce9671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4" name="Google Shape;16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260d8f3c05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g260d8f3c05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260d8f3c05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5" name="Google Shape;1645;g260d8f3c05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87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" name="Google Shape;330;p9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9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9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9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9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92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92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6" name="Google Shape;356;p9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3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93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80" name="Google Shape;380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81" name="Google Shape;381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82" name="Google Shape;382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95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95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95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12" name="Google Shape;412;p95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13" name="Google Shape;413;p95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5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5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5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5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5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5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5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5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5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5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6" name="Google Shape;426;p9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96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96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0" name="Google Shape;450;p96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51" name="Google Shape;451;p96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52" name="Google Shape;452;p96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6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6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6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6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6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6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6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6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6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6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64" name="Google Shape;464;p96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6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8" name="Google Shape;468;p9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9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9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91" name="Google Shape;491;p9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9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9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98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98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98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98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9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20" name="Google Shape;520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21" name="Google Shape;521;p9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2" name="Google Shape;522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23" name="Google Shape;523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24" name="Google Shape;524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9" name="Google Shape;539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40" name="Google Shape;540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55" name="Google Shape;555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8" name="Google Shape;558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1" name="Google Shape;561;p9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99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3" name="Google Shape;563;p99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4" name="Google Shape;564;p99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99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8" name="Google Shape;568;p1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10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1" name="Google Shape;591;p10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0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10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4" name="Google Shape;594;p10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5" name="Google Shape;595;p10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10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10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8" name="Google Shape;598;p10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01" name="Google Shape;601;p10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2" name="Google Shape;602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03" name="Google Shape;603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04" name="Google Shape;604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0" name="Google Shape;620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35" name="Google Shape;635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6" name="Google Shape;636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7" name="Google Shape;637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8" name="Google Shape;638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9" name="Google Shape;639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1" name="Google Shape;641;p10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0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3" name="Google Shape;643;p10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10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0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6" name="Google Shape;646;p10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10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50" name="Google Shape;650;p10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10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73" name="Google Shape;673;p10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10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0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76" name="Google Shape;676;p10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77" name="Google Shape;677;p10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10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10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80" name="Google Shape;680;p10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81" name="Google Shape;681;p10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82" name="Google Shape;682;p10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91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91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85" name="Google Shape;685;p10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10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08" name="Google Shape;708;p10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9" name="Google Shape;709;p10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10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10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12" name="Google Shape;712;p10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13" name="Google Shape;713;p10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16" name="Google Shape;716;p10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0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0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8" name="Google Shape;738;p104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04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42" name="Google Shape;742;p10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0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105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105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6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7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08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4" name="Google Shape;774;p1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110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7" name="Google Shape;797;p110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0" name="Google Shape;800;p1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111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3" name="Google Shape;823;p111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826" name="Google Shape;826;p1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112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50" name="Google Shape;850;p1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2" name="Google Shape;872;p1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1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" name="Google Shape;153;p13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75" name="Google Shape;875;p11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6" name="Google Shape;876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77" name="Google Shape;877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78" name="Google Shape;878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94" name="Google Shape;894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09" name="Google Shape;909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0" name="Google Shape;910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1" name="Google Shape;911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2" name="Google Shape;912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3" name="Google Shape;913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4" name="Google Shape;914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15" name="Google Shape;915;p114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114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7" name="Google Shape;917;p114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114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9" name="Google Shape;919;p114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0" name="Google Shape;920;p114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1" name="Google Shape;921;p114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2" name="Google Shape;922;p114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3" name="Google Shape;923;p1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26" name="Google Shape;926;p1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8" name="Google Shape;948;p115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49" name="Google Shape;949;p115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0" name="Google Shape;950;p115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115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52" name="Google Shape;952;p11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55" name="Google Shape;955;p1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1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80" name="Google Shape;980;p1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117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03" name="Google Shape;1003;p117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04" name="Google Shape;1004;p117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05" name="Google Shape;1005;p117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06" name="Google Shape;1006;p117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07" name="Google Shape;1007;p117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08" name="Google Shape;1008;p1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17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0" name="Google Shape;1010;p117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117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117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3" name="Google Shape;1013;p117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4" name="Google Shape;1014;p117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17" name="Google Shape;1017;p1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9" name="Google Shape;1039;p118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40" name="Google Shape;1040;p118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118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2" name="Google Shape;1042;p118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43" name="Google Shape;1043;p118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44" name="Google Shape;1044;p118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5" name="Google Shape;1045;p118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118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47" name="Google Shape;1047;p118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8" name="Google Shape;1048;p118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49" name="Google Shape;1049;p118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2" name="Google Shape;1052;p1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4" name="Google Shape;1074;p1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77" name="Google Shape;1077;p1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121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97" name="Google Shape;1097;p121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00" name="Google Shape;1100;p1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122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20" name="Google Shape;1120;p122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23" name="Google Shape;1123;p1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4" name="Google Shape;1124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25" name="Google Shape;1125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26" name="Google Shape;1126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42" name="Google Shape;1142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7" name="Google Shape;1157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8" name="Google Shape;1158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9" name="Google Shape;1159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0" name="Google Shape;1160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1" name="Google Shape;1161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2" name="Google Shape;1162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63" name="Google Shape;1163;p123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64" name="Google Shape;1164;p123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65" name="Google Shape;1165;p123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66" name="Google Shape;1166;p123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7" name="Google Shape;1167;p123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8" name="Google Shape;1168;p123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71" name="Google Shape;1171;p1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0" name="Google Shape;1190;p124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91" name="Google Shape;1191;p124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2" name="Google Shape;1192;p124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93" name="Google Shape;1193;p124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124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95" name="Google Shape;1195;p124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6" name="Google Shape;1196;p124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97" name="Google Shape;1197;p124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8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7" name="Google Shape;157;p8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8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0" name="Google Shape;180;p88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00" name="Google Shape;1200;p1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1" name="Google Shape;1201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02" name="Google Shape;1202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03" name="Google Shape;1203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8" name="Google Shape;1218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19" name="Google Shape;1219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34" name="Google Shape;1234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5" name="Google Shape;1235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6" name="Google Shape;1236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7" name="Google Shape;1237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8" name="Google Shape;1238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9" name="Google Shape;1239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40" name="Google Shape;1240;p125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1" name="Google Shape;1241;p125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44" name="Google Shape;1244;p12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5" name="Google Shape;1245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46" name="Google Shape;1246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47" name="Google Shape;1247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63" name="Google Shape;1263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78" name="Google Shape;1278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9" name="Google Shape;1279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0" name="Google Shape;1280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1" name="Google Shape;1281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2" name="Google Shape;1282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3" name="Google Shape;1283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84" name="Google Shape;1284;p126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126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88" name="Google Shape;1288;p1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0" name="Google Shape;1310;p12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311" name="Google Shape;1311;p12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312" name="Google Shape;1312;p12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313" name="Google Shape;1313;p12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12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5" name="Google Shape;1315;p12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6" name="Google Shape;1316;p12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19" name="Google Shape;1319;p1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2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2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128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342" name="Google Shape;1342;p128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343" name="Google Shape;1343;p1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128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128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7" name="Google Shape;1347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48" name="Google Shape;1348;p1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67" name="Google Shape;1367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8" name="Google Shape;1368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29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0" name="Google Shape;1370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29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72" name="Google Shape;1372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73" name="Google Shape;1373;p12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2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2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2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2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2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88" name="Google Shape;1388;p13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9" name="Google Shape;1389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90" name="Google Shape;1390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91" name="Google Shape;1391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6" name="Google Shape;1406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7" name="Google Shape;1407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22" name="Google Shape;1422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3" name="Google Shape;1423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4" name="Google Shape;1424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5" name="Google Shape;1425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6" name="Google Shape;1426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7" name="Google Shape;1427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0" name="Google Shape;1430;p1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49" name="Google Shape;1449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0" name="Google Shape;1450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1" name="Google Shape;1451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52" name="Google Shape;1452;p13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3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3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3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3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3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5" name="Google Shape;1465;p1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89" name="Google Shape;1489;p14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512" name="Google Shape;1512;p1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3" name="Google Shape;183;p1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2" name="Google Shape;202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20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20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7" name="Google Shape;207;p10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6" name="Google Shape;226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9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9" name="Google Shape;229;p109"/>
          <p:cNvSpPr txBox="1">
            <a:spLocks noGrp="1"/>
          </p:cNvSpPr>
          <p:nvPr>
            <p:ph type="subTitle" idx="1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14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4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4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4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4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4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4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4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255" name="Google Shape;255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256" name="Google Shape;256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14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9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94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94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90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0" name="Google Shape;310;p90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0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2" name="Google Shape;312;p90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90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4" name="Google Shape;314;p90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90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6" name="Google Shape;316;p90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7" name="Google Shape;317;p90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8" name="Google Shape;318;p90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9" name="Google Shape;319;p90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90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" name="Google Shape;321;p90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90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3" name="Google Shape;323;p90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90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5" name="Google Shape;325;p90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6" name="Google Shape;326;p90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7" name="Google Shape;327;p90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8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86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L68h2dDETt98K7JJ7" TargetMode="External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orms.gle/QnHb4QhGSwDcRtDU8" TargetMode="External"/><Relationship Id="rId5" Type="http://schemas.openxmlformats.org/officeDocument/2006/relationships/hyperlink" Target="https://forms.gle/XrodYzjwRAhTJD12A" TargetMode="External"/><Relationship Id="rId4" Type="http://schemas.openxmlformats.org/officeDocument/2006/relationships/hyperlink" Target="https://forms.gle/Thc7UaocFsQafSFz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org/venezuela/media/431/file/Habilidades#:~:text=Habilidades%20emocionales%3A%20Ning%C3%BAn%20sentimiento%20es,factores%20que%20nos%20producen%20tensi%C3%B3n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P7hDPP1Dz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Curso de Tutorías 1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23" name="Google Shape;1523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/>
              <a:t>Sesión 9</a:t>
            </a:r>
            <a:r>
              <a:rPr lang="en"/>
              <a:t>: Habilidades Emocionales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674;g260d8f3c052_0_63"/>
          <p:cNvGrpSpPr/>
          <p:nvPr/>
        </p:nvGrpSpPr>
        <p:grpSpPr>
          <a:xfrm>
            <a:off x="403248" y="527070"/>
            <a:ext cx="2557963" cy="3226877"/>
            <a:chOff x="2744034" y="1146343"/>
            <a:chExt cx="1827900" cy="2399700"/>
          </a:xfrm>
        </p:grpSpPr>
        <p:sp>
          <p:nvSpPr>
            <p:cNvPr id="1675" name="Google Shape;1675;g260d8f3c052_0_63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260d8f3c052_0_63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260d8f3c052_0_63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Conciencia de las propias emociones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Ayuda a construir mejores relaciones. Porque cuando reconoces tus emociones, puedes hablar de ellas con claridad, evitar o resolver mejor los conflictos y manejar las emociones difíciles con más facilidad.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g260d8f3c052_0_63"/>
          <p:cNvGrpSpPr/>
          <p:nvPr/>
        </p:nvGrpSpPr>
        <p:grpSpPr>
          <a:xfrm>
            <a:off x="6238021" y="1133699"/>
            <a:ext cx="2557963" cy="3226877"/>
            <a:chOff x="6913516" y="1597469"/>
            <a:chExt cx="1827900" cy="2399700"/>
          </a:xfrm>
        </p:grpSpPr>
        <p:sp>
          <p:nvSpPr>
            <p:cNvPr id="1679" name="Google Shape;1679;g260d8f3c052_0_63"/>
            <p:cNvSpPr/>
            <p:nvPr/>
          </p:nvSpPr>
          <p:spPr>
            <a:xfrm rot="5400000">
              <a:off x="6627616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260d8f3c052_0_63"/>
            <p:cNvSpPr/>
            <p:nvPr/>
          </p:nvSpPr>
          <p:spPr>
            <a:xfrm rot="10800000" flipH="1">
              <a:off x="694899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260d8f3c052_0_63"/>
            <p:cNvSpPr txBox="1"/>
            <p:nvPr/>
          </p:nvSpPr>
          <p:spPr>
            <a:xfrm>
              <a:off x="7026953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Regulación de las propias emociones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 autorregulación se relaciona con la conciencia de sí mismo, pero describe más específicamente la capacidad de controlar las emociones, ya sean negativas o positivas.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682" name="Google Shape;1682;g260d8f3c052_0_63"/>
          <p:cNvPicPr preferRelativeResize="0"/>
          <p:nvPr/>
        </p:nvPicPr>
        <p:blipFill rotWithShape="1">
          <a:blip r:embed="rId3">
            <a:alphaModFix/>
          </a:blip>
          <a:srcRect l="15461" r="12424"/>
          <a:stretch/>
        </p:blipFill>
        <p:spPr>
          <a:xfrm>
            <a:off x="2997563" y="1286325"/>
            <a:ext cx="3204101" cy="23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g267ac27f510_0_1"/>
          <p:cNvGrpSpPr/>
          <p:nvPr/>
        </p:nvGrpSpPr>
        <p:grpSpPr>
          <a:xfrm>
            <a:off x="1041224" y="550080"/>
            <a:ext cx="2323261" cy="3233836"/>
            <a:chOff x="1830046" y="1146343"/>
            <a:chExt cx="1827900" cy="2399700"/>
          </a:xfrm>
        </p:grpSpPr>
        <p:sp>
          <p:nvSpPr>
            <p:cNvPr id="1688" name="Google Shape;1688;g267ac27f510_0_1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67ac27f510_0_1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67ac27f510_0_1"/>
            <p:cNvSpPr txBox="1"/>
            <p:nvPr/>
          </p:nvSpPr>
          <p:spPr>
            <a:xfrm>
              <a:off x="2052471" y="1682420"/>
              <a:ext cx="1383000" cy="176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Motivación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Representa la voluntad de logro - entusiasmo, empuje, ambición - independientemente de los obstáculos, y es otro tema constantemente reforzado por los líderes analizados. 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1" name="Google Shape;1691;g267ac27f510_0_1"/>
          <p:cNvGrpSpPr/>
          <p:nvPr/>
        </p:nvGrpSpPr>
        <p:grpSpPr>
          <a:xfrm>
            <a:off x="3364675" y="1158018"/>
            <a:ext cx="2323261" cy="3233836"/>
            <a:chOff x="3658096" y="1597469"/>
            <a:chExt cx="1827900" cy="2399700"/>
          </a:xfrm>
        </p:grpSpPr>
        <p:sp>
          <p:nvSpPr>
            <p:cNvPr id="1692" name="Google Shape;1692;g267ac27f510_0_1"/>
            <p:cNvSpPr/>
            <p:nvPr/>
          </p:nvSpPr>
          <p:spPr>
            <a:xfrm rot="5400000">
              <a:off x="3372196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67ac27f510_0_1"/>
            <p:cNvSpPr/>
            <p:nvPr/>
          </p:nvSpPr>
          <p:spPr>
            <a:xfrm rot="10800000" flipH="1">
              <a:off x="3748030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67ac27f510_0_1"/>
            <p:cNvSpPr txBox="1"/>
            <p:nvPr/>
          </p:nvSpPr>
          <p:spPr>
            <a:xfrm>
              <a:off x="3790532" y="1623465"/>
              <a:ext cx="1547100" cy="18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Empatía</a:t>
              </a:r>
              <a:endParaRPr sz="11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“Capacidad innata de las personas que permite “tender puentes” hacia universos distintos al propio, para imaginar y sentir cómo es el mundo de la otra persona, incluso con situaciones en las que no estamos familiarizados por experiencia propia” (UNICEF, 2017, p.7)</a:t>
              </a:r>
              <a:r>
                <a:rPr lang="en" sz="1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g267ac27f510_0_1"/>
          <p:cNvGrpSpPr/>
          <p:nvPr/>
        </p:nvGrpSpPr>
        <p:grpSpPr>
          <a:xfrm>
            <a:off x="5687936" y="550080"/>
            <a:ext cx="2323261" cy="3233836"/>
            <a:chOff x="5485996" y="1146343"/>
            <a:chExt cx="1827900" cy="2399700"/>
          </a:xfrm>
        </p:grpSpPr>
        <p:sp>
          <p:nvSpPr>
            <p:cNvPr id="1696" name="Google Shape;1696;g267ac27f510_0_1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267ac27f510_0_1"/>
            <p:cNvSpPr/>
            <p:nvPr/>
          </p:nvSpPr>
          <p:spPr>
            <a:xfrm flipH="1">
              <a:off x="5574563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g267ac27f510_0_1"/>
            <p:cNvSpPr txBox="1"/>
            <p:nvPr/>
          </p:nvSpPr>
          <p:spPr>
            <a:xfrm>
              <a:off x="5574560" y="1643111"/>
              <a:ext cx="16155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Habilidades Sociales</a:t>
              </a:r>
              <a:endParaRPr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 habilidades sociales, ayudan a las personas a alcanzar su desarrollo personal y en grupo, y a concretar el aprender a ser, aprender a convivir, aprender a conocer (en este caso, a conocerse mejor a sí mismo y a conocer mejor a los demás) y aprender a hacer</a:t>
              </a:r>
              <a:r>
                <a:rPr lang="en" sz="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4" name="Google Shape;1704;g26dce96718f_0_9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425" y="1077950"/>
            <a:ext cx="4154956" cy="26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g26dce96718f_0_920"/>
          <p:cNvSpPr txBox="1">
            <a:spLocks noGrp="1"/>
          </p:cNvSpPr>
          <p:nvPr>
            <p:ph type="title"/>
          </p:nvPr>
        </p:nvSpPr>
        <p:spPr>
          <a:xfrm>
            <a:off x="272344" y="1175989"/>
            <a:ext cx="33099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 dirty="0">
                <a:latin typeface="Lexend"/>
                <a:ea typeface="Lexend"/>
                <a:cs typeface="Lexend"/>
                <a:sym typeface="Lexend"/>
              </a:rPr>
              <a:t>¿cómo podemos reducir la vulnerabilidad emocional?</a:t>
            </a:r>
            <a:endParaRPr sz="28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6" name="Google Shape;1706;g26dce96718f_0_920"/>
          <p:cNvSpPr txBox="1">
            <a:spLocks noGrp="1"/>
          </p:cNvSpPr>
          <p:nvPr>
            <p:ph type="subTitle" idx="1"/>
          </p:nvPr>
        </p:nvSpPr>
        <p:spPr>
          <a:xfrm rot="684081">
            <a:off x="5737892" y="1088006"/>
            <a:ext cx="3097423" cy="389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latin typeface="Lexend" panose="020B0604020202020204" charset="0"/>
              </a:rPr>
              <a:t>Durmiendo bien </a:t>
            </a:r>
            <a:endParaRPr dirty="0">
              <a:latin typeface="Lexend" panose="020B0604020202020204" charset="0"/>
            </a:endParaRPr>
          </a:p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latin typeface="Lexend" panose="020B0604020202020204" charset="0"/>
              </a:rPr>
              <a:t>Realizando ejercicio físico</a:t>
            </a:r>
            <a:endParaRPr dirty="0">
              <a:latin typeface="Lexend" panose="020B0604020202020204" charset="0"/>
            </a:endParaRPr>
          </a:p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latin typeface="Lexend" panose="020B0604020202020204" charset="0"/>
              </a:rPr>
              <a:t>Seguir una dieta saludable</a:t>
            </a:r>
            <a:endParaRPr dirty="0">
              <a:latin typeface="Lexend" panose="020B0604020202020204" charset="0"/>
            </a:endParaRPr>
          </a:p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latin typeface="Lexend" panose="020B0604020202020204" charset="0"/>
              </a:rPr>
              <a:t>Controlar la ingesta de sustancias contraproducentes (drogas, fármacos sin prescripción médica,...)</a:t>
            </a:r>
            <a:endParaRPr dirty="0">
              <a:latin typeface="Lexend" panose="020B0604020202020204" charset="0"/>
            </a:endParaRPr>
          </a:p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latin typeface="Lexend" panose="020B0604020202020204" charset="0"/>
              </a:rPr>
              <a:t>Realizar actividades que fomenten nuestra sensación de autoeficacia.</a:t>
            </a:r>
            <a:endParaRPr dirty="0">
              <a:latin typeface="Lexend" panose="020B060402020202020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260d8f3c052_0_54"/>
          <p:cNvSpPr txBox="1">
            <a:spLocks noGrp="1"/>
          </p:cNvSpPr>
          <p:nvPr>
            <p:ph type="subTitle" idx="4294967295"/>
          </p:nvPr>
        </p:nvSpPr>
        <p:spPr>
          <a:xfrm>
            <a:off x="3097525" y="457200"/>
            <a:ext cx="5173800" cy="4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777777"/>
                </a:solidFill>
                <a:latin typeface="Lexend" panose="020B0604020202020204" charset="0"/>
                <a:ea typeface="Itim"/>
                <a:cs typeface="Itim"/>
                <a:sym typeface="Itim"/>
              </a:rPr>
              <a:t>Contar con habilidades emocionales ha sido relacionado con ámbitos importantes de la vida de las personas como:</a:t>
            </a:r>
            <a:endParaRPr sz="1800" b="1" i="0" u="none" strike="noStrike" cap="none" dirty="0">
              <a:solidFill>
                <a:srgbClr val="777777"/>
              </a:solidFill>
              <a:latin typeface="Lexend" panose="020B0604020202020204" charset="0"/>
              <a:ea typeface="Itim"/>
              <a:cs typeface="Itim"/>
              <a:sym typeface="Itim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77777"/>
              </a:buClr>
              <a:buSzPts val="1900"/>
              <a:buFont typeface="Itim"/>
              <a:buChar char="●"/>
            </a:pPr>
            <a:r>
              <a:rPr lang="en" sz="1900" b="0" i="0" u="none" strike="noStrike" cap="none" dirty="0">
                <a:solidFill>
                  <a:srgbClr val="777777"/>
                </a:solidFill>
                <a:latin typeface="Lexend" panose="020B0604020202020204" charset="0"/>
                <a:ea typeface="Itim"/>
                <a:cs typeface="Itim"/>
                <a:sym typeface="Itim"/>
              </a:rPr>
              <a:t>la satisfacción con la vida</a:t>
            </a:r>
            <a:endParaRPr sz="1900" b="0" i="0" u="none" strike="noStrike" cap="none" dirty="0">
              <a:solidFill>
                <a:srgbClr val="777777"/>
              </a:solidFill>
              <a:latin typeface="Lexend" panose="020B0604020202020204" charset="0"/>
              <a:ea typeface="Itim"/>
              <a:cs typeface="Itim"/>
              <a:sym typeface="Itim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900"/>
              <a:buFont typeface="Itim"/>
              <a:buChar char="●"/>
            </a:pPr>
            <a:r>
              <a:rPr lang="en" sz="1900" b="0" i="0" u="none" strike="noStrike" cap="none" dirty="0">
                <a:solidFill>
                  <a:srgbClr val="777777"/>
                </a:solidFill>
                <a:latin typeface="Lexend" panose="020B0604020202020204" charset="0"/>
                <a:ea typeface="Itim"/>
                <a:cs typeface="Itim"/>
                <a:sym typeface="Itim"/>
              </a:rPr>
              <a:t>la calidad de las relaciones interpersonales.</a:t>
            </a:r>
            <a:endParaRPr sz="1900" b="0" i="0" u="none" strike="noStrike" cap="none" dirty="0">
              <a:solidFill>
                <a:srgbClr val="777777"/>
              </a:solidFill>
              <a:latin typeface="Lexend" panose="020B0604020202020204" charset="0"/>
              <a:ea typeface="Itim"/>
              <a:cs typeface="Itim"/>
              <a:sym typeface="Itim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900"/>
              <a:buFont typeface="Itim"/>
              <a:buChar char="●"/>
            </a:pPr>
            <a:r>
              <a:rPr lang="en" sz="1900" b="0" i="0" u="none" strike="noStrike" cap="none" dirty="0">
                <a:solidFill>
                  <a:srgbClr val="777777"/>
                </a:solidFill>
                <a:latin typeface="Lexend" panose="020B0604020202020204" charset="0"/>
                <a:ea typeface="Itim"/>
                <a:cs typeface="Itim"/>
                <a:sym typeface="Itim"/>
              </a:rPr>
              <a:t>el éxito en el estudio/trabajo.</a:t>
            </a:r>
            <a:endParaRPr sz="1900" b="0" i="0" u="none" strike="noStrike" cap="none" dirty="0">
              <a:solidFill>
                <a:srgbClr val="777777"/>
              </a:solidFill>
              <a:latin typeface="Lexend" panose="020B0604020202020204" charset="0"/>
              <a:ea typeface="Itim"/>
              <a:cs typeface="Itim"/>
              <a:sym typeface="Iti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 b="0" i="0" u="none" strike="noStrike" cap="none" dirty="0">
                <a:solidFill>
                  <a:srgbClr val="777777"/>
                </a:solidFill>
                <a:latin typeface="Itim"/>
                <a:ea typeface="Itim"/>
                <a:cs typeface="Itim"/>
                <a:sym typeface="Itim"/>
              </a:rPr>
              <a:t>Si</a:t>
            </a:r>
            <a:r>
              <a:rPr lang="en" sz="33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0" i="0" u="none" strike="noStrike" cap="none" dirty="0">
                <a:solidFill>
                  <a:srgbClr val="777777"/>
                </a:solidFill>
                <a:latin typeface="Itim"/>
                <a:ea typeface="Itim"/>
                <a:cs typeface="Itim"/>
                <a:sym typeface="Itim"/>
              </a:rPr>
              <a:t>sabemos utilizar las emociones poniéndolas al servicio del pensamiento, estas nos ayudan a razonar de forma más inteligente y a tomar mejores decisiones</a:t>
            </a:r>
            <a:endParaRPr sz="1900" b="0" i="0" u="none" strike="noStrike" cap="none" dirty="0">
              <a:solidFill>
                <a:srgbClr val="777777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77777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12" name="Google Shape;1712;g260d8f3c052_0_54"/>
          <p:cNvSpPr txBox="1"/>
          <p:nvPr/>
        </p:nvSpPr>
        <p:spPr>
          <a:xfrm>
            <a:off x="462325" y="914400"/>
            <a:ext cx="2635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¿Por qué es importante controlar las emociones?</a:t>
            </a:r>
            <a:endParaRPr sz="14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8"/>
          <p:cNvSpPr txBox="1">
            <a:spLocks noGrp="1"/>
          </p:cNvSpPr>
          <p:nvPr>
            <p:ph type="ctrTitle"/>
          </p:nvPr>
        </p:nvSpPr>
        <p:spPr>
          <a:xfrm>
            <a:off x="1527450" y="457200"/>
            <a:ext cx="48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>
                <a:latin typeface="Lexend"/>
                <a:ea typeface="Lexend"/>
                <a:cs typeface="Lexend"/>
                <a:sym typeface="Lexend"/>
              </a:rPr>
              <a:t> Cuestionario del estudiante</a:t>
            </a:r>
            <a:endParaRPr sz="28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718" name="Google Shape;1718;p8"/>
          <p:cNvGrpSpPr/>
          <p:nvPr/>
        </p:nvGrpSpPr>
        <p:grpSpPr>
          <a:xfrm>
            <a:off x="454999" y="1603022"/>
            <a:ext cx="1762025" cy="1896740"/>
            <a:chOff x="1857000" y="3245400"/>
            <a:chExt cx="1233825" cy="1186575"/>
          </a:xfrm>
        </p:grpSpPr>
        <p:sp>
          <p:nvSpPr>
            <p:cNvPr id="1719" name="Google Shape;1719;p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4" name="Google Shape;1724;p8"/>
          <p:cNvGrpSpPr/>
          <p:nvPr/>
        </p:nvGrpSpPr>
        <p:grpSpPr>
          <a:xfrm>
            <a:off x="2385399" y="1710072"/>
            <a:ext cx="1762025" cy="1896740"/>
            <a:chOff x="1857000" y="3245400"/>
            <a:chExt cx="1233825" cy="1186575"/>
          </a:xfrm>
        </p:grpSpPr>
        <p:sp>
          <p:nvSpPr>
            <p:cNvPr id="1725" name="Google Shape;1725;p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0" name="Google Shape;1730;p8"/>
          <p:cNvGrpSpPr/>
          <p:nvPr/>
        </p:nvGrpSpPr>
        <p:grpSpPr>
          <a:xfrm>
            <a:off x="4555224" y="1817122"/>
            <a:ext cx="1762025" cy="1896740"/>
            <a:chOff x="1857000" y="3245400"/>
            <a:chExt cx="1233825" cy="1186575"/>
          </a:xfrm>
        </p:grpSpPr>
        <p:sp>
          <p:nvSpPr>
            <p:cNvPr id="1731" name="Google Shape;1731;p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8"/>
          <p:cNvGrpSpPr/>
          <p:nvPr/>
        </p:nvGrpSpPr>
        <p:grpSpPr>
          <a:xfrm>
            <a:off x="6725049" y="2016697"/>
            <a:ext cx="1762025" cy="1896740"/>
            <a:chOff x="1857000" y="3245400"/>
            <a:chExt cx="1233825" cy="1186575"/>
          </a:xfrm>
        </p:grpSpPr>
        <p:sp>
          <p:nvSpPr>
            <p:cNvPr id="1737" name="Google Shape;1737;p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2" name="Google Shape;1742;p8"/>
          <p:cNvSpPr txBox="1"/>
          <p:nvPr/>
        </p:nvSpPr>
        <p:spPr>
          <a:xfrm>
            <a:off x="611375" y="16030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8"/>
          <p:cNvSpPr txBox="1"/>
          <p:nvPr/>
        </p:nvSpPr>
        <p:spPr>
          <a:xfrm>
            <a:off x="2504413" y="16792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8"/>
          <p:cNvSpPr txBox="1"/>
          <p:nvPr/>
        </p:nvSpPr>
        <p:spPr>
          <a:xfrm>
            <a:off x="4674225" y="17808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8"/>
          <p:cNvSpPr txBox="1"/>
          <p:nvPr/>
        </p:nvSpPr>
        <p:spPr>
          <a:xfrm>
            <a:off x="6899275" y="20032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8"/>
          <p:cNvSpPr txBox="1"/>
          <p:nvPr/>
        </p:nvSpPr>
        <p:spPr>
          <a:xfrm>
            <a:off x="4699738" y="2349838"/>
            <a:ext cx="1473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https://forms.gle/L68h2dDETt98K7JJ7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8"/>
          <p:cNvSpPr txBox="1"/>
          <p:nvPr/>
        </p:nvSpPr>
        <p:spPr>
          <a:xfrm>
            <a:off x="638700" y="2135738"/>
            <a:ext cx="1338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https://forms.gle/Thc7UaocFsQafSFz8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8"/>
          <p:cNvSpPr txBox="1"/>
          <p:nvPr/>
        </p:nvSpPr>
        <p:spPr>
          <a:xfrm>
            <a:off x="6899276" y="2441725"/>
            <a:ext cx="130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https://forms.gle/XrodYzjwRAhTJD12A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8"/>
          <p:cNvSpPr txBox="1"/>
          <p:nvPr/>
        </p:nvSpPr>
        <p:spPr>
          <a:xfrm>
            <a:off x="2504425" y="2242788"/>
            <a:ext cx="139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https://forms.gle/QnHb4QhGSwDcRtDU8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010BFC26-0368-4016-8F64-C90A89433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850" y="500877"/>
            <a:ext cx="4440300" cy="972300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  <a:latin typeface="Lexend" panose="020B0604020202020204" charset="0"/>
              </a:rPr>
              <a:t>Referencias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2397671-DEF6-4306-B6D1-1CCA7E287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087" y="1089385"/>
            <a:ext cx="7600941" cy="461700"/>
          </a:xfrm>
        </p:spPr>
        <p:txBody>
          <a:bodyPr/>
          <a:lstStyle/>
          <a:p>
            <a:pPr indent="-457200" algn="l"/>
            <a:r>
              <a:rPr lang="es-MX" b="0" dirty="0">
                <a:solidFill>
                  <a:schemeClr val="bg2"/>
                </a:solidFill>
                <a:latin typeface="Lexend" panose="020B0604020202020204" charset="0"/>
              </a:rPr>
              <a:t>Bisquerra, R. (2012). </a:t>
            </a:r>
            <a:r>
              <a:rPr lang="es-MX" b="0" i="1" dirty="0">
                <a:solidFill>
                  <a:schemeClr val="bg2"/>
                </a:solidFill>
                <a:latin typeface="Lexend" panose="020B0604020202020204" charset="0"/>
              </a:rPr>
              <a:t>Orientación, tutoría y educación emocional</a:t>
            </a:r>
            <a:r>
              <a:rPr lang="es-MX" b="0" dirty="0">
                <a:solidFill>
                  <a:schemeClr val="bg2"/>
                </a:solidFill>
                <a:latin typeface="Lexend" panose="020B0604020202020204" charset="0"/>
              </a:rPr>
              <a:t>. Síntesis </a:t>
            </a:r>
            <a:br>
              <a:rPr lang="es-MX" b="0" dirty="0">
                <a:solidFill>
                  <a:schemeClr val="bg2"/>
                </a:solidFill>
                <a:latin typeface="Lexend" panose="020B0604020202020204" charset="0"/>
              </a:rPr>
            </a:br>
            <a:r>
              <a:rPr lang="en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Goleman, D. (1996). </a:t>
            </a:r>
            <a:r>
              <a:rPr lang="es-MX" sz="1600" b="0" i="1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Inteligencia</a:t>
            </a:r>
            <a:r>
              <a:rPr lang="en" sz="1600" b="0" i="1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 emocional</a:t>
            </a:r>
            <a:r>
              <a:rPr lang="en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. </a:t>
            </a:r>
            <a:r>
              <a:rPr lang="es-MX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Kairós</a:t>
            </a:r>
            <a:r>
              <a:rPr lang="en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 </a:t>
            </a:r>
            <a:br>
              <a:rPr lang="en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</a:br>
            <a:r>
              <a:rPr lang="en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UNICEF (2017).</a:t>
            </a:r>
            <a:r>
              <a:rPr lang="es-MX" sz="1600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 </a:t>
            </a:r>
            <a:r>
              <a:rPr lang="es-MX" sz="1600" b="0" i="1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Habilidades Para La Vida. Herramientas para el Buen Trato y la Prevención de la Violenci</a:t>
            </a:r>
            <a:r>
              <a:rPr lang="es-MX" b="0" i="1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a</a:t>
            </a:r>
            <a:r>
              <a:rPr lang="es-MX" b="0" dirty="0">
                <a:solidFill>
                  <a:schemeClr val="bg2"/>
                </a:solidFill>
                <a:highlight>
                  <a:schemeClr val="lt1"/>
                </a:highlight>
                <a:latin typeface="Lexend" panose="020B0604020202020204" charset="0"/>
                <a:ea typeface="Lexend"/>
                <a:cs typeface="Lexend"/>
                <a:sym typeface="Lexend"/>
              </a:rPr>
              <a:t>. Unicef Venezuela. </a:t>
            </a:r>
            <a:r>
              <a:rPr lang="en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https://www.unicef.org/venezuela/media/431/file/Habilidades#:~:text=Habilidades%20emocionales%3A%20Ning%C3%BAn%20sentimiento%20es,factores%20que%20nos%20producen%20tensi%C3%B3n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MX" b="0" dirty="0">
              <a:solidFill>
                <a:schemeClr val="bg2"/>
              </a:solidFill>
              <a:latin typeface="Lexe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0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609de60422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Habilidades Emocionales</a:t>
            </a:r>
            <a:endParaRPr/>
          </a:p>
        </p:txBody>
      </p:sp>
      <p:sp>
        <p:nvSpPr>
          <p:cNvPr id="1529" name="Google Shape;1529;g2609de60422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g23d23e85404_0_96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1606" name="Google Shape;1606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8" name="Google Shape;1608;g23d23e85404_0_960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1609" name="Google Shape;1609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1" name="Google Shape;1611;g23d23e85404_0_960"/>
          <p:cNvSpPr txBox="1">
            <a:spLocks noGrp="1"/>
          </p:cNvSpPr>
          <p:nvPr>
            <p:ph type="title" idx="4294967295"/>
          </p:nvPr>
        </p:nvSpPr>
        <p:spPr>
          <a:xfrm>
            <a:off x="3387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Bienvenidos!!!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2" name="Google Shape;1612;g23d23e85404_0_960"/>
          <p:cNvSpPr txBox="1">
            <a:spLocks noGrp="1"/>
          </p:cNvSpPr>
          <p:nvPr>
            <p:ph type="subTitle" idx="429496729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Nombre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3" name="Google Shape;1613;g23d23e85404_0_960"/>
          <p:cNvSpPr txBox="1">
            <a:spLocks noGrp="1"/>
          </p:cNvSpPr>
          <p:nvPr>
            <p:ph type="subTitle" idx="4294967295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Cubículo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4" name="Google Shape;1614;g23d23e85404_0_960"/>
          <p:cNvSpPr txBox="1">
            <a:spLocks noGrp="1"/>
          </p:cNvSpPr>
          <p:nvPr>
            <p:ph type="subTitle" idx="4294967295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Tutor: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5" name="Google Shape;1615;g23d23e85404_0_960"/>
          <p:cNvSpPr txBox="1">
            <a:spLocks noGrp="1"/>
          </p:cNvSpPr>
          <p:nvPr>
            <p:ph type="subTitle" idx="4294967295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Ubicación y horario de atención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616" name="Google Shape;1616;g23d23e85404_0_960"/>
          <p:cNvGrpSpPr/>
          <p:nvPr/>
        </p:nvGrpSpPr>
        <p:grpSpPr>
          <a:xfrm>
            <a:off x="3234588" y="925800"/>
            <a:ext cx="2960453" cy="176025"/>
            <a:chOff x="4345425" y="2175475"/>
            <a:chExt cx="800750" cy="176025"/>
          </a:xfrm>
        </p:grpSpPr>
        <p:sp>
          <p:nvSpPr>
            <p:cNvPr id="1617" name="Google Shape;1617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9" name="Google Shape;1619;g23d23e85404_0_960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0" name="Google Shape;1620;g23d23e85404_0_9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112" y="2559550"/>
            <a:ext cx="2034325" cy="20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3d23e85404_0_460"/>
          <p:cNvSpPr txBox="1">
            <a:spLocks noGrp="1"/>
          </p:cNvSpPr>
          <p:nvPr>
            <p:ph type="title" idx="4294967295"/>
          </p:nvPr>
        </p:nvSpPr>
        <p:spPr>
          <a:xfrm>
            <a:off x="720725" y="1309050"/>
            <a:ext cx="3744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grpSp>
        <p:nvGrpSpPr>
          <p:cNvPr id="1589" name="Google Shape;1589;g23d23e85404_0_460"/>
          <p:cNvGrpSpPr/>
          <p:nvPr/>
        </p:nvGrpSpPr>
        <p:grpSpPr>
          <a:xfrm flipH="1">
            <a:off x="1273858" y="1973537"/>
            <a:ext cx="2383432" cy="176025"/>
            <a:chOff x="4345425" y="2175475"/>
            <a:chExt cx="800750" cy="176025"/>
          </a:xfrm>
        </p:grpSpPr>
        <p:sp>
          <p:nvSpPr>
            <p:cNvPr id="1590" name="Google Shape;1590;g23d23e85404_0_4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23d23e85404_0_4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g23d23e85404_0_460"/>
          <p:cNvGrpSpPr/>
          <p:nvPr/>
        </p:nvGrpSpPr>
        <p:grpSpPr>
          <a:xfrm rot="807122">
            <a:off x="5649477" y="860579"/>
            <a:ext cx="2497551" cy="2401906"/>
            <a:chOff x="1857000" y="3245400"/>
            <a:chExt cx="1233825" cy="1186575"/>
          </a:xfrm>
        </p:grpSpPr>
        <p:sp>
          <p:nvSpPr>
            <p:cNvPr id="1593" name="Google Shape;1593;g23d23e85404_0_46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3d23e85404_0_46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3d23e85404_0_46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3d23e85404_0_46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23d23e85404_0_46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23d23e85404_0_46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9" name="Google Shape;1599;g23d23e85404_0_460"/>
          <p:cNvSpPr txBox="1">
            <a:spLocks noGrp="1"/>
          </p:cNvSpPr>
          <p:nvPr>
            <p:ph type="title" idx="4294967295"/>
          </p:nvPr>
        </p:nvSpPr>
        <p:spPr>
          <a:xfrm rot="1086326">
            <a:off x="5099386" y="1375410"/>
            <a:ext cx="3744610" cy="7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500">
                <a:latin typeface="Lexend"/>
                <a:ea typeface="Lexend"/>
                <a:cs typeface="Lexend"/>
                <a:sym typeface="Lexend"/>
              </a:rPr>
              <a:t>Curso de Tutoría 1</a:t>
            </a:r>
            <a:endParaRPr sz="3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0" name="Google Shape;1600;g23d23e85404_0_460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 b="1" i="0" u="none" strike="noStrike" cap="non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Obregón</a:t>
            </a:r>
            <a:r>
              <a:rPr lang="en" sz="120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" sz="1200" b="1" i="0" u="none" strike="noStrike" cap="non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Navojoa   Guaymas   Empalme </a:t>
            </a:r>
            <a:endParaRPr sz="1200" b="1" i="0" u="none" strike="noStrike" cap="none">
              <a:solidFill>
                <a:srgbClr val="1C458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560;g2609de60422_0_650">
            <a:extLst>
              <a:ext uri="{FF2B5EF4-FFF2-40B4-BE49-F238E27FC236}">
                <a16:creationId xmlns:a16="http://schemas.microsoft.com/office/drawing/2014/main" id="{041567C8-7594-4FCB-AB62-895377759F23}"/>
              </a:ext>
            </a:extLst>
          </p:cNvPr>
          <p:cNvSpPr txBox="1">
            <a:spLocks/>
          </p:cNvSpPr>
          <p:nvPr/>
        </p:nvSpPr>
        <p:spPr>
          <a:xfrm>
            <a:off x="503123" y="2309578"/>
            <a:ext cx="46809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33375">
              <a:buClr>
                <a:schemeClr val="dk1"/>
              </a:buClr>
              <a:buSzPts val="1650"/>
              <a:buFont typeface="Lexend"/>
              <a:buChar char="●"/>
            </a:pPr>
            <a:r>
              <a:rPr lang="es-MX" sz="1800" dirty="0"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¿Qué son las emociones? video</a:t>
            </a:r>
          </a:p>
          <a:p>
            <a:pPr marL="457200" indent="-330200">
              <a:buClr>
                <a:schemeClr val="dk1"/>
              </a:buClr>
              <a:buSzPts val="1600"/>
              <a:buFont typeface="Lexend"/>
              <a:buChar char="●"/>
            </a:pPr>
            <a:r>
              <a:rPr lang="es-MX" sz="1800" dirty="0">
                <a:latin typeface="Lexend"/>
                <a:ea typeface="Lexend"/>
                <a:cs typeface="Lexend"/>
                <a:sym typeface="Lexend"/>
              </a:rPr>
              <a:t>Habilidades emocionales básicas.</a:t>
            </a:r>
          </a:p>
          <a:p>
            <a:pPr marL="457200" indent="-333375">
              <a:buClr>
                <a:schemeClr val="dk1"/>
              </a:buClr>
              <a:buSzPts val="1650"/>
              <a:buFont typeface="Lexend"/>
              <a:buChar char="●"/>
            </a:pPr>
            <a:r>
              <a:rPr lang="es-MX" sz="1800" dirty="0">
                <a:latin typeface="Lexend"/>
                <a:ea typeface="Lexend"/>
                <a:cs typeface="Lexend"/>
                <a:sym typeface="Lexend"/>
              </a:rPr>
              <a:t>Cuestionario del estudiante.</a:t>
            </a:r>
            <a:endParaRPr lang="es-MX" sz="2000" dirty="0">
              <a:latin typeface="Lexend"/>
              <a:ea typeface="Lexend"/>
              <a:cs typeface="Lexend"/>
              <a:sym typeface="Lexend"/>
            </a:endParaRPr>
          </a:p>
          <a:p>
            <a:pPr marL="457200" algn="just">
              <a:lnSpc>
                <a:spcPct val="115000"/>
              </a:lnSpc>
              <a:buSzPts val="1200"/>
            </a:pPr>
            <a:br>
              <a:rPr lang="es-MX" dirty="0"/>
            </a:b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6dce96718f_0_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son las emociones?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3" name="Google Shape;1593;g26dce96718f_0_2"/>
          <p:cNvSpPr txBox="1">
            <a:spLocks noGrp="1"/>
          </p:cNvSpPr>
          <p:nvPr>
            <p:ph type="body" idx="1"/>
          </p:nvPr>
        </p:nvSpPr>
        <p:spPr>
          <a:xfrm>
            <a:off x="720000" y="1094525"/>
            <a:ext cx="46224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Lexend"/>
              <a:buAutoNum type="arabicPeriod"/>
            </a:pPr>
            <a:r>
              <a:rPr lang="en" sz="2000" dirty="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Estado complejo del organismo caracterizado por una excitación o perturbación que predispone a una respuesta organizada </a:t>
            </a:r>
            <a:r>
              <a:rPr lang="en" sz="1000" dirty="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(Bisquerra, 2012). </a:t>
            </a:r>
            <a:r>
              <a:rPr lang="en" sz="2000" dirty="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 sz="2000" dirty="0">
              <a:solidFill>
                <a:srgbClr val="333333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dirty="0">
              <a:solidFill>
                <a:srgbClr val="333333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Lexend"/>
              <a:buAutoNum type="arabicPeriod"/>
            </a:pPr>
            <a:r>
              <a:rPr lang="en" sz="2000" dirty="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“Cualquier agitación y trastorno de la mente, el sentimiento, la pasión; cualquier estado de mental vehemente o excitado” </a:t>
            </a:r>
            <a:r>
              <a:rPr lang="en" sz="1000" dirty="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(Diccionario Oxford, citado por Goleman). </a:t>
            </a:r>
            <a:endParaRPr sz="800" dirty="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94" name="Google Shape;1594;g26dce96718f_0_2" descr="EMOTIC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2675" y="1478973"/>
            <a:ext cx="2468525" cy="24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6dce96718f_0_8"/>
          <p:cNvSpPr txBox="1">
            <a:spLocks noGrp="1"/>
          </p:cNvSpPr>
          <p:nvPr>
            <p:ph type="title"/>
          </p:nvPr>
        </p:nvSpPr>
        <p:spPr>
          <a:xfrm>
            <a:off x="720000" y="235200"/>
            <a:ext cx="7704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Funciones de las emociones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0" name="Google Shape;1600;g26dce96718f_0_8"/>
          <p:cNvSpPr txBox="1">
            <a:spLocks noGrp="1"/>
          </p:cNvSpPr>
          <p:nvPr>
            <p:ph type="body" idx="1"/>
          </p:nvPr>
        </p:nvSpPr>
        <p:spPr>
          <a:xfrm>
            <a:off x="262800" y="789725"/>
            <a:ext cx="3176400" cy="4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Itim"/>
              <a:buChar char="-"/>
            </a:pPr>
            <a:r>
              <a:rPr lang="en" sz="2400" b="1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  <a:t>Adaptativa</a:t>
            </a:r>
            <a:br>
              <a:rPr lang="en" sz="2400" b="1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1600">
                <a:latin typeface="Itim"/>
                <a:ea typeface="Itim"/>
                <a:cs typeface="Itim"/>
                <a:sym typeface="Itim"/>
              </a:rPr>
              <a:t>Cada emoción tiene una utilidad, facilita el ajuste al medio.</a:t>
            </a:r>
            <a:endParaRPr sz="1600">
              <a:latin typeface="Itim"/>
              <a:ea typeface="Itim"/>
              <a:cs typeface="Itim"/>
              <a:sym typeface="Itim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Itim"/>
              <a:buChar char="-"/>
            </a:pPr>
            <a:r>
              <a:rPr lang="en" sz="2400" b="1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  <a:t>Motivacional</a:t>
            </a:r>
            <a:br>
              <a:rPr lang="en" sz="2400" b="1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1600">
                <a:latin typeface="Itim"/>
                <a:ea typeface="Itim"/>
                <a:cs typeface="Itim"/>
                <a:sym typeface="Itim"/>
              </a:rPr>
              <a:t>Potencia y dirige la conducta.</a:t>
            </a:r>
            <a:endParaRPr sz="1600">
              <a:latin typeface="Itim"/>
              <a:ea typeface="Itim"/>
              <a:cs typeface="Itim"/>
              <a:sym typeface="Itim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Itim"/>
              <a:buChar char="-"/>
            </a:pPr>
            <a:r>
              <a:rPr lang="en" sz="2400" b="1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  <a:t>Comunicativa</a:t>
            </a:r>
            <a:br>
              <a:rPr lang="en" sz="2400" b="1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1700">
                <a:latin typeface="Itim"/>
                <a:ea typeface="Itim"/>
                <a:cs typeface="Itim"/>
                <a:sym typeface="Itim"/>
              </a:rPr>
              <a:t>Obtenemos información propia, verbal y no verbal, influimos en la conducta de otros.</a:t>
            </a:r>
            <a:endParaRPr sz="1700"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1601" name="Google Shape;1601;g26dce96718f_0_8"/>
          <p:cNvPicPr preferRelativeResize="0"/>
          <p:nvPr/>
        </p:nvPicPr>
        <p:blipFill rotWithShape="1">
          <a:blip r:embed="rId3">
            <a:alphaModFix/>
          </a:blip>
          <a:srcRect l="11966" t="13141" r="10777" b="1527"/>
          <a:stretch/>
        </p:blipFill>
        <p:spPr>
          <a:xfrm>
            <a:off x="3371625" y="1066800"/>
            <a:ext cx="5589126" cy="34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"/>
          <p:cNvSpPr txBox="1">
            <a:spLocks noGrp="1"/>
          </p:cNvSpPr>
          <p:nvPr>
            <p:ph type="title"/>
          </p:nvPr>
        </p:nvSpPr>
        <p:spPr>
          <a:xfrm>
            <a:off x="475300" y="457200"/>
            <a:ext cx="51888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latin typeface="Lexend"/>
                <a:ea typeface="Lexend"/>
                <a:cs typeface="Lexend"/>
                <a:sym typeface="Lexend"/>
              </a:rPr>
              <a:t>Habilidades Emocionales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607" name="Google Shape;1607;p5"/>
          <p:cNvGrpSpPr/>
          <p:nvPr/>
        </p:nvGrpSpPr>
        <p:grpSpPr>
          <a:xfrm flipH="1">
            <a:off x="1551910" y="851900"/>
            <a:ext cx="2383432" cy="176025"/>
            <a:chOff x="4345425" y="2175475"/>
            <a:chExt cx="800750" cy="176025"/>
          </a:xfrm>
        </p:grpSpPr>
        <p:sp>
          <p:nvSpPr>
            <p:cNvPr id="1608" name="Google Shape;1608;p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0" name="Google Shape;1610;p5"/>
          <p:cNvGrpSpPr/>
          <p:nvPr/>
        </p:nvGrpSpPr>
        <p:grpSpPr>
          <a:xfrm rot="1870484">
            <a:off x="7141487" y="1069090"/>
            <a:ext cx="1144704" cy="1961021"/>
            <a:chOff x="2946667" y="3613768"/>
            <a:chExt cx="640047" cy="1096482"/>
          </a:xfrm>
        </p:grpSpPr>
        <p:sp>
          <p:nvSpPr>
            <p:cNvPr id="1611" name="Google Shape;1611;p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5"/>
          <p:cNvGrpSpPr/>
          <p:nvPr/>
        </p:nvGrpSpPr>
        <p:grpSpPr>
          <a:xfrm rot="3691749">
            <a:off x="4331840" y="2174152"/>
            <a:ext cx="1421718" cy="642793"/>
            <a:chOff x="1822875" y="1377000"/>
            <a:chExt cx="548075" cy="286550"/>
          </a:xfrm>
        </p:grpSpPr>
        <p:sp>
          <p:nvSpPr>
            <p:cNvPr id="1619" name="Google Shape;1619;p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8" name="Google Shape;1628;p5"/>
          <p:cNvSpPr txBox="1"/>
          <p:nvPr/>
        </p:nvSpPr>
        <p:spPr>
          <a:xfrm>
            <a:off x="4996700" y="3111200"/>
            <a:ext cx="360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highlight>
                  <a:srgbClr val="EEEEEE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¿Qué son las emociones?  Click aqui </a:t>
            </a:r>
            <a:endParaRPr sz="1200" b="0" i="0" u="sng" strike="noStrike" cap="none">
              <a:solidFill>
                <a:srgbClr val="FFFFFF"/>
              </a:solidFill>
              <a:highlight>
                <a:srgbClr val="EEEEEE"/>
              </a:highlight>
              <a:latin typeface="Roboto"/>
              <a:ea typeface="Roboto"/>
              <a:cs typeface="Roboto"/>
              <a:sym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629" name="Google Shape;16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">
            <a:off x="5459972" y="1318416"/>
            <a:ext cx="1511682" cy="151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5"/>
          <p:cNvSpPr txBox="1">
            <a:spLocks noGrp="1"/>
          </p:cNvSpPr>
          <p:nvPr>
            <p:ph type="title"/>
          </p:nvPr>
        </p:nvSpPr>
        <p:spPr>
          <a:xfrm>
            <a:off x="720725" y="1190075"/>
            <a:ext cx="35193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 b="0"/>
              <a:t>A continuación en la siguiente liga podemos conocer más  sobre el concepto y tipo de emociones.</a:t>
            </a:r>
            <a:endParaRPr sz="2500" b="0"/>
          </a:p>
        </p:txBody>
      </p:sp>
      <p:pic>
        <p:nvPicPr>
          <p:cNvPr id="1631" name="Google Shape;16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82768">
            <a:off x="7755392" y="2511385"/>
            <a:ext cx="639491" cy="49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Google Shape;1636;g260d8f3c052_0_22"/>
          <p:cNvGrpSpPr/>
          <p:nvPr/>
        </p:nvGrpSpPr>
        <p:grpSpPr>
          <a:xfrm flipH="1">
            <a:off x="1355835" y="4464749"/>
            <a:ext cx="2383432" cy="176025"/>
            <a:chOff x="4345425" y="2175475"/>
            <a:chExt cx="800750" cy="176025"/>
          </a:xfrm>
        </p:grpSpPr>
        <p:sp>
          <p:nvSpPr>
            <p:cNvPr id="1637" name="Google Shape;1637;g260d8f3c052_0_2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g260d8f3c052_0_2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" name="Google Shape;1639;g260d8f3c052_0_22"/>
          <p:cNvSpPr txBox="1">
            <a:spLocks noGrp="1"/>
          </p:cNvSpPr>
          <p:nvPr>
            <p:ph type="title"/>
          </p:nvPr>
        </p:nvSpPr>
        <p:spPr>
          <a:xfrm>
            <a:off x="535750" y="838200"/>
            <a:ext cx="41994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/>
              <a:t>Instrucciones: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/>
              <a:t>En la imagen de la derecha, se muestran las emociones humanas básicas.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/>
              <a:t>Te pido que analices para ti mismo: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/>
              <a:t> ¿</a:t>
            </a:r>
            <a:r>
              <a:rPr lang="en" sz="1250" b="0">
                <a:highlight>
                  <a:schemeClr val="lt1"/>
                </a:highlight>
              </a:rPr>
              <a:t> qué hago cuando siento algún tipo de emoción? ¿cómo la expreso? Me desborda, la reprimo? </a:t>
            </a:r>
            <a:endParaRPr sz="1250" b="0"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 b="0"/>
          </a:p>
        </p:txBody>
      </p:sp>
      <p:pic>
        <p:nvPicPr>
          <p:cNvPr id="1640" name="Google Shape;1640;g260d8f3c052_0_22"/>
          <p:cNvPicPr preferRelativeResize="0"/>
          <p:nvPr/>
        </p:nvPicPr>
        <p:blipFill rotWithShape="1">
          <a:blip r:embed="rId3">
            <a:alphaModFix/>
          </a:blip>
          <a:srcRect l="19457" t="14859" r="44252" b="16659"/>
          <a:stretch/>
        </p:blipFill>
        <p:spPr>
          <a:xfrm>
            <a:off x="5162375" y="686650"/>
            <a:ext cx="3631008" cy="385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g260d8f3c052_0_22"/>
          <p:cNvSpPr txBox="1"/>
          <p:nvPr/>
        </p:nvSpPr>
        <p:spPr>
          <a:xfrm>
            <a:off x="5183575" y="4401600"/>
            <a:ext cx="3588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42" name="Google Shape;1642;g260d8f3c052_0_22"/>
          <p:cNvSpPr txBox="1">
            <a:spLocks noGrp="1"/>
          </p:cNvSpPr>
          <p:nvPr>
            <p:ph type="title"/>
          </p:nvPr>
        </p:nvSpPr>
        <p:spPr>
          <a:xfrm>
            <a:off x="170500" y="381000"/>
            <a:ext cx="51888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latin typeface="Lexend"/>
                <a:ea typeface="Lexend"/>
                <a:cs typeface="Lexend"/>
                <a:sym typeface="Lexend"/>
              </a:rPr>
              <a:t>Actividad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647;g260d8f3c052_0_14"/>
          <p:cNvGrpSpPr/>
          <p:nvPr/>
        </p:nvGrpSpPr>
        <p:grpSpPr>
          <a:xfrm>
            <a:off x="2902488" y="902232"/>
            <a:ext cx="3339000" cy="3339000"/>
            <a:chOff x="2902488" y="902232"/>
            <a:chExt cx="3339000" cy="3339000"/>
          </a:xfrm>
        </p:grpSpPr>
        <p:sp>
          <p:nvSpPr>
            <p:cNvPr id="1648" name="Google Shape;1648;g260d8f3c052_0_14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761E8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260d8f3c052_0_14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0" name="Google Shape;1650;g260d8f3c052_0_14"/>
          <p:cNvGrpSpPr/>
          <p:nvPr/>
        </p:nvGrpSpPr>
        <p:grpSpPr>
          <a:xfrm>
            <a:off x="3664038" y="1663782"/>
            <a:ext cx="1815900" cy="1815900"/>
            <a:chOff x="3664038" y="1663782"/>
            <a:chExt cx="1815900" cy="1815900"/>
          </a:xfrm>
        </p:grpSpPr>
        <p:sp>
          <p:nvSpPr>
            <p:cNvPr id="1651" name="Google Shape;1651;g260d8f3c052_0_14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260d8f3c052_0_14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Habilidades emocionales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53" name="Google Shape;1653;g260d8f3c052_0_14"/>
          <p:cNvGrpSpPr/>
          <p:nvPr/>
        </p:nvGrpSpPr>
        <p:grpSpPr>
          <a:xfrm>
            <a:off x="2902511" y="511125"/>
            <a:ext cx="1326453" cy="1251651"/>
            <a:chOff x="2859873" y="788916"/>
            <a:chExt cx="1068600" cy="1068600"/>
          </a:xfrm>
        </p:grpSpPr>
        <p:sp>
          <p:nvSpPr>
            <p:cNvPr id="1654" name="Google Shape;1654;g260d8f3c052_0_14"/>
            <p:cNvSpPr/>
            <p:nvPr/>
          </p:nvSpPr>
          <p:spPr>
            <a:xfrm>
              <a:off x="2859873" y="788916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60d8f3c052_0_14"/>
            <p:cNvSpPr txBox="1"/>
            <p:nvPr/>
          </p:nvSpPr>
          <p:spPr>
            <a:xfrm>
              <a:off x="2958733" y="929763"/>
              <a:ext cx="896400" cy="8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Conciencia de las propias emociones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56" name="Google Shape;1656;g260d8f3c052_0_14"/>
          <p:cNvGrpSpPr/>
          <p:nvPr/>
        </p:nvGrpSpPr>
        <p:grpSpPr>
          <a:xfrm>
            <a:off x="4032291" y="3633365"/>
            <a:ext cx="1326453" cy="1303371"/>
            <a:chOff x="5214448" y="3234278"/>
            <a:chExt cx="1068600" cy="1068600"/>
          </a:xfrm>
        </p:grpSpPr>
        <p:sp>
          <p:nvSpPr>
            <p:cNvPr id="1657" name="Google Shape;1657;g260d8f3c052_0_14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60d8f3c052_0_14"/>
            <p:cNvSpPr txBox="1"/>
            <p:nvPr/>
          </p:nvSpPr>
          <p:spPr>
            <a:xfrm>
              <a:off x="5275839" y="3402509"/>
              <a:ext cx="915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Habilidades sociales y bienestar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59" name="Google Shape;1659;g260d8f3c052_0_14"/>
          <p:cNvGrpSpPr/>
          <p:nvPr/>
        </p:nvGrpSpPr>
        <p:grpSpPr>
          <a:xfrm>
            <a:off x="2282567" y="2611054"/>
            <a:ext cx="1326453" cy="1251651"/>
            <a:chOff x="5214448" y="3234278"/>
            <a:chExt cx="1068600" cy="1068600"/>
          </a:xfrm>
        </p:grpSpPr>
        <p:sp>
          <p:nvSpPr>
            <p:cNvPr id="1660" name="Google Shape;1660;g260d8f3c052_0_14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60d8f3c052_0_14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Empatía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2" name="Google Shape;1662;g260d8f3c052_0_14"/>
          <p:cNvGrpSpPr/>
          <p:nvPr/>
        </p:nvGrpSpPr>
        <p:grpSpPr>
          <a:xfrm>
            <a:off x="5687315" y="2266390"/>
            <a:ext cx="1326453" cy="1303371"/>
            <a:chOff x="5214448" y="3234278"/>
            <a:chExt cx="1068600" cy="1068600"/>
          </a:xfrm>
        </p:grpSpPr>
        <p:sp>
          <p:nvSpPr>
            <p:cNvPr id="1663" name="Google Shape;1663;g260d8f3c052_0_14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60d8f3c052_0_14"/>
            <p:cNvSpPr txBox="1"/>
            <p:nvPr/>
          </p:nvSpPr>
          <p:spPr>
            <a:xfrm>
              <a:off x="5305994" y="3342797"/>
              <a:ext cx="9156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Motivación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5" name="Google Shape;1665;g260d8f3c052_0_14"/>
          <p:cNvGrpSpPr/>
          <p:nvPr/>
        </p:nvGrpSpPr>
        <p:grpSpPr>
          <a:xfrm>
            <a:off x="5100933" y="566851"/>
            <a:ext cx="1326453" cy="1251651"/>
            <a:chOff x="2859873" y="853971"/>
            <a:chExt cx="1068600" cy="1068600"/>
          </a:xfrm>
        </p:grpSpPr>
        <p:sp>
          <p:nvSpPr>
            <p:cNvPr id="1666" name="Google Shape;1666;g260d8f3c052_0_14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260d8f3c052_0_14"/>
            <p:cNvSpPr txBox="1"/>
            <p:nvPr/>
          </p:nvSpPr>
          <p:spPr>
            <a:xfrm>
              <a:off x="2921254" y="1009780"/>
              <a:ext cx="958200" cy="7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Regulación de las propias emociones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8" name="Google Shape;1668;g260d8f3c052_0_14"/>
          <p:cNvSpPr txBox="1">
            <a:spLocks noGrp="1"/>
          </p:cNvSpPr>
          <p:nvPr>
            <p:ph type="title"/>
          </p:nvPr>
        </p:nvSpPr>
        <p:spPr>
          <a:xfrm>
            <a:off x="521400" y="1424300"/>
            <a:ext cx="2511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Habilidades emocionales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9" name="Google Shape;1669;g260d8f3c052_0_14"/>
          <p:cNvSpPr txBox="1"/>
          <p:nvPr/>
        </p:nvSpPr>
        <p:spPr>
          <a:xfrm>
            <a:off x="6144000" y="36333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on las capacidades con las que manejamos nuestras emociones para dirigir los propios pensamientos y acciones.</a:t>
            </a: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B3050C2D9054B810E97B5EF0FB4D3" ma:contentTypeVersion="" ma:contentTypeDescription="Crear nuevo documento." ma:contentTypeScope="" ma:versionID="523300c1980c6f27c9186562bf2fa98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D7C101-5F0E-459D-9663-ED6764A98C82}"/>
</file>

<file path=customXml/itemProps2.xml><?xml version="1.0" encoding="utf-8"?>
<ds:datastoreItem xmlns:ds="http://schemas.openxmlformats.org/officeDocument/2006/customXml" ds:itemID="{6E323FBA-8ACC-4E33-B859-BFDBF6F23837}"/>
</file>

<file path=customXml/itemProps3.xml><?xml version="1.0" encoding="utf-8"?>
<ds:datastoreItem xmlns:ds="http://schemas.openxmlformats.org/officeDocument/2006/customXml" ds:itemID="{0B4B02BA-9B14-4E60-854D-C45EB1D8F09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726</Words>
  <Application>Microsoft Office PowerPoint</Application>
  <PresentationFormat>Presentación en pantalla (16:9)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Calibri</vt:lpstr>
      <vt:lpstr>Arial</vt:lpstr>
      <vt:lpstr>Itim</vt:lpstr>
      <vt:lpstr>Permanent Marker</vt:lpstr>
      <vt:lpstr>Lexend</vt:lpstr>
      <vt:lpstr>Roboto</vt:lpstr>
      <vt:lpstr>Online Notebook XL by Slidesgo</vt:lpstr>
      <vt:lpstr>Curso de Tutorías 1 </vt:lpstr>
      <vt:lpstr>Habilidades Emocionales</vt:lpstr>
      <vt:lpstr>Bienvenidos!!!</vt:lpstr>
      <vt:lpstr>Orden del día </vt:lpstr>
      <vt:lpstr>¿Qué son las emociones?</vt:lpstr>
      <vt:lpstr>Funciones de las emociones</vt:lpstr>
      <vt:lpstr>Habilidades Emocionales</vt:lpstr>
      <vt:lpstr>Instrucciones:  En la imagen de la derecha, se muestran las emociones humanas básicas.  Te pido que analices para ti mismo:  ¿ qué hago cuando siento algún tipo de emoción? ¿cómo la expreso? Me desborda, la reprimo?  </vt:lpstr>
      <vt:lpstr>Habilidades emocionales</vt:lpstr>
      <vt:lpstr>Presentación de PowerPoint</vt:lpstr>
      <vt:lpstr>Presentación de PowerPoint</vt:lpstr>
      <vt:lpstr>¿cómo podemos reducir la vulnerabilidad emocional?</vt:lpstr>
      <vt:lpstr>Presentación de PowerPoint</vt:lpstr>
      <vt:lpstr> Cuestionario del estudiante</vt:lpstr>
      <vt:lpstr>Bisquerra, R. (2012). Orientación, tutoría y educación emocional. Síntesis  Goleman, D. (1996). Inteligencia emocional. Kairós  UNICEF (2017). Habilidades Para La Vida. Herramientas para el Buen Trato y la Prevención de la Violencia. Unicef Venezuela. https://www.unicef.org/venezuela/media/431/file/Habilidades#:~:text=Habilidades%20emocionales%3A%20Ning%C3%BAn%20sentimiento%20es,factores%20que%20nos%20producen%20tensi%C3%B3n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 </dc:title>
  <cp:lastModifiedBy>Liliana Vizcarra</cp:lastModifiedBy>
  <cp:revision>3</cp:revision>
  <dcterms:modified xsi:type="dcterms:W3CDTF">2024-08-26T19:16:19Z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0x0101005C9B3050C2D9054B810E97B5EF0FB4D3</vt:lpwstr>
  </property>
</Properties>
</file>