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tim" panose="020B0604020202020204" charset="-34"/>
      <p:regular r:id="rId27"/>
    </p:embeddedFont>
    <p:embeddedFont>
      <p:font typeface="Lexend" panose="020B0604020202020204" charset="0"/>
      <p:regular r:id="rId28"/>
      <p:bold r:id="rId29"/>
    </p:embeddedFont>
    <p:embeddedFont>
      <p:font typeface="Permanent Marker" panose="020B0604020202020204" charset="0"/>
      <p:regular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FF0000"/>
          </p15:clr>
        </p15:guide>
        <p15:guide id="2" pos="454">
          <p15:clr>
            <a:srgbClr val="FF0000"/>
          </p15:clr>
        </p15:guide>
        <p15:guide id="3" pos="5306">
          <p15:clr>
            <a:srgbClr val="FF0000"/>
          </p15:clr>
        </p15:guide>
        <p15:guide id="4" orient="horz" pos="2952">
          <p15:clr>
            <a:srgbClr val="FF0000"/>
          </p15:clr>
        </p15:guide>
        <p15:guide id="5" orient="horz" pos="288">
          <p15:clr>
            <a:srgbClr val="00FF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g34oLLYEcHM5plMtu0ZO9D/q8J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14" y="258"/>
      </p:cViewPr>
      <p:guideLst>
        <p:guide orient="horz" pos="576"/>
        <p:guide pos="454"/>
        <p:guide pos="5306"/>
        <p:guide orient="horz" pos="295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3baac3b00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9" name="Google Shape;919;g23baac3b00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23131550a47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9" name="Google Shape;969;g23131550a47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23baac3b00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7" name="Google Shape;1027;g23baac3b00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23baac3b00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5" name="Google Shape;1055;g23baac3b00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3131550a4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4" name="Google Shape;1084;g23131550a47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23baac3b00c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23baac3b00c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60a15bb131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8" name="Google Shape;1148;g260a15bb131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60a15bb1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2" name="Google Shape;642;g260a15bb1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7" name="Google Shape;6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23131550a4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2" name="Google Shape;832;g23131550a4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23131550a4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1" name="Google Shape;861;g23131550a4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8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8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" name="Google Shape;14;p18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5" name="Google Shape;15;p18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8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8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18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" name="Google Shape;27;p18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8" name="Google Shape;28;p18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8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8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8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8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8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8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8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8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8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0" name="Google Shape;40;p18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8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18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3" name="Google Shape;43;p1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18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rgbClr val="EEEEEE">
              <a:alpha val="4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8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2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13" name="Google Shape;313;p2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7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6" name="Google Shape;336;p27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27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27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9" name="Google Shape;339;p27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2" name="Google Shape;342;p2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1" name="Google Shape;361;p28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2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5" name="Google Shape;365;p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7" name="Google Shape;387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3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390" name="Google Shape;390;p30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91" name="Google Shape;391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392" name="Google Shape;392;p3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93" name="Google Shape;393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3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09" name="Google Shape;409;p3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24" name="Google Shape;424;p3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5" name="Google Shape;425;p3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6" name="Google Shape;426;p3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7" name="Google Shape;427;p3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8" name="Google Shape;428;p3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9" name="Google Shape;429;p3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oogle Shape;433;p3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34" name="Google Shape;434;p3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3" name="Google Shape;453;p3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4" name="Google Shape;454;p31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31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6" name="Google Shape;456;p31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1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58" name="Google Shape;458;p31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459" name="Google Shape;459;p31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35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474" name="Google Shape;474;p3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5" name="Google Shape;475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476" name="Google Shape;476;p3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77" name="Google Shape;477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2" name="Google Shape;492;p3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93" name="Google Shape;493;p3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3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3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8" name="Google Shape;508;p3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9" name="Google Shape;509;p3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0" name="Google Shape;510;p3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1" name="Google Shape;511;p3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2" name="Google Shape;512;p3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3" name="Google Shape;513;p3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6" name="Google Shape;516;p3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" name="Google Shape;535;p3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6" name="Google Shape;536;p3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3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538" name="Google Shape;538;p3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3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51" name="Google Shape;551;p3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75" name="Google Shape;575;p3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7" name="Google Shape;597;p38"/>
          <p:cNvGrpSpPr/>
          <p:nvPr/>
        </p:nvGrpSpPr>
        <p:grpSpPr>
          <a:xfrm>
            <a:off x="2995920" y="1056023"/>
            <a:ext cx="3152176" cy="3031462"/>
            <a:chOff x="1857000" y="3245400"/>
            <a:chExt cx="1233825" cy="1186575"/>
          </a:xfrm>
        </p:grpSpPr>
        <p:sp>
          <p:nvSpPr>
            <p:cNvPr id="598" name="Google Shape;598;p38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8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8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54" name="Google Shape;54;p1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" name="Google Shape;55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56" name="Google Shape;56;p1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57" name="Google Shape;57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2" name="Google Shape;72;p1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" name="Google Shape;73;p1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1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1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1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1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1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1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1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1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1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1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1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88" name="Google Shape;88;p1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9" name="Google Shape;89;p1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0" name="Google Shape;90;p1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1" name="Google Shape;91;p1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2" name="Google Shape;92;p1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3" name="Google Shape;93;p1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3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6" name="Google Shape;606;p3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262" y="2729663"/>
            <a:ext cx="2995174" cy="2414035"/>
            <a:chOff x="6562292" y="3785209"/>
            <a:chExt cx="1875030" cy="1511227"/>
          </a:xfrm>
        </p:grpSpPr>
        <p:grpSp>
          <p:nvGrpSpPr>
            <p:cNvPr id="629" name="Google Shape;629;p39"/>
            <p:cNvGrpSpPr/>
            <p:nvPr/>
          </p:nvGrpSpPr>
          <p:grpSpPr>
            <a:xfrm>
              <a:off x="7717466" y="3785209"/>
              <a:ext cx="719856" cy="680112"/>
              <a:chOff x="7717200" y="3905550"/>
              <a:chExt cx="592377" cy="559671"/>
            </a:xfrm>
          </p:grpSpPr>
          <p:sp>
            <p:nvSpPr>
              <p:cNvPr id="630" name="Google Shape;630;p39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2" name="Google Shape;632;p39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2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5" name="Google Shape;105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26" name="Google Shape;126;p2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2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0" name="Google Shape;130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2" name="Google Shape;152;p21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155" name="Google Shape;155;p21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156" name="Google Shape;156;p21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8" name="Google Shape;158;p21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22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" name="Google Shape;161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86" name="Google Shape;186;p22"/>
          <p:cNvGrpSpPr/>
          <p:nvPr/>
        </p:nvGrpSpPr>
        <p:grpSpPr>
          <a:xfrm rot="-5072894" flipH="1">
            <a:off x="-1007770" y="1789630"/>
            <a:ext cx="3474349" cy="888902"/>
            <a:chOff x="3809875" y="1963175"/>
            <a:chExt cx="1923600" cy="492150"/>
          </a:xfrm>
        </p:grpSpPr>
        <p:sp>
          <p:nvSpPr>
            <p:cNvPr id="187" name="Google Shape;187;p2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 rot="-375097">
            <a:off x="7330557" y="3418618"/>
            <a:ext cx="711742" cy="793298"/>
            <a:chOff x="6554696" y="509501"/>
            <a:chExt cx="711709" cy="793261"/>
          </a:xfrm>
        </p:grpSpPr>
        <p:sp>
          <p:nvSpPr>
            <p:cNvPr id="199" name="Google Shape;199;p2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03" name="Google Shape;203;p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23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32" name="Google Shape;23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24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61" name="Google Shape;261;p2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5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87" name="Google Shape;287;p2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9" name="Google Shape;309;p26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6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ose.campoy@itson.edu.m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son.mx/micrositios/becas/Paginas/informacion.asp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Curso de Tutorías 1</a:t>
            </a:r>
            <a:endParaRPr/>
          </a:p>
        </p:txBody>
      </p:sp>
      <p:sp>
        <p:nvSpPr>
          <p:cNvPr id="638" name="Google Shape;638;p1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Sesión 6: BECAS</a:t>
            </a:r>
            <a:endParaRPr/>
          </a:p>
        </p:txBody>
      </p:sp>
      <p:pic>
        <p:nvPicPr>
          <p:cNvPr id="639" name="Google Shape;63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3175" y="3209927"/>
            <a:ext cx="633341" cy="4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E07866-2452-457F-A026-54A822A47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735" y="4149665"/>
            <a:ext cx="940783" cy="3484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RESPONSABLES EN CADA UNIDAD</a:t>
            </a:r>
            <a:endParaRPr/>
          </a:p>
        </p:txBody>
      </p:sp>
      <p:grpSp>
        <p:nvGrpSpPr>
          <p:cNvPr id="892" name="Google Shape;892;p8"/>
          <p:cNvGrpSpPr/>
          <p:nvPr/>
        </p:nvGrpSpPr>
        <p:grpSpPr>
          <a:xfrm flipH="1">
            <a:off x="3778817" y="938650"/>
            <a:ext cx="1586366" cy="176025"/>
            <a:chOff x="4345425" y="2175475"/>
            <a:chExt cx="800750" cy="176025"/>
          </a:xfrm>
        </p:grpSpPr>
        <p:sp>
          <p:nvSpPr>
            <p:cNvPr id="893" name="Google Shape;893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5" name="Google Shape;895;p8"/>
          <p:cNvGrpSpPr/>
          <p:nvPr/>
        </p:nvGrpSpPr>
        <p:grpSpPr>
          <a:xfrm>
            <a:off x="7037115" y="4525309"/>
            <a:ext cx="1745583" cy="230173"/>
            <a:chOff x="1394800" y="3522000"/>
            <a:chExt cx="1048650" cy="138275"/>
          </a:xfrm>
        </p:grpSpPr>
        <p:sp>
          <p:nvSpPr>
            <p:cNvPr id="896" name="Google Shape;896;p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8"/>
          <p:cNvGrpSpPr/>
          <p:nvPr/>
        </p:nvGrpSpPr>
        <p:grpSpPr>
          <a:xfrm>
            <a:off x="-41659" y="293831"/>
            <a:ext cx="1921913" cy="326735"/>
            <a:chOff x="1816609" y="3851001"/>
            <a:chExt cx="1093674" cy="222193"/>
          </a:xfrm>
        </p:grpSpPr>
        <p:sp>
          <p:nvSpPr>
            <p:cNvPr id="906" name="Google Shape;906;p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FC940E5-B010-431B-B96B-ED8A4F665118}"/>
              </a:ext>
            </a:extLst>
          </p:cNvPr>
          <p:cNvSpPr txBox="1"/>
          <p:nvPr/>
        </p:nvSpPr>
        <p:spPr>
          <a:xfrm>
            <a:off x="629927" y="1255149"/>
            <a:ext cx="3059206" cy="332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Obregón</a:t>
            </a:r>
            <a:endParaRPr lang="es-MX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Mtro. Andrés Alejandro Jiménez Leyva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andres.jimenez@itson.edu.mx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Edificio de tutorías, </a:t>
            </a:r>
            <a:r>
              <a:rPr lang="es-MX" sz="105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</a:t>
            </a: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#1, campus Náinari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(644) 410 90 00 ext. 1608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Navojoa</a:t>
            </a:r>
            <a:endParaRPr lang="es-MX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Olivia Maria Pineda Sauceda​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olivia.pineda@itson.edu.mx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Edificio CAS, </a:t>
            </a:r>
            <a:r>
              <a:rPr lang="es-MX" sz="105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</a:t>
            </a: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#9, campus Sur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(642) 422 59 29 ext. 5413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5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651AD63-48F5-422D-912B-883DA5B06138}"/>
              </a:ext>
            </a:extLst>
          </p:cNvPr>
          <p:cNvSpPr txBox="1"/>
          <p:nvPr/>
        </p:nvSpPr>
        <p:spPr>
          <a:xfrm>
            <a:off x="5364494" y="1255149"/>
            <a:ext cx="3059206" cy="328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Guaymas</a:t>
            </a:r>
            <a:endParaRPr lang="es-MX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Karla Berenice Rubio Alvarado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karla.rubio@itson.edu.mx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Edificio CEEDER, planta baja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(622) 221 00 32 Ext. 6205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Empalme</a:t>
            </a:r>
            <a:endParaRPr lang="es-MX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Paola Rendón Robles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paola.rendon@itson.edu.mx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de servicios estudiantiles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(622) 113 10 57 Ext. 7266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05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47118D-C345-4587-8BB0-4B885FF6F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729" y="2322176"/>
            <a:ext cx="2487398" cy="114735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440B3C14-C80C-4E82-AA81-5BBA6529B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608" y="4710774"/>
            <a:ext cx="940783" cy="3484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" name="Google Shape;921;g23baac3b00c_0_3"/>
          <p:cNvGrpSpPr/>
          <p:nvPr/>
        </p:nvGrpSpPr>
        <p:grpSpPr>
          <a:xfrm>
            <a:off x="2310360" y="985117"/>
            <a:ext cx="4523277" cy="176025"/>
            <a:chOff x="4345425" y="2175475"/>
            <a:chExt cx="800750" cy="176025"/>
          </a:xfrm>
        </p:grpSpPr>
        <p:sp>
          <p:nvSpPr>
            <p:cNvPr id="922" name="Google Shape;922;g23baac3b00c_0_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g23baac3b00c_0_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4" name="Google Shape;924;g23baac3b00c_0_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Becas Institucionales</a:t>
            </a:r>
            <a:endParaRPr/>
          </a:p>
        </p:txBody>
      </p:sp>
      <p:grpSp>
        <p:nvGrpSpPr>
          <p:cNvPr id="925" name="Google Shape;925;g23baac3b00c_0_3"/>
          <p:cNvGrpSpPr/>
          <p:nvPr/>
        </p:nvGrpSpPr>
        <p:grpSpPr>
          <a:xfrm rot="-8147048">
            <a:off x="298004" y="1951911"/>
            <a:ext cx="1692442" cy="795380"/>
            <a:chOff x="6563688" y="1203747"/>
            <a:chExt cx="2086349" cy="968018"/>
          </a:xfrm>
        </p:grpSpPr>
        <p:sp>
          <p:nvSpPr>
            <p:cNvPr id="926" name="Google Shape;926;g23baac3b00c_0_3"/>
            <p:cNvSpPr/>
            <p:nvPr/>
          </p:nvSpPr>
          <p:spPr>
            <a:xfrm>
              <a:off x="8304770" y="1884263"/>
              <a:ext cx="130601" cy="220004"/>
            </a:xfrm>
            <a:custGeom>
              <a:avLst/>
              <a:gdLst/>
              <a:ahLst/>
              <a:cxnLst/>
              <a:rect l="l" t="t" r="r" b="b"/>
              <a:pathLst>
                <a:path w="1398" h="2355" extrusionOk="0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g23baac3b00c_0_3"/>
            <p:cNvSpPr/>
            <p:nvPr/>
          </p:nvSpPr>
          <p:spPr>
            <a:xfrm>
              <a:off x="8291394" y="1881137"/>
              <a:ext cx="87535" cy="209634"/>
            </a:xfrm>
            <a:custGeom>
              <a:avLst/>
              <a:gdLst/>
              <a:ahLst/>
              <a:cxnLst/>
              <a:rect l="l" t="t" r="r" b="b"/>
              <a:pathLst>
                <a:path w="937" h="2244" extrusionOk="0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g23baac3b00c_0_3"/>
            <p:cNvSpPr/>
            <p:nvPr/>
          </p:nvSpPr>
          <p:spPr>
            <a:xfrm>
              <a:off x="8353799" y="1910751"/>
              <a:ext cx="88469" cy="201320"/>
            </a:xfrm>
            <a:custGeom>
              <a:avLst/>
              <a:gdLst/>
              <a:ahLst/>
              <a:cxnLst/>
              <a:rect l="l" t="t" r="r" b="b"/>
              <a:pathLst>
                <a:path w="947" h="2155" extrusionOk="0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9" name="Google Shape;929;g23baac3b00c_0_3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930" name="Google Shape;930;g23baac3b00c_0_3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avLst/>
                <a:gdLst/>
                <a:ahLst/>
                <a:cxnLst/>
                <a:rect l="l" t="t" r="r" b="b"/>
                <a:pathLst>
                  <a:path w="15511" h="7353" extrusionOk="0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g23baac3b00c_0_3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7095" extrusionOk="0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g23baac3b00c_0_3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avLst/>
                <a:gdLst/>
                <a:ahLst/>
                <a:cxnLst/>
                <a:rect l="l" t="t" r="r" b="b"/>
                <a:pathLst>
                  <a:path w="15375" h="7111" extrusionOk="0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g23baac3b00c_0_3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364" extrusionOk="0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g23baac3b00c_0_3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532" extrusionOk="0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g23baac3b00c_0_3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7" extrusionOk="0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g23baac3b00c_0_3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10362" extrusionOk="0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g23baac3b00c_0_3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903" extrusionOk="0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g23baac3b00c_0_3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6691" extrusionOk="0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g23baac3b00c_0_3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6555" extrusionOk="0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40" name="Google Shape;940;g23baac3b00c_0_3"/>
          <p:cNvGrpSpPr/>
          <p:nvPr/>
        </p:nvGrpSpPr>
        <p:grpSpPr>
          <a:xfrm rot="-4659265">
            <a:off x="7670158" y="206561"/>
            <a:ext cx="913024" cy="603279"/>
            <a:chOff x="5118990" y="4122087"/>
            <a:chExt cx="1882464" cy="1222659"/>
          </a:xfrm>
        </p:grpSpPr>
        <p:sp>
          <p:nvSpPr>
            <p:cNvPr id="941" name="Google Shape;941;g23baac3b00c_0_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g23baac3b00c_0_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23baac3b00c_0_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23baac3b00c_0_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23baac3b00c_0_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23baac3b00c_0_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23baac3b00c_0_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23baac3b00c_0_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23baac3b00c_0_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23baac3b00c_0_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g23baac3b00c_0_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23baac3b00c_0_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23baac3b00c_0_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23baac3b00c_0_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23baac3b00c_0_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g23baac3b00c_0_3"/>
          <p:cNvGrpSpPr/>
          <p:nvPr/>
        </p:nvGrpSpPr>
        <p:grpSpPr>
          <a:xfrm rot="4235477">
            <a:off x="740875" y="509121"/>
            <a:ext cx="806680" cy="421756"/>
            <a:chOff x="1822875" y="1377000"/>
            <a:chExt cx="548075" cy="286550"/>
          </a:xfrm>
        </p:grpSpPr>
        <p:sp>
          <p:nvSpPr>
            <p:cNvPr id="957" name="Google Shape;957;g23baac3b00c_0_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23baac3b00c_0_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23baac3b00c_0_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23baac3b00c_0_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g23baac3b00c_0_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g23baac3b00c_0_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g23baac3b00c_0_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23baac3b00c_0_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g23baac3b00c_0_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6" name="Google Shape;966;g23baac3b00c_0_3"/>
          <p:cNvSpPr txBox="1"/>
          <p:nvPr/>
        </p:nvSpPr>
        <p:spPr>
          <a:xfrm>
            <a:off x="2102975" y="1314350"/>
            <a:ext cx="4191300" cy="336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•</a:t>
            </a:r>
            <a:r>
              <a:rPr lang="en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Moisés Vazquez Gudiño (MVG)</a:t>
            </a:r>
            <a:endParaRPr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•Alto Rendimiento Académico (ARA)</a:t>
            </a:r>
            <a:endParaRPr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•Otras:</a:t>
            </a:r>
            <a:endParaRPr sz="1800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</a:rPr>
              <a:t>+Fundación ITSON</a:t>
            </a:r>
            <a:endParaRPr sz="16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</a:rPr>
              <a:t>+Beca de arte</a:t>
            </a:r>
            <a:endParaRPr sz="16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</a:rPr>
              <a:t>+Norman Borlaug</a:t>
            </a:r>
            <a:endParaRPr sz="16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A86E8"/>
                </a:solidFill>
                <a:latin typeface="Itim"/>
                <a:ea typeface="Itim"/>
                <a:cs typeface="Itim"/>
                <a:sym typeface="Itim"/>
              </a:rPr>
              <a:t>+Club Rotario</a:t>
            </a:r>
            <a:endParaRPr sz="1600" dirty="0">
              <a:solidFill>
                <a:srgbClr val="4A86E8"/>
              </a:solidFill>
              <a:latin typeface="Itim"/>
              <a:ea typeface="Itim"/>
              <a:cs typeface="Itim"/>
              <a:sym typeface="Itim"/>
            </a:endParaRPr>
          </a:p>
          <a:p>
            <a:pPr marL="127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366EF52-29C7-44DC-848F-E2E4A3044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37" y="4268601"/>
            <a:ext cx="1562235" cy="5786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23131550a47_0_124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31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AutoNum type="alphaUcPeriod"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BECA MOISÉS VÁZQUEZ GUDIÑO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2" name="Google Shape;972;g23131550a47_0_124"/>
          <p:cNvSpPr txBox="1">
            <a:spLocks noGrp="1"/>
          </p:cNvSpPr>
          <p:nvPr>
            <p:ph type="ctrTitle"/>
          </p:nvPr>
        </p:nvSpPr>
        <p:spPr>
          <a:xfrm>
            <a:off x="188325" y="1225150"/>
            <a:ext cx="6208200" cy="3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DIRIGIDO A</a:t>
            </a:r>
            <a:r>
              <a:rPr lang="en" sz="1400" dirty="0"/>
              <a:t>: Estudiantes de nuevo ingreso.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MONTOS</a:t>
            </a:r>
            <a:r>
              <a:rPr lang="en" sz="1400" dirty="0"/>
              <a:t>: $3,000.00 por semestre, mismos que se abonarán directamente a tu colegiatura.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PUBLICACIÓN</a:t>
            </a:r>
            <a:r>
              <a:rPr lang="en" sz="1400" dirty="0"/>
              <a:t>: Marzo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CATEGORÍAS</a:t>
            </a:r>
            <a:r>
              <a:rPr lang="en" sz="1400" dirty="0"/>
              <a:t>: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1.Escasos recursos económicos.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2.Excelencia académica.</a:t>
            </a:r>
            <a:endParaRPr sz="1400" dirty="0"/>
          </a:p>
          <a:p>
            <a:pPr marL="0" lvl="0" indent="0" algn="just" rtl="0">
              <a:lnSpc>
                <a:spcPct val="100000"/>
              </a:lnSpc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3.Trabajo comunitario.</a:t>
            </a:r>
            <a:endParaRPr sz="1400" dirty="0"/>
          </a:p>
          <a:p>
            <a:pPr marL="0" marR="0" lvl="0" indent="0" algn="just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400" dirty="0"/>
              <a:t>4. Artes, grupos étnicos e idiomas.</a:t>
            </a:r>
            <a:endParaRPr sz="1400" dirty="0"/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400" dirty="0"/>
              <a:t>5. Investigación, desarrollo tecnológico y emprendimiento.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6.Deporte.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7.Madres o padres solteros.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400" dirty="0"/>
              <a:t>8.Estudiantes con discapacidad visual,  motriz o auditiva.</a:t>
            </a:r>
            <a:endParaRPr sz="1700" b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300" dirty="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300" dirty="0"/>
          </a:p>
        </p:txBody>
      </p:sp>
      <p:grpSp>
        <p:nvGrpSpPr>
          <p:cNvPr id="973" name="Google Shape;973;g23131550a47_0_124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974" name="Google Shape;974;g23131550a47_0_12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23131550a47_0_12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6" name="Google Shape;976;g23131550a47_0_124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977" name="Google Shape;977;g23131550a47_0_12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23131550a47_0_12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23131550a47_0_12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23131550a47_0_12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23131550a47_0_12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23131550a47_0_12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23131550a47_0_12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23131550a47_0_12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23131550a47_0_12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g23131550a47_0_124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987" name="Google Shape;987;g23131550a47_0_124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23131550a47_0_124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23131550a47_0_124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23131550a47_0_124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23131550a47_0_124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3131550a47_0_124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23131550a47_0_124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g23131550a47_0_124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5" name="Google Shape;995;g23131550a47_0_124"/>
          <p:cNvSpPr txBox="1"/>
          <p:nvPr/>
        </p:nvSpPr>
        <p:spPr>
          <a:xfrm>
            <a:off x="5942925" y="3394900"/>
            <a:ext cx="2291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Correos electrónicos​:</a:t>
            </a: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72C6"/>
                </a:solidFill>
                <a:latin typeface="Roboto"/>
                <a:ea typeface="Roboto"/>
                <a:cs typeface="Roboto"/>
                <a:sym typeface="Roboto"/>
              </a:rPr>
              <a:t>becamoisesvazquez@itson.edu.mx</a:t>
            </a:r>
            <a:endParaRPr sz="1000">
              <a:solidFill>
                <a:srgbClr val="0072C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72C6"/>
                </a:solidFill>
                <a:latin typeface="Roboto"/>
                <a:ea typeface="Roboto"/>
                <a:cs typeface="Roboto"/>
                <a:sym typeface="Roboto"/>
              </a:rPr>
              <a:t>becamvg@potros.itson.edu.mx</a:t>
            </a:r>
            <a:endParaRPr sz="1000">
              <a:solidFill>
                <a:srgbClr val="0072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EDC04145-0BE4-4F6C-A75A-211C30107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622" y="4317679"/>
            <a:ext cx="1230402" cy="4557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g23baac3b00c_0_58"/>
          <p:cNvSpPr txBox="1">
            <a:spLocks noGrp="1"/>
          </p:cNvSpPr>
          <p:nvPr>
            <p:ph type="title" idx="4"/>
          </p:nvPr>
        </p:nvSpPr>
        <p:spPr>
          <a:xfrm>
            <a:off x="720000" y="385348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B. Beca Alto Rendimiento Académico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30" name="Google Shape;1030;g23baac3b00c_0_58"/>
          <p:cNvSpPr txBox="1">
            <a:spLocks noGrp="1"/>
          </p:cNvSpPr>
          <p:nvPr>
            <p:ph type="ctrTitle"/>
          </p:nvPr>
        </p:nvSpPr>
        <p:spPr>
          <a:xfrm>
            <a:off x="188325" y="915861"/>
            <a:ext cx="8480700" cy="3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Busca incrementar la calidad educativa de los alumnos ITSON, incentivando la excelencia en su desempeño académico y tiene como objetivo otorgar incentivos que brinden mejores oportunidades de desarrollo académico y extracurricular, promoviendo la reciprocidad alumno - universidad, por medio de la participación activa de los alumnos ARA.</a:t>
            </a:r>
            <a:endParaRPr sz="1500" b="0"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DIRIGIDO A: </a:t>
            </a:r>
            <a:r>
              <a:rPr lang="en" sz="1500" b="0" dirty="0">
                <a:solidFill>
                  <a:schemeClr val="dk2"/>
                </a:solidFill>
              </a:rPr>
              <a:t>estudiantes de alto rendimiento académico.</a:t>
            </a:r>
            <a:endParaRPr sz="1500" b="0"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PROMEDIO: </a:t>
            </a:r>
            <a:r>
              <a:rPr lang="en" sz="1500" b="0" dirty="0">
                <a:solidFill>
                  <a:schemeClr val="dk2"/>
                </a:solidFill>
              </a:rPr>
              <a:t>mínimo de 9.0 y 0% de reprobación.</a:t>
            </a:r>
            <a:endParaRPr sz="1500" b="0"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SEMESTRE: </a:t>
            </a:r>
            <a:r>
              <a:rPr lang="en" sz="1500" b="0" dirty="0">
                <a:solidFill>
                  <a:schemeClr val="dk2"/>
                </a:solidFill>
              </a:rPr>
              <a:t>t</a:t>
            </a:r>
            <a:r>
              <a:rPr lang="en" sz="1500" dirty="0">
                <a:solidFill>
                  <a:schemeClr val="dk2"/>
                </a:solidFill>
              </a:rPr>
              <a:t>ercer semestre en adelante</a:t>
            </a:r>
            <a:r>
              <a:rPr lang="en" sz="1500" b="0" dirty="0">
                <a:solidFill>
                  <a:schemeClr val="dk2"/>
                </a:solidFill>
              </a:rPr>
              <a:t>.</a:t>
            </a:r>
            <a:endParaRPr sz="1500" b="0"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MONTOS: </a:t>
            </a:r>
            <a:r>
              <a:rPr lang="en" sz="1500" b="0" dirty="0">
                <a:solidFill>
                  <a:schemeClr val="dk2"/>
                </a:solidFill>
              </a:rPr>
              <a:t>$3,000.00, el cual se aplicará directamente a la colegiatura.</a:t>
            </a:r>
            <a:endParaRPr sz="1500" b="0"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PUBLICACIÓN: </a:t>
            </a:r>
            <a:r>
              <a:rPr lang="en" sz="1500" dirty="0">
                <a:solidFill>
                  <a:schemeClr val="dk2"/>
                </a:solidFill>
              </a:rPr>
              <a:t>al inicio de cada semestre</a:t>
            </a:r>
            <a:r>
              <a:rPr lang="en" sz="1500" b="0" dirty="0">
                <a:solidFill>
                  <a:schemeClr val="dk2"/>
                </a:solidFill>
              </a:rPr>
              <a:t> abre convocatoria.</a:t>
            </a:r>
            <a:endParaRPr sz="1500" b="0" dirty="0">
              <a:solidFill>
                <a:schemeClr val="dk2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600" dirty="0">
                <a:solidFill>
                  <a:srgbClr val="A64D79"/>
                </a:solidFill>
              </a:rPr>
              <a:t>DOCUMENTACIÓN: </a:t>
            </a:r>
            <a:r>
              <a:rPr lang="en" sz="1500" b="0" dirty="0">
                <a:solidFill>
                  <a:schemeClr val="dk2"/>
                </a:solidFill>
              </a:rPr>
              <a:t>solicitud de beca, Kárdex y carga académica actual.</a:t>
            </a:r>
            <a:endParaRPr sz="1500" b="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MODALIDADES:</a:t>
            </a:r>
            <a:endParaRPr sz="1500" b="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a.Servicio de 45 hrs. al semestre, en algún proyecto institucional seleccionado.</a:t>
            </a:r>
            <a:endParaRPr sz="1500" b="0"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 b="0" dirty="0">
                <a:solidFill>
                  <a:schemeClr val="dk2"/>
                </a:solidFill>
              </a:rPr>
              <a:t>b. Ser miembro activo del Consejo Directivo Institucional o miembro de alguna Asociación Estudiantil (sociedad de alumnos) de ITSON.</a:t>
            </a:r>
            <a:endParaRPr sz="11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1000" dirty="0"/>
          </a:p>
        </p:txBody>
      </p:sp>
      <p:grpSp>
        <p:nvGrpSpPr>
          <p:cNvPr id="1031" name="Google Shape;1031;g23baac3b00c_0_58"/>
          <p:cNvGrpSpPr/>
          <p:nvPr/>
        </p:nvGrpSpPr>
        <p:grpSpPr>
          <a:xfrm>
            <a:off x="2198701" y="832896"/>
            <a:ext cx="4688712" cy="176025"/>
            <a:chOff x="4345425" y="2175475"/>
            <a:chExt cx="800750" cy="176025"/>
          </a:xfrm>
        </p:grpSpPr>
        <p:sp>
          <p:nvSpPr>
            <p:cNvPr id="1032" name="Google Shape;1032;g23baac3b00c_0_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23baac3b00c_0_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g23baac3b00c_0_58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1035" name="Google Shape;1035;g23baac3b00c_0_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23baac3b00c_0_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23baac3b00c_0_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23baac3b00c_0_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g23baac3b00c_0_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g23baac3b00c_0_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23baac3b00c_0_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g23baac3b00c_0_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23baac3b00c_0_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4" name="Google Shape;1044;g23baac3b00c_0_58"/>
          <p:cNvGrpSpPr/>
          <p:nvPr/>
        </p:nvGrpSpPr>
        <p:grpSpPr>
          <a:xfrm rot="-2482112">
            <a:off x="7458477" y="3565787"/>
            <a:ext cx="953582" cy="396167"/>
            <a:chOff x="-605225" y="2384875"/>
            <a:chExt cx="787975" cy="303650"/>
          </a:xfrm>
        </p:grpSpPr>
        <p:sp>
          <p:nvSpPr>
            <p:cNvPr id="1045" name="Google Shape;1045;g23baac3b00c_0_58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g23baac3b00c_0_58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g23baac3b00c_0_58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23baac3b00c_0_58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g23baac3b00c_0_58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g23baac3b00c_0_58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g23baac3b00c_0_58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g23baac3b00c_0_58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" name="Imagen 25">
            <a:extLst>
              <a:ext uri="{FF2B5EF4-FFF2-40B4-BE49-F238E27FC236}">
                <a16:creationId xmlns:a16="http://schemas.microsoft.com/office/drawing/2014/main" id="{C8DC031F-C72C-41DC-A0D1-90D08432D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538" y="4651833"/>
            <a:ext cx="1230402" cy="4557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23baac3b00c_0_96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RESPONSABLES EN CADA UNIDAD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grpSp>
        <p:nvGrpSpPr>
          <p:cNvPr id="1058" name="Google Shape;1058;g23baac3b00c_0_96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1059" name="Google Shape;1059;g23baac3b00c_0_9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23baac3b00c_0_9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1" name="Google Shape;1061;g23baac3b00c_0_96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1062" name="Google Shape;1062;g23baac3b00c_0_96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23baac3b00c_0_96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23baac3b00c_0_96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23baac3b00c_0_96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23baac3b00c_0_96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g23baac3b00c_0_96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23baac3b00c_0_96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23baac3b00c_0_96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23baac3b00c_0_96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1" name="Google Shape;1071;g23baac3b00c_0_96"/>
          <p:cNvGrpSpPr/>
          <p:nvPr/>
        </p:nvGrpSpPr>
        <p:grpSpPr>
          <a:xfrm rot="-2482112">
            <a:off x="7698530" y="4332425"/>
            <a:ext cx="953582" cy="396167"/>
            <a:chOff x="-605225" y="2384875"/>
            <a:chExt cx="787975" cy="303650"/>
          </a:xfrm>
        </p:grpSpPr>
        <p:sp>
          <p:nvSpPr>
            <p:cNvPr id="1072" name="Google Shape;1072;g23baac3b00c_0_96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23baac3b00c_0_96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23baac3b00c_0_96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23baac3b00c_0_96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23baac3b00c_0_96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23baac3b00c_0_96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g23baac3b00c_0_96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23baac3b00c_0_96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0145E4C-4AF6-45BB-952F-63960839D614}"/>
              </a:ext>
            </a:extLst>
          </p:cNvPr>
          <p:cNvSpPr txBox="1"/>
          <p:nvPr/>
        </p:nvSpPr>
        <p:spPr>
          <a:xfrm>
            <a:off x="1326029" y="1574510"/>
            <a:ext cx="3059206" cy="3169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Obregón</a:t>
            </a:r>
            <a:endParaRPr lang="es-MX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MX" sz="1050" dirty="0">
                <a:latin typeface="Arial" panose="020B0604020202020204" pitchFamily="34" charset="0"/>
                <a:cs typeface="Times New Roman" panose="02020603050405020304" pitchFamily="18" charset="0"/>
              </a:rPr>
              <a:t>Mtro. Jose Luis Campoy Morales</a:t>
            </a:r>
            <a:br>
              <a:rPr lang="es-MX" sz="105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s-MX" sz="1050" dirty="0">
                <a:latin typeface="Arial" panose="020B06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jose.campoy@itson.edu.mx</a:t>
            </a:r>
            <a:br>
              <a:rPr lang="es-MX" sz="105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s-MX" sz="1050" dirty="0">
                <a:latin typeface="Arial" panose="020B0604020202020204" pitchFamily="34" charset="0"/>
                <a:cs typeface="Times New Roman" panose="02020603050405020304" pitchFamily="18" charset="0"/>
              </a:rPr>
              <a:t>Edificio Potros, </a:t>
            </a:r>
            <a:r>
              <a:rPr lang="es-MX" sz="1050" dirty="0" err="1">
                <a:latin typeface="Arial" panose="020B0604020202020204" pitchFamily="34" charset="0"/>
                <a:cs typeface="Times New Roman" panose="02020603050405020304" pitchFamily="18" charset="0"/>
              </a:rPr>
              <a:t>Cub</a:t>
            </a:r>
            <a:r>
              <a:rPr lang="es-MX" sz="1050" dirty="0">
                <a:latin typeface="Arial" panose="020B0604020202020204" pitchFamily="34" charset="0"/>
                <a:cs typeface="Times New Roman" panose="02020603050405020304" pitchFamily="18" charset="0"/>
              </a:rPr>
              <a:t>. 99</a:t>
            </a:r>
            <a:br>
              <a:rPr lang="es-MX" sz="105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s-MX" sz="1050" dirty="0">
                <a:latin typeface="Arial" panose="020B0604020202020204" pitchFamily="34" charset="0"/>
                <a:cs typeface="Times New Roman" panose="02020603050405020304" pitchFamily="18" charset="0"/>
              </a:rPr>
              <a:t>Teléfono: (644)  410-90-00 Ext. 1425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105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Navojoa</a:t>
            </a:r>
            <a:endParaRPr lang="es-MX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Olivia Maria Pineda Sauceda​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olivia.pineda@itson.edu.mx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Edificio CAS, </a:t>
            </a:r>
            <a:r>
              <a:rPr lang="es-MX" sz="105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cub</a:t>
            </a: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#9, campus Sur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(642) 422 59 29 ext. 5413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5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43CF776-B626-499B-B4C1-E6B66C2AE7CE}"/>
              </a:ext>
            </a:extLst>
          </p:cNvPr>
          <p:cNvSpPr txBox="1"/>
          <p:nvPr/>
        </p:nvSpPr>
        <p:spPr>
          <a:xfrm>
            <a:off x="4758765" y="1574510"/>
            <a:ext cx="3059206" cy="328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Guaymas</a:t>
            </a:r>
            <a:endParaRPr lang="es-MX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Karla Berenice Rubio Alvarado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karla.rubio@itson.edu.mx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Edificio CEEDER, planta baja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(622) 221 00 32 Ext. 6205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 Empalme</a:t>
            </a:r>
            <a:endParaRPr lang="es-MX" sz="105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Lic. Paola Rendón Robles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paola.rendon@itson.edu.mx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de servicios estudiantiles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(622) 113 10 57 Ext. 7266</a:t>
            </a:r>
            <a:endParaRPr lang="es-MX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sz="1050" dirty="0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E739B58-FF67-4746-984D-1A79699C4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985" y="4108615"/>
            <a:ext cx="1230402" cy="4557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6" name="Google Shape;1086;g23131550a47_0_72"/>
          <p:cNvGrpSpPr/>
          <p:nvPr/>
        </p:nvGrpSpPr>
        <p:grpSpPr>
          <a:xfrm>
            <a:off x="2691244" y="985125"/>
            <a:ext cx="3571505" cy="176025"/>
            <a:chOff x="4345425" y="2175475"/>
            <a:chExt cx="800750" cy="176025"/>
          </a:xfrm>
        </p:grpSpPr>
        <p:sp>
          <p:nvSpPr>
            <p:cNvPr id="1087" name="Google Shape;1087;g23131550a47_0_7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g23131550a47_0_7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9" name="Google Shape;1089;g23131550a47_0_72"/>
          <p:cNvSpPr txBox="1">
            <a:spLocks noGrp="1"/>
          </p:cNvSpPr>
          <p:nvPr>
            <p:ph type="title"/>
          </p:nvPr>
        </p:nvSpPr>
        <p:spPr>
          <a:xfrm>
            <a:off x="720000" y="532934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Otras </a:t>
            </a:r>
            <a:r>
              <a:rPr lang="en" u="sng">
                <a:solidFill>
                  <a:schemeClr val="hlink"/>
                </a:solidFill>
                <a:hlinkClick r:id="rId3"/>
              </a:rPr>
              <a:t>Becas Institucionales </a:t>
            </a:r>
            <a:endParaRPr/>
          </a:p>
        </p:txBody>
      </p:sp>
      <p:grpSp>
        <p:nvGrpSpPr>
          <p:cNvPr id="1090" name="Google Shape;1090;g23131550a47_0_72"/>
          <p:cNvGrpSpPr/>
          <p:nvPr/>
        </p:nvGrpSpPr>
        <p:grpSpPr>
          <a:xfrm rot="-9482157">
            <a:off x="-6281" y="318211"/>
            <a:ext cx="1192272" cy="550356"/>
            <a:chOff x="6563688" y="1203747"/>
            <a:chExt cx="2086349" cy="968018"/>
          </a:xfrm>
        </p:grpSpPr>
        <p:sp>
          <p:nvSpPr>
            <p:cNvPr id="1091" name="Google Shape;1091;g23131550a47_0_72"/>
            <p:cNvSpPr/>
            <p:nvPr/>
          </p:nvSpPr>
          <p:spPr>
            <a:xfrm>
              <a:off x="8304770" y="1884263"/>
              <a:ext cx="130601" cy="220004"/>
            </a:xfrm>
            <a:custGeom>
              <a:avLst/>
              <a:gdLst/>
              <a:ahLst/>
              <a:cxnLst/>
              <a:rect l="l" t="t" r="r" b="b"/>
              <a:pathLst>
                <a:path w="1398" h="2355" extrusionOk="0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g23131550a47_0_72"/>
            <p:cNvSpPr/>
            <p:nvPr/>
          </p:nvSpPr>
          <p:spPr>
            <a:xfrm>
              <a:off x="8291394" y="1881137"/>
              <a:ext cx="87535" cy="209634"/>
            </a:xfrm>
            <a:custGeom>
              <a:avLst/>
              <a:gdLst/>
              <a:ahLst/>
              <a:cxnLst/>
              <a:rect l="l" t="t" r="r" b="b"/>
              <a:pathLst>
                <a:path w="937" h="2244" extrusionOk="0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g23131550a47_0_72"/>
            <p:cNvSpPr/>
            <p:nvPr/>
          </p:nvSpPr>
          <p:spPr>
            <a:xfrm>
              <a:off x="8353799" y="1910751"/>
              <a:ext cx="88469" cy="201320"/>
            </a:xfrm>
            <a:custGeom>
              <a:avLst/>
              <a:gdLst/>
              <a:ahLst/>
              <a:cxnLst/>
              <a:rect l="l" t="t" r="r" b="b"/>
              <a:pathLst>
                <a:path w="947" h="2155" extrusionOk="0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4" name="Google Shape;1094;g23131550a47_0_72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1095" name="Google Shape;1095;g23131550a47_0_72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avLst/>
                <a:gdLst/>
                <a:ahLst/>
                <a:cxnLst/>
                <a:rect l="l" t="t" r="r" b="b"/>
                <a:pathLst>
                  <a:path w="15511" h="7353" extrusionOk="0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g23131550a47_0_72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7095" extrusionOk="0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g23131550a47_0_72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avLst/>
                <a:gdLst/>
                <a:ahLst/>
                <a:cxnLst/>
                <a:rect l="l" t="t" r="r" b="b"/>
                <a:pathLst>
                  <a:path w="15375" h="7111" extrusionOk="0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g23131550a47_0_72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364" extrusionOk="0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g23131550a47_0_72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532" extrusionOk="0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g23131550a47_0_72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7" extrusionOk="0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g23131550a47_0_72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10362" extrusionOk="0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g23131550a47_0_72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903" extrusionOk="0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g23131550a47_0_72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6691" extrusionOk="0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g23131550a47_0_72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6555" extrusionOk="0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5" name="Google Shape;1105;g23131550a47_0_72"/>
          <p:cNvGrpSpPr/>
          <p:nvPr/>
        </p:nvGrpSpPr>
        <p:grpSpPr>
          <a:xfrm rot="4235477">
            <a:off x="882269" y="472391"/>
            <a:ext cx="806680" cy="421756"/>
            <a:chOff x="1822875" y="1377000"/>
            <a:chExt cx="548075" cy="286550"/>
          </a:xfrm>
        </p:grpSpPr>
        <p:sp>
          <p:nvSpPr>
            <p:cNvPr id="1106" name="Google Shape;1106;g23131550a47_0_7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g23131550a47_0_7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23131550a47_0_7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g23131550a47_0_7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g23131550a47_0_7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23131550a47_0_7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23131550a47_0_7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g23131550a47_0_7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g23131550a47_0_7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15" name="Google Shape;1115;g23131550a47_0_72"/>
          <p:cNvPicPr preferRelativeResize="0"/>
          <p:nvPr/>
        </p:nvPicPr>
        <p:blipFill rotWithShape="1">
          <a:blip r:embed="rId4">
            <a:alphaModFix/>
          </a:blip>
          <a:srcRect l="24323" t="22756" r="28765" b="26628"/>
          <a:stretch/>
        </p:blipFill>
        <p:spPr>
          <a:xfrm rot="-3404988">
            <a:off x="7145977" y="274179"/>
            <a:ext cx="816708" cy="881155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g23131550a47_0_72"/>
          <p:cNvSpPr txBox="1"/>
          <p:nvPr/>
        </p:nvSpPr>
        <p:spPr>
          <a:xfrm>
            <a:off x="202500" y="1069000"/>
            <a:ext cx="87390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  <a:latin typeface="Itim"/>
                <a:ea typeface="Itim"/>
                <a:cs typeface="Itim"/>
                <a:sym typeface="Itim"/>
              </a:rPr>
              <a:t>Ø</a:t>
            </a:r>
            <a:r>
              <a:rPr lang="en" b="1" dirty="0">
                <a:solidFill>
                  <a:srgbClr val="7030A0"/>
                </a:solidFill>
                <a:latin typeface="Itim"/>
                <a:ea typeface="Itim"/>
                <a:cs typeface="Itim"/>
                <a:sym typeface="Itim"/>
              </a:rPr>
              <a:t>BECAS FUNDACIÓN ITSON, A.C.</a:t>
            </a:r>
            <a:endParaRPr b="1" dirty="0">
              <a:solidFill>
                <a:srgbClr val="7030A0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Facilitar la permanencia de alumnos que presentan aptitudes académicas y dificultades económicas mediante el otorgamiento de beca (pago equivalente a 7 mat. de 3 hrs, máx. $3,836.00, se abonará directo a la colegiatura) de licenciatura y profesional asociado en las distintas unidades del ITSON y con un promedio igual o superior a 8.0</a:t>
            </a:r>
            <a:endParaRPr dirty="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  <a:latin typeface="Itim"/>
                <a:ea typeface="Itim"/>
                <a:cs typeface="Itim"/>
                <a:sym typeface="Itim"/>
              </a:rPr>
              <a:t>Ø</a:t>
            </a:r>
            <a:r>
              <a:rPr lang="en" b="1" dirty="0">
                <a:solidFill>
                  <a:srgbClr val="7030A0"/>
                </a:solidFill>
                <a:latin typeface="Itim"/>
                <a:ea typeface="Itim"/>
                <a:cs typeface="Itim"/>
                <a:sym typeface="Itim"/>
              </a:rPr>
              <a:t>BECA CLUB ROTARIO</a:t>
            </a:r>
            <a:endParaRPr b="1" dirty="0">
              <a:solidFill>
                <a:srgbClr val="7030A0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Para estudiantes de nuevo ingreso o que estén cursando sus estudios universitarios de Profesional Asociado o Licenciatura. Apoyo económico de $3,836.00 a $4,932.00 mismos que se abonarán directamente a tu colegiatura, el fondo de becas es limitado y se otorgarán becas a expedientes satisfactorios hasta que el presupuesto se agote.</a:t>
            </a:r>
            <a:endParaRPr dirty="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7030A0"/>
                </a:solidFill>
                <a:latin typeface="Itim"/>
                <a:ea typeface="Itim"/>
                <a:cs typeface="Itim"/>
                <a:sym typeface="Itim"/>
              </a:rPr>
              <a:t>Ø</a:t>
            </a:r>
            <a:r>
              <a:rPr lang="en" b="1" dirty="0">
                <a:solidFill>
                  <a:srgbClr val="7030A0"/>
                </a:solidFill>
                <a:latin typeface="Itim"/>
                <a:ea typeface="Itim"/>
                <a:cs typeface="Itim"/>
                <a:sym typeface="Itim"/>
              </a:rPr>
              <a:t>BECA FUNDACIÓN NORMAN E. BORLAUG</a:t>
            </a:r>
            <a:endParaRPr b="1" dirty="0">
              <a:solidFill>
                <a:srgbClr val="7030A0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A los estudiantes de las Licenciaturas en </a:t>
            </a:r>
            <a:r>
              <a:rPr lang="en" b="1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Ingeniería en Ciencias Ambientales, Biosistemas y Biotecnología del ITSON</a:t>
            </a:r>
            <a:r>
              <a:rPr lang="en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, que mantienen un promedio general igual o superior a 8.0, del tercer al décimo semestre, a concursar por una beca completa. (costo total de la colegiatura por ciclo, el cual será abonado directamente en la colegiatura del semestre correspondiente).</a:t>
            </a:r>
            <a:endParaRPr dirty="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4F7778D1-2677-4D69-A7FB-E8582A3B3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055" y="4594624"/>
            <a:ext cx="1011745" cy="46668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oogle Shape;1121;g23baac3b00c_0_128"/>
          <p:cNvGrpSpPr/>
          <p:nvPr/>
        </p:nvGrpSpPr>
        <p:grpSpPr>
          <a:xfrm rot="-3462324" flipH="1">
            <a:off x="5526532" y="2026265"/>
            <a:ext cx="2743514" cy="1090983"/>
            <a:chOff x="4038775" y="3369325"/>
            <a:chExt cx="1789725" cy="711700"/>
          </a:xfrm>
        </p:grpSpPr>
        <p:sp>
          <p:nvSpPr>
            <p:cNvPr id="1122" name="Google Shape;1122;g23baac3b00c_0_12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g23baac3b00c_0_12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g23baac3b00c_0_12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g23baac3b00c_0_12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g23baac3b00c_0_12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g23baac3b00c_0_12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g23baac3b00c_0_12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23baac3b00c_0_12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g23baac3b00c_0_12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g23baac3b00c_0_12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g23baac3b00c_0_12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g23baac3b00c_0_12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g23baac3b00c_0_12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g23baac3b00c_0_12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g23baac3b00c_0_12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g23baac3b00c_0_12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g23baac3b00c_0_12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g23baac3b00c_0_12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3baac3b00c_0_12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1" name="Google Shape;1141;g23baac3b00c_0_1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Iniciativa privada</a:t>
            </a:r>
            <a:endParaRPr/>
          </a:p>
        </p:txBody>
      </p:sp>
      <p:sp>
        <p:nvSpPr>
          <p:cNvPr id="1142" name="Google Shape;1142;g23baac3b00c_0_128"/>
          <p:cNvSpPr txBox="1"/>
          <p:nvPr/>
        </p:nvSpPr>
        <p:spPr>
          <a:xfrm>
            <a:off x="396688" y="1066075"/>
            <a:ext cx="7632512" cy="338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Itim"/>
              <a:buChar char="●"/>
            </a:pPr>
            <a:r>
              <a:rPr lang="en" sz="16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Constalations Brands</a:t>
            </a:r>
            <a:endParaRPr sz="16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    Para ingenierías</a:t>
            </a: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tim"/>
              <a:buChar char="●"/>
            </a:pPr>
            <a:r>
              <a:rPr lang="en" sz="16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Fundación Esposos Rodríguez</a:t>
            </a:r>
            <a:r>
              <a:rPr lang="en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*</a:t>
            </a: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Solo estudiantes sonorenses</a:t>
            </a: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4572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tim"/>
              <a:buChar char="●"/>
            </a:pPr>
            <a:r>
              <a:rPr lang="en" sz="16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Telmex</a:t>
            </a:r>
            <a:r>
              <a:rPr lang="en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*</a:t>
            </a: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* En estos programas de becas no se requiere apoyo de personal institucional para su trámite. </a:t>
            </a:r>
            <a:endParaRPr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1143" name="Google Shape;1143;g23baac3b00c_0_128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1144" name="Google Shape;1144;g23baac3b00c_0_12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23baac3b00c_0_12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60a15bb131_0_107"/>
          <p:cNvSpPr txBox="1">
            <a:spLocks noGrp="1"/>
          </p:cNvSpPr>
          <p:nvPr>
            <p:ph type="ctrTitle"/>
          </p:nvPr>
        </p:nvSpPr>
        <p:spPr>
          <a:xfrm>
            <a:off x="1398325" y="1085950"/>
            <a:ext cx="597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9700"/>
              <a:t>Gracias!</a:t>
            </a:r>
            <a:endParaRPr sz="9700"/>
          </a:p>
        </p:txBody>
      </p:sp>
      <p:grpSp>
        <p:nvGrpSpPr>
          <p:cNvPr id="1151" name="Google Shape;1151;g260a15bb131_0_107"/>
          <p:cNvGrpSpPr/>
          <p:nvPr/>
        </p:nvGrpSpPr>
        <p:grpSpPr>
          <a:xfrm>
            <a:off x="4015386" y="2460846"/>
            <a:ext cx="375421" cy="353610"/>
            <a:chOff x="2870687" y="3796508"/>
            <a:chExt cx="375421" cy="353610"/>
          </a:xfrm>
        </p:grpSpPr>
        <p:sp>
          <p:nvSpPr>
            <p:cNvPr id="1152" name="Google Shape;1152;g260a15bb131_0_107"/>
            <p:cNvSpPr/>
            <p:nvPr/>
          </p:nvSpPr>
          <p:spPr>
            <a:xfrm>
              <a:off x="2884169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9" y="1"/>
                    <a:pt x="0" y="2945"/>
                    <a:pt x="0" y="6580"/>
                  </a:cubicBezTo>
                  <a:cubicBezTo>
                    <a:pt x="0" y="10211"/>
                    <a:pt x="2949" y="13156"/>
                    <a:pt x="6580" y="13156"/>
                  </a:cubicBezTo>
                  <a:cubicBezTo>
                    <a:pt x="10214" y="13156"/>
                    <a:pt x="13159" y="10211"/>
                    <a:pt x="13159" y="6580"/>
                  </a:cubicBezTo>
                  <a:cubicBezTo>
                    <a:pt x="13159" y="2945"/>
                    <a:pt x="10214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g260a15bb131_0_107"/>
            <p:cNvSpPr/>
            <p:nvPr/>
          </p:nvSpPr>
          <p:spPr>
            <a:xfrm>
              <a:off x="3033072" y="3802104"/>
              <a:ext cx="199657" cy="342522"/>
            </a:xfrm>
            <a:custGeom>
              <a:avLst/>
              <a:gdLst/>
              <a:ahLst/>
              <a:cxnLst/>
              <a:rect l="l" t="t" r="r" b="b"/>
              <a:pathLst>
                <a:path w="7671" h="13160" extrusionOk="0">
                  <a:moveTo>
                    <a:pt x="859" y="1"/>
                  </a:moveTo>
                  <a:cubicBezTo>
                    <a:pt x="574" y="1"/>
                    <a:pt x="285" y="18"/>
                    <a:pt x="0" y="57"/>
                  </a:cubicBezTo>
                  <a:cubicBezTo>
                    <a:pt x="3276" y="486"/>
                    <a:pt x="5721" y="3276"/>
                    <a:pt x="5721" y="6580"/>
                  </a:cubicBezTo>
                  <a:cubicBezTo>
                    <a:pt x="5721" y="9880"/>
                    <a:pt x="3276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70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g260a15bb131_0_107"/>
            <p:cNvSpPr/>
            <p:nvPr/>
          </p:nvSpPr>
          <p:spPr>
            <a:xfrm>
              <a:off x="2943772" y="3876569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g260a15bb131_0_107"/>
            <p:cNvSpPr/>
            <p:nvPr/>
          </p:nvSpPr>
          <p:spPr>
            <a:xfrm>
              <a:off x="2870687" y="3796508"/>
              <a:ext cx="375421" cy="353610"/>
            </a:xfrm>
            <a:custGeom>
              <a:avLst/>
              <a:gdLst/>
              <a:ahLst/>
              <a:cxnLst/>
              <a:rect l="l" t="t" r="r" b="b"/>
              <a:pathLst>
                <a:path w="14424" h="13586" extrusionOk="0">
                  <a:moveTo>
                    <a:pt x="7101" y="0"/>
                  </a:moveTo>
                  <a:cubicBezTo>
                    <a:pt x="6858" y="0"/>
                    <a:pt x="6614" y="13"/>
                    <a:pt x="6369" y="40"/>
                  </a:cubicBezTo>
                  <a:cubicBezTo>
                    <a:pt x="4325" y="261"/>
                    <a:pt x="2488" y="1394"/>
                    <a:pt x="1380" y="3125"/>
                  </a:cubicBezTo>
                  <a:cubicBezTo>
                    <a:pt x="268" y="4856"/>
                    <a:pt x="1" y="6996"/>
                    <a:pt x="655" y="8948"/>
                  </a:cubicBezTo>
                  <a:cubicBezTo>
                    <a:pt x="1306" y="10898"/>
                    <a:pt x="2809" y="12446"/>
                    <a:pt x="4737" y="13163"/>
                  </a:cubicBezTo>
                  <a:cubicBezTo>
                    <a:pt x="4761" y="13172"/>
                    <a:pt x="4785" y="13176"/>
                    <a:pt x="4810" y="13176"/>
                  </a:cubicBezTo>
                  <a:cubicBezTo>
                    <a:pt x="4875" y="13176"/>
                    <a:pt x="4938" y="13146"/>
                    <a:pt x="4979" y="13090"/>
                  </a:cubicBezTo>
                  <a:cubicBezTo>
                    <a:pt x="5011" y="13051"/>
                    <a:pt x="5025" y="13005"/>
                    <a:pt x="5025" y="12956"/>
                  </a:cubicBezTo>
                  <a:lnTo>
                    <a:pt x="5025" y="9078"/>
                  </a:lnTo>
                  <a:cubicBezTo>
                    <a:pt x="5025" y="8962"/>
                    <a:pt x="4930" y="8864"/>
                    <a:pt x="4811" y="8864"/>
                  </a:cubicBezTo>
                  <a:lnTo>
                    <a:pt x="3023" y="8864"/>
                  </a:lnTo>
                  <a:lnTo>
                    <a:pt x="3023" y="7291"/>
                  </a:lnTo>
                  <a:lnTo>
                    <a:pt x="4811" y="7291"/>
                  </a:lnTo>
                  <a:cubicBezTo>
                    <a:pt x="4927" y="7291"/>
                    <a:pt x="5025" y="7196"/>
                    <a:pt x="5025" y="7076"/>
                  </a:cubicBezTo>
                  <a:lnTo>
                    <a:pt x="5025" y="6791"/>
                  </a:lnTo>
                  <a:cubicBezTo>
                    <a:pt x="5025" y="4923"/>
                    <a:pt x="6795" y="3287"/>
                    <a:pt x="8815" y="3287"/>
                  </a:cubicBezTo>
                  <a:lnTo>
                    <a:pt x="9743" y="3287"/>
                  </a:lnTo>
                  <a:lnTo>
                    <a:pt x="9743" y="4860"/>
                  </a:lnTo>
                  <a:lnTo>
                    <a:pt x="8815" y="4860"/>
                  </a:lnTo>
                  <a:cubicBezTo>
                    <a:pt x="8209" y="4860"/>
                    <a:pt x="7657" y="5036"/>
                    <a:pt x="7263" y="5352"/>
                  </a:cubicBezTo>
                  <a:cubicBezTo>
                    <a:pt x="6827" y="5704"/>
                    <a:pt x="6598" y="6200"/>
                    <a:pt x="6598" y="6791"/>
                  </a:cubicBezTo>
                  <a:lnTo>
                    <a:pt x="6598" y="7076"/>
                  </a:lnTo>
                  <a:cubicBezTo>
                    <a:pt x="6598" y="7196"/>
                    <a:pt x="6693" y="7291"/>
                    <a:pt x="6813" y="7291"/>
                  </a:cubicBezTo>
                  <a:lnTo>
                    <a:pt x="7657" y="7291"/>
                  </a:lnTo>
                  <a:cubicBezTo>
                    <a:pt x="7777" y="7291"/>
                    <a:pt x="7872" y="7196"/>
                    <a:pt x="7872" y="7076"/>
                  </a:cubicBezTo>
                  <a:cubicBezTo>
                    <a:pt x="7872" y="6960"/>
                    <a:pt x="7777" y="6862"/>
                    <a:pt x="7657" y="6862"/>
                  </a:cubicBezTo>
                  <a:lnTo>
                    <a:pt x="7027" y="6862"/>
                  </a:lnTo>
                  <a:lnTo>
                    <a:pt x="7027" y="6791"/>
                  </a:lnTo>
                  <a:cubicBezTo>
                    <a:pt x="7027" y="5683"/>
                    <a:pt x="7988" y="5289"/>
                    <a:pt x="8815" y="5289"/>
                  </a:cubicBezTo>
                  <a:lnTo>
                    <a:pt x="9958" y="5289"/>
                  </a:lnTo>
                  <a:cubicBezTo>
                    <a:pt x="10074" y="5289"/>
                    <a:pt x="10173" y="5194"/>
                    <a:pt x="10173" y="5074"/>
                  </a:cubicBezTo>
                  <a:lnTo>
                    <a:pt x="10173" y="3072"/>
                  </a:lnTo>
                  <a:cubicBezTo>
                    <a:pt x="10173" y="2953"/>
                    <a:pt x="10074" y="2858"/>
                    <a:pt x="9958" y="2858"/>
                  </a:cubicBezTo>
                  <a:lnTo>
                    <a:pt x="8815" y="2858"/>
                  </a:lnTo>
                  <a:cubicBezTo>
                    <a:pt x="7766" y="2858"/>
                    <a:pt x="6704" y="3277"/>
                    <a:pt x="5898" y="4001"/>
                  </a:cubicBezTo>
                  <a:cubicBezTo>
                    <a:pt x="5057" y="4761"/>
                    <a:pt x="4596" y="5750"/>
                    <a:pt x="4596" y="6791"/>
                  </a:cubicBezTo>
                  <a:lnTo>
                    <a:pt x="4596" y="6862"/>
                  </a:lnTo>
                  <a:lnTo>
                    <a:pt x="2809" y="6862"/>
                  </a:lnTo>
                  <a:cubicBezTo>
                    <a:pt x="2689" y="6862"/>
                    <a:pt x="2594" y="6957"/>
                    <a:pt x="2594" y="7076"/>
                  </a:cubicBezTo>
                  <a:lnTo>
                    <a:pt x="2594" y="9078"/>
                  </a:lnTo>
                  <a:cubicBezTo>
                    <a:pt x="2594" y="9198"/>
                    <a:pt x="2689" y="9293"/>
                    <a:pt x="2809" y="9293"/>
                  </a:cubicBezTo>
                  <a:lnTo>
                    <a:pt x="4596" y="9293"/>
                  </a:lnTo>
                  <a:lnTo>
                    <a:pt x="4596" y="12643"/>
                  </a:lnTo>
                  <a:cubicBezTo>
                    <a:pt x="2256" y="11636"/>
                    <a:pt x="740" y="9335"/>
                    <a:pt x="733" y="6791"/>
                  </a:cubicBezTo>
                  <a:cubicBezTo>
                    <a:pt x="733" y="3280"/>
                    <a:pt x="3590" y="427"/>
                    <a:pt x="7098" y="427"/>
                  </a:cubicBezTo>
                  <a:cubicBezTo>
                    <a:pt x="10606" y="427"/>
                    <a:pt x="13459" y="3287"/>
                    <a:pt x="13459" y="6791"/>
                  </a:cubicBezTo>
                  <a:cubicBezTo>
                    <a:pt x="13459" y="10296"/>
                    <a:pt x="10606" y="13153"/>
                    <a:pt x="7098" y="13153"/>
                  </a:cubicBezTo>
                  <a:lnTo>
                    <a:pt x="7024" y="13153"/>
                  </a:lnTo>
                  <a:lnTo>
                    <a:pt x="7024" y="9297"/>
                  </a:lnTo>
                  <a:lnTo>
                    <a:pt x="9958" y="9297"/>
                  </a:lnTo>
                  <a:cubicBezTo>
                    <a:pt x="10074" y="9297"/>
                    <a:pt x="10173" y="9202"/>
                    <a:pt x="10173" y="9082"/>
                  </a:cubicBezTo>
                  <a:lnTo>
                    <a:pt x="10173" y="7080"/>
                  </a:lnTo>
                  <a:cubicBezTo>
                    <a:pt x="10173" y="6960"/>
                    <a:pt x="10074" y="6865"/>
                    <a:pt x="9958" y="6865"/>
                  </a:cubicBezTo>
                  <a:lnTo>
                    <a:pt x="8702" y="6865"/>
                  </a:lnTo>
                  <a:cubicBezTo>
                    <a:pt x="8582" y="6865"/>
                    <a:pt x="8487" y="6960"/>
                    <a:pt x="8487" y="7080"/>
                  </a:cubicBezTo>
                  <a:cubicBezTo>
                    <a:pt x="8487" y="7200"/>
                    <a:pt x="8582" y="7295"/>
                    <a:pt x="8702" y="7295"/>
                  </a:cubicBezTo>
                  <a:lnTo>
                    <a:pt x="9743" y="7295"/>
                  </a:lnTo>
                  <a:lnTo>
                    <a:pt x="9743" y="8867"/>
                  </a:lnTo>
                  <a:lnTo>
                    <a:pt x="6809" y="8867"/>
                  </a:lnTo>
                  <a:cubicBezTo>
                    <a:pt x="6693" y="8867"/>
                    <a:pt x="6594" y="8962"/>
                    <a:pt x="6594" y="9082"/>
                  </a:cubicBezTo>
                  <a:lnTo>
                    <a:pt x="6594" y="13367"/>
                  </a:lnTo>
                  <a:cubicBezTo>
                    <a:pt x="6594" y="13480"/>
                    <a:pt x="6686" y="13575"/>
                    <a:pt x="6802" y="13582"/>
                  </a:cubicBezTo>
                  <a:cubicBezTo>
                    <a:pt x="6908" y="13586"/>
                    <a:pt x="7003" y="13586"/>
                    <a:pt x="7098" y="13586"/>
                  </a:cubicBezTo>
                  <a:cubicBezTo>
                    <a:pt x="9842" y="13586"/>
                    <a:pt x="12319" y="11932"/>
                    <a:pt x="13371" y="9395"/>
                  </a:cubicBezTo>
                  <a:cubicBezTo>
                    <a:pt x="14423" y="6855"/>
                    <a:pt x="13843" y="3935"/>
                    <a:pt x="11900" y="1992"/>
                  </a:cubicBezTo>
                  <a:cubicBezTo>
                    <a:pt x="10621" y="710"/>
                    <a:pt x="8891" y="0"/>
                    <a:pt x="71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6" name="Google Shape;1156;g260a15bb131_0_107"/>
          <p:cNvGrpSpPr/>
          <p:nvPr/>
        </p:nvGrpSpPr>
        <p:grpSpPr>
          <a:xfrm>
            <a:off x="4627484" y="2460846"/>
            <a:ext cx="372740" cy="353610"/>
            <a:chOff x="3744430" y="3796534"/>
            <a:chExt cx="372740" cy="353610"/>
          </a:xfrm>
        </p:grpSpPr>
        <p:sp>
          <p:nvSpPr>
            <p:cNvPr id="1157" name="Google Shape;1157;g260a15bb131_0_107"/>
            <p:cNvSpPr/>
            <p:nvPr/>
          </p:nvSpPr>
          <p:spPr>
            <a:xfrm>
              <a:off x="3768713" y="3802104"/>
              <a:ext cx="342522" cy="342418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6580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80" y="13156"/>
                  </a:cubicBezTo>
                  <a:cubicBezTo>
                    <a:pt x="10211" y="13156"/>
                    <a:pt x="13159" y="10211"/>
                    <a:pt x="13159" y="6580"/>
                  </a:cubicBezTo>
                  <a:cubicBezTo>
                    <a:pt x="13159" y="2945"/>
                    <a:pt x="10211" y="1"/>
                    <a:pt x="65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260a15bb131_0_107"/>
            <p:cNvSpPr/>
            <p:nvPr/>
          </p:nvSpPr>
          <p:spPr>
            <a:xfrm>
              <a:off x="3917617" y="3802104"/>
              <a:ext cx="199553" cy="342522"/>
            </a:xfrm>
            <a:custGeom>
              <a:avLst/>
              <a:gdLst/>
              <a:ahLst/>
              <a:cxnLst/>
              <a:rect l="l" t="t" r="r" b="b"/>
              <a:pathLst>
                <a:path w="7667" h="13160" extrusionOk="0">
                  <a:moveTo>
                    <a:pt x="859" y="1"/>
                  </a:moveTo>
                  <a:cubicBezTo>
                    <a:pt x="570" y="1"/>
                    <a:pt x="285" y="18"/>
                    <a:pt x="0" y="57"/>
                  </a:cubicBezTo>
                  <a:cubicBezTo>
                    <a:pt x="3272" y="486"/>
                    <a:pt x="5721" y="3276"/>
                    <a:pt x="5721" y="6580"/>
                  </a:cubicBezTo>
                  <a:cubicBezTo>
                    <a:pt x="5721" y="9880"/>
                    <a:pt x="3272" y="12670"/>
                    <a:pt x="0" y="13103"/>
                  </a:cubicBezTo>
                  <a:cubicBezTo>
                    <a:pt x="290" y="13141"/>
                    <a:pt x="578" y="13160"/>
                    <a:pt x="863" y="13160"/>
                  </a:cubicBezTo>
                  <a:cubicBezTo>
                    <a:pt x="4274" y="13160"/>
                    <a:pt x="7190" y="10510"/>
                    <a:pt x="7421" y="7009"/>
                  </a:cubicBezTo>
                  <a:cubicBezTo>
                    <a:pt x="7667" y="3216"/>
                    <a:pt x="4659" y="4"/>
                    <a:pt x="859" y="1"/>
                  </a:cubicBezTo>
                  <a:close/>
                </a:path>
              </a:pathLst>
            </a:custGeom>
            <a:solidFill>
              <a:srgbClr val="285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g260a15bb131_0_107"/>
            <p:cNvSpPr/>
            <p:nvPr/>
          </p:nvSpPr>
          <p:spPr>
            <a:xfrm>
              <a:off x="3850206" y="3943225"/>
              <a:ext cx="38026" cy="112387"/>
            </a:xfrm>
            <a:custGeom>
              <a:avLst/>
              <a:gdLst/>
              <a:ahLst/>
              <a:cxnLst/>
              <a:rect l="l" t="t" r="r" b="b"/>
              <a:pathLst>
                <a:path w="1461" h="4318" extrusionOk="0">
                  <a:moveTo>
                    <a:pt x="60" y="0"/>
                  </a:moveTo>
                  <a:cubicBezTo>
                    <a:pt x="29" y="0"/>
                    <a:pt x="0" y="25"/>
                    <a:pt x="0" y="57"/>
                  </a:cubicBezTo>
                  <a:lnTo>
                    <a:pt x="0" y="4261"/>
                  </a:lnTo>
                  <a:cubicBezTo>
                    <a:pt x="0" y="4293"/>
                    <a:pt x="29" y="4318"/>
                    <a:pt x="60" y="4318"/>
                  </a:cubicBezTo>
                  <a:lnTo>
                    <a:pt x="1404" y="4318"/>
                  </a:lnTo>
                  <a:cubicBezTo>
                    <a:pt x="1436" y="4318"/>
                    <a:pt x="1461" y="4293"/>
                    <a:pt x="1461" y="4261"/>
                  </a:cubicBezTo>
                  <a:lnTo>
                    <a:pt x="1461" y="57"/>
                  </a:lnTo>
                  <a:cubicBezTo>
                    <a:pt x="1461" y="25"/>
                    <a:pt x="1436" y="0"/>
                    <a:pt x="1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260a15bb131_0_107"/>
            <p:cNvSpPr/>
            <p:nvPr/>
          </p:nvSpPr>
          <p:spPr>
            <a:xfrm>
              <a:off x="3835188" y="3876126"/>
              <a:ext cx="53044" cy="45522"/>
            </a:xfrm>
            <a:custGeom>
              <a:avLst/>
              <a:gdLst/>
              <a:ahLst/>
              <a:cxnLst/>
              <a:rect l="l" t="t" r="r" b="b"/>
              <a:pathLst>
                <a:path w="2038" h="1749" extrusionOk="0">
                  <a:moveTo>
                    <a:pt x="1160" y="1"/>
                  </a:moveTo>
                  <a:cubicBezTo>
                    <a:pt x="946" y="1"/>
                    <a:pt x="727" y="81"/>
                    <a:pt x="549" y="260"/>
                  </a:cubicBezTo>
                  <a:cubicBezTo>
                    <a:pt x="0" y="809"/>
                    <a:pt x="387" y="1748"/>
                    <a:pt x="1165" y="1748"/>
                  </a:cubicBezTo>
                  <a:cubicBezTo>
                    <a:pt x="1647" y="1748"/>
                    <a:pt x="2038" y="1358"/>
                    <a:pt x="2038" y="876"/>
                  </a:cubicBezTo>
                  <a:cubicBezTo>
                    <a:pt x="2038" y="350"/>
                    <a:pt x="1608" y="1"/>
                    <a:pt x="1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g260a15bb131_0_107"/>
            <p:cNvSpPr/>
            <p:nvPr/>
          </p:nvSpPr>
          <p:spPr>
            <a:xfrm>
              <a:off x="3924670" y="3943121"/>
              <a:ext cx="119805" cy="112491"/>
            </a:xfrm>
            <a:custGeom>
              <a:avLst/>
              <a:gdLst/>
              <a:ahLst/>
              <a:cxnLst/>
              <a:rect l="l" t="t" r="r" b="b"/>
              <a:pathLst>
                <a:path w="4603" h="4322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4255"/>
                  </a:lnTo>
                  <a:cubicBezTo>
                    <a:pt x="0" y="4290"/>
                    <a:pt x="32" y="4322"/>
                    <a:pt x="70" y="4322"/>
                  </a:cubicBezTo>
                  <a:lnTo>
                    <a:pt x="1390" y="4322"/>
                  </a:lnTo>
                  <a:cubicBezTo>
                    <a:pt x="1429" y="4322"/>
                    <a:pt x="1460" y="4290"/>
                    <a:pt x="1460" y="4255"/>
                  </a:cubicBezTo>
                  <a:lnTo>
                    <a:pt x="1460" y="2766"/>
                  </a:lnTo>
                  <a:cubicBezTo>
                    <a:pt x="1460" y="2281"/>
                    <a:pt x="1569" y="1461"/>
                    <a:pt x="2301" y="1461"/>
                  </a:cubicBezTo>
                  <a:cubicBezTo>
                    <a:pt x="3036" y="1461"/>
                    <a:pt x="3146" y="2281"/>
                    <a:pt x="3146" y="2766"/>
                  </a:cubicBezTo>
                  <a:lnTo>
                    <a:pt x="3146" y="4255"/>
                  </a:lnTo>
                  <a:cubicBezTo>
                    <a:pt x="3146" y="4290"/>
                    <a:pt x="3177" y="4322"/>
                    <a:pt x="3216" y="4322"/>
                  </a:cubicBezTo>
                  <a:lnTo>
                    <a:pt x="4535" y="4322"/>
                  </a:lnTo>
                  <a:cubicBezTo>
                    <a:pt x="4574" y="4322"/>
                    <a:pt x="4602" y="4290"/>
                    <a:pt x="4602" y="4255"/>
                  </a:cubicBezTo>
                  <a:lnTo>
                    <a:pt x="4602" y="2306"/>
                  </a:lnTo>
                  <a:cubicBezTo>
                    <a:pt x="4602" y="1707"/>
                    <a:pt x="4433" y="1151"/>
                    <a:pt x="4127" y="743"/>
                  </a:cubicBezTo>
                  <a:cubicBezTo>
                    <a:pt x="3761" y="258"/>
                    <a:pt x="3230" y="4"/>
                    <a:pt x="2586" y="4"/>
                  </a:cubicBezTo>
                  <a:cubicBezTo>
                    <a:pt x="2581" y="4"/>
                    <a:pt x="2575" y="4"/>
                    <a:pt x="2569" y="4"/>
                  </a:cubicBezTo>
                  <a:cubicBezTo>
                    <a:pt x="2107" y="4"/>
                    <a:pt x="1656" y="148"/>
                    <a:pt x="1277" y="413"/>
                  </a:cubicBezTo>
                  <a:cubicBezTo>
                    <a:pt x="1265" y="420"/>
                    <a:pt x="1253" y="423"/>
                    <a:pt x="1240" y="423"/>
                  </a:cubicBezTo>
                  <a:cubicBezTo>
                    <a:pt x="1205" y="423"/>
                    <a:pt x="1172" y="396"/>
                    <a:pt x="1172" y="356"/>
                  </a:cubicBezTo>
                  <a:lnTo>
                    <a:pt x="1172" y="71"/>
                  </a:lnTo>
                  <a:cubicBezTo>
                    <a:pt x="1172" y="33"/>
                    <a:pt x="1140" y="1"/>
                    <a:pt x="1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g260a15bb131_0_107"/>
            <p:cNvSpPr/>
            <p:nvPr/>
          </p:nvSpPr>
          <p:spPr>
            <a:xfrm>
              <a:off x="3744430" y="3796534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3" y="429"/>
                  </a:moveTo>
                  <a:cubicBezTo>
                    <a:pt x="11021" y="429"/>
                    <a:pt x="13878" y="3283"/>
                    <a:pt x="13878" y="6794"/>
                  </a:cubicBezTo>
                  <a:cubicBezTo>
                    <a:pt x="13878" y="10302"/>
                    <a:pt x="11021" y="13155"/>
                    <a:pt x="7513" y="13155"/>
                  </a:cubicBezTo>
                  <a:cubicBezTo>
                    <a:pt x="4005" y="13155"/>
                    <a:pt x="1148" y="10302"/>
                    <a:pt x="1148" y="6794"/>
                  </a:cubicBezTo>
                  <a:cubicBezTo>
                    <a:pt x="1148" y="3283"/>
                    <a:pt x="4005" y="429"/>
                    <a:pt x="7513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6" y="2945"/>
                    <a:pt x="1" y="6400"/>
                    <a:pt x="1239" y="9391"/>
                  </a:cubicBezTo>
                  <a:cubicBezTo>
                    <a:pt x="2304" y="11966"/>
                    <a:pt x="4809" y="13586"/>
                    <a:pt x="7510" y="13586"/>
                  </a:cubicBezTo>
                  <a:cubicBezTo>
                    <a:pt x="7950" y="13586"/>
                    <a:pt x="8395" y="13543"/>
                    <a:pt x="8839" y="13454"/>
                  </a:cubicBezTo>
                  <a:cubicBezTo>
                    <a:pt x="12016" y="12821"/>
                    <a:pt x="14307" y="10035"/>
                    <a:pt x="14307" y="6794"/>
                  </a:cubicBezTo>
                  <a:cubicBezTo>
                    <a:pt x="14310" y="4989"/>
                    <a:pt x="13593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g260a15bb131_0_107"/>
            <p:cNvSpPr/>
            <p:nvPr/>
          </p:nvSpPr>
          <p:spPr>
            <a:xfrm>
              <a:off x="3844974" y="3937993"/>
              <a:ext cx="48489" cy="122850"/>
            </a:xfrm>
            <a:custGeom>
              <a:avLst/>
              <a:gdLst/>
              <a:ahLst/>
              <a:cxnLst/>
              <a:rect l="l" t="t" r="r" b="b"/>
              <a:pathLst>
                <a:path w="1863" h="4720" extrusionOk="0">
                  <a:moveTo>
                    <a:pt x="1433" y="430"/>
                  </a:moveTo>
                  <a:lnTo>
                    <a:pt x="1433" y="4290"/>
                  </a:lnTo>
                  <a:lnTo>
                    <a:pt x="430" y="4290"/>
                  </a:lnTo>
                  <a:lnTo>
                    <a:pt x="430" y="430"/>
                  </a:lnTo>
                  <a:close/>
                  <a:moveTo>
                    <a:pt x="216" y="1"/>
                  </a:moveTo>
                  <a:cubicBezTo>
                    <a:pt x="99" y="1"/>
                    <a:pt x="1" y="96"/>
                    <a:pt x="1" y="216"/>
                  </a:cubicBezTo>
                  <a:lnTo>
                    <a:pt x="1" y="4505"/>
                  </a:lnTo>
                  <a:cubicBezTo>
                    <a:pt x="1" y="4624"/>
                    <a:pt x="99" y="4719"/>
                    <a:pt x="216" y="4719"/>
                  </a:cubicBezTo>
                  <a:lnTo>
                    <a:pt x="1648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16"/>
                  </a:lnTo>
                  <a:cubicBezTo>
                    <a:pt x="1862" y="96"/>
                    <a:pt x="1767" y="1"/>
                    <a:pt x="1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60a15bb131_0_107"/>
            <p:cNvSpPr/>
            <p:nvPr/>
          </p:nvSpPr>
          <p:spPr>
            <a:xfrm>
              <a:off x="3828134" y="3870973"/>
              <a:ext cx="65329" cy="55881"/>
            </a:xfrm>
            <a:custGeom>
              <a:avLst/>
              <a:gdLst/>
              <a:ahLst/>
              <a:cxnLst/>
              <a:rect l="l" t="t" r="r" b="b"/>
              <a:pathLst>
                <a:path w="2510" h="2147" extrusionOk="0">
                  <a:moveTo>
                    <a:pt x="1431" y="427"/>
                  </a:moveTo>
                  <a:cubicBezTo>
                    <a:pt x="1762" y="427"/>
                    <a:pt x="2080" y="685"/>
                    <a:pt x="2080" y="1074"/>
                  </a:cubicBezTo>
                  <a:cubicBezTo>
                    <a:pt x="2080" y="1429"/>
                    <a:pt x="1791" y="1717"/>
                    <a:pt x="1436" y="1717"/>
                  </a:cubicBezTo>
                  <a:cubicBezTo>
                    <a:pt x="863" y="1717"/>
                    <a:pt x="574" y="1024"/>
                    <a:pt x="982" y="616"/>
                  </a:cubicBezTo>
                  <a:cubicBezTo>
                    <a:pt x="1113" y="486"/>
                    <a:pt x="1273" y="427"/>
                    <a:pt x="1431" y="427"/>
                  </a:cubicBezTo>
                  <a:close/>
                  <a:moveTo>
                    <a:pt x="1436" y="0"/>
                  </a:moveTo>
                  <a:cubicBezTo>
                    <a:pt x="479" y="0"/>
                    <a:pt x="1" y="1154"/>
                    <a:pt x="676" y="1830"/>
                  </a:cubicBezTo>
                  <a:cubicBezTo>
                    <a:pt x="895" y="2049"/>
                    <a:pt x="1165" y="2147"/>
                    <a:pt x="1429" y="2147"/>
                  </a:cubicBezTo>
                  <a:cubicBezTo>
                    <a:pt x="1980" y="2147"/>
                    <a:pt x="2509" y="1720"/>
                    <a:pt x="2509" y="1074"/>
                  </a:cubicBezTo>
                  <a:cubicBezTo>
                    <a:pt x="2509" y="482"/>
                    <a:pt x="2027" y="0"/>
                    <a:pt x="1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60a15bb131_0_107"/>
            <p:cNvSpPr/>
            <p:nvPr/>
          </p:nvSpPr>
          <p:spPr>
            <a:xfrm>
              <a:off x="3919439" y="3937993"/>
              <a:ext cx="130346" cy="122850"/>
            </a:xfrm>
            <a:custGeom>
              <a:avLst/>
              <a:gdLst/>
              <a:ahLst/>
              <a:cxnLst/>
              <a:rect l="l" t="t" r="r" b="b"/>
              <a:pathLst>
                <a:path w="5008" h="4720" extrusionOk="0">
                  <a:moveTo>
                    <a:pt x="215" y="1"/>
                  </a:moveTo>
                  <a:cubicBezTo>
                    <a:pt x="99" y="1"/>
                    <a:pt x="0" y="96"/>
                    <a:pt x="0" y="216"/>
                  </a:cubicBezTo>
                  <a:lnTo>
                    <a:pt x="0" y="4505"/>
                  </a:lnTo>
                  <a:cubicBezTo>
                    <a:pt x="0" y="4624"/>
                    <a:pt x="99" y="4719"/>
                    <a:pt x="215" y="4719"/>
                  </a:cubicBezTo>
                  <a:lnTo>
                    <a:pt x="1647" y="4719"/>
                  </a:lnTo>
                  <a:cubicBezTo>
                    <a:pt x="1767" y="4719"/>
                    <a:pt x="1862" y="4624"/>
                    <a:pt x="1862" y="4505"/>
                  </a:cubicBezTo>
                  <a:lnTo>
                    <a:pt x="1862" y="2963"/>
                  </a:lnTo>
                  <a:cubicBezTo>
                    <a:pt x="1862" y="2460"/>
                    <a:pt x="1974" y="1859"/>
                    <a:pt x="2506" y="1859"/>
                  </a:cubicBezTo>
                  <a:cubicBezTo>
                    <a:pt x="2900" y="1859"/>
                    <a:pt x="3065" y="2193"/>
                    <a:pt x="3121" y="2573"/>
                  </a:cubicBezTo>
                  <a:cubicBezTo>
                    <a:pt x="3135" y="2678"/>
                    <a:pt x="3227" y="2756"/>
                    <a:pt x="3332" y="2756"/>
                  </a:cubicBezTo>
                  <a:cubicBezTo>
                    <a:pt x="3463" y="2752"/>
                    <a:pt x="3565" y="2636"/>
                    <a:pt x="3544" y="2506"/>
                  </a:cubicBezTo>
                  <a:cubicBezTo>
                    <a:pt x="3434" y="1816"/>
                    <a:pt x="3069" y="1429"/>
                    <a:pt x="2506" y="1429"/>
                  </a:cubicBezTo>
                  <a:cubicBezTo>
                    <a:pt x="1823" y="1429"/>
                    <a:pt x="1432" y="1989"/>
                    <a:pt x="1432" y="2963"/>
                  </a:cubicBezTo>
                  <a:lnTo>
                    <a:pt x="1432" y="4290"/>
                  </a:lnTo>
                  <a:lnTo>
                    <a:pt x="430" y="4290"/>
                  </a:lnTo>
                  <a:lnTo>
                    <a:pt x="430" y="430"/>
                  </a:lnTo>
                  <a:lnTo>
                    <a:pt x="1144" y="430"/>
                  </a:lnTo>
                  <a:lnTo>
                    <a:pt x="1144" y="712"/>
                  </a:lnTo>
                  <a:cubicBezTo>
                    <a:pt x="1144" y="778"/>
                    <a:pt x="1172" y="842"/>
                    <a:pt x="1225" y="884"/>
                  </a:cubicBezTo>
                  <a:cubicBezTo>
                    <a:pt x="1264" y="916"/>
                    <a:pt x="1311" y="932"/>
                    <a:pt x="1359" y="932"/>
                  </a:cubicBezTo>
                  <a:cubicBezTo>
                    <a:pt x="1407" y="932"/>
                    <a:pt x="1455" y="916"/>
                    <a:pt x="1496" y="884"/>
                  </a:cubicBezTo>
                  <a:cubicBezTo>
                    <a:pt x="1858" y="592"/>
                    <a:pt x="2309" y="430"/>
                    <a:pt x="2776" y="430"/>
                  </a:cubicBezTo>
                  <a:cubicBezTo>
                    <a:pt x="2781" y="430"/>
                    <a:pt x="2786" y="430"/>
                    <a:pt x="2791" y="430"/>
                  </a:cubicBezTo>
                  <a:cubicBezTo>
                    <a:pt x="4026" y="430"/>
                    <a:pt x="4578" y="1472"/>
                    <a:pt x="4578" y="2503"/>
                  </a:cubicBezTo>
                  <a:lnTo>
                    <a:pt x="4578" y="4290"/>
                  </a:lnTo>
                  <a:lnTo>
                    <a:pt x="3575" y="4290"/>
                  </a:lnTo>
                  <a:lnTo>
                    <a:pt x="3575" y="3583"/>
                  </a:lnTo>
                  <a:cubicBezTo>
                    <a:pt x="3575" y="3467"/>
                    <a:pt x="3480" y="3372"/>
                    <a:pt x="3364" y="3372"/>
                  </a:cubicBezTo>
                  <a:cubicBezTo>
                    <a:pt x="3245" y="3372"/>
                    <a:pt x="3150" y="3467"/>
                    <a:pt x="3150" y="3583"/>
                  </a:cubicBezTo>
                  <a:lnTo>
                    <a:pt x="3150" y="4505"/>
                  </a:lnTo>
                  <a:cubicBezTo>
                    <a:pt x="3150" y="4624"/>
                    <a:pt x="3245" y="4719"/>
                    <a:pt x="3364" y="4719"/>
                  </a:cubicBezTo>
                  <a:lnTo>
                    <a:pt x="4793" y="4719"/>
                  </a:lnTo>
                  <a:cubicBezTo>
                    <a:pt x="4912" y="4719"/>
                    <a:pt x="5007" y="4624"/>
                    <a:pt x="5007" y="4505"/>
                  </a:cubicBezTo>
                  <a:lnTo>
                    <a:pt x="5007" y="2503"/>
                  </a:lnTo>
                  <a:cubicBezTo>
                    <a:pt x="5007" y="1028"/>
                    <a:pt x="4096" y="1"/>
                    <a:pt x="2791" y="1"/>
                  </a:cubicBezTo>
                  <a:cubicBezTo>
                    <a:pt x="2365" y="1"/>
                    <a:pt x="1946" y="110"/>
                    <a:pt x="1573" y="314"/>
                  </a:cubicBezTo>
                  <a:lnTo>
                    <a:pt x="1573" y="216"/>
                  </a:lnTo>
                  <a:cubicBezTo>
                    <a:pt x="1573" y="96"/>
                    <a:pt x="1478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6" name="Google Shape;1166;g260a15bb131_0_107"/>
          <p:cNvGrpSpPr/>
          <p:nvPr/>
        </p:nvGrpSpPr>
        <p:grpSpPr>
          <a:xfrm>
            <a:off x="598266" y="532769"/>
            <a:ext cx="1921912" cy="326735"/>
            <a:chOff x="1816609" y="3851001"/>
            <a:chExt cx="1093674" cy="222193"/>
          </a:xfrm>
        </p:grpSpPr>
        <p:sp>
          <p:nvSpPr>
            <p:cNvPr id="1167" name="Google Shape;1167;g260a15bb131_0_107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60a15bb131_0_107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60a15bb131_0_107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60a15bb131_0_107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60a15bb131_0_107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g260a15bb131_0_107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g260a15bb131_0_107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g260a15bb131_0_107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g260a15bb131_0_107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6" name="Google Shape;1176;g260a15bb131_0_107"/>
          <p:cNvGrpSpPr/>
          <p:nvPr/>
        </p:nvGrpSpPr>
        <p:grpSpPr>
          <a:xfrm>
            <a:off x="7224440" y="4447095"/>
            <a:ext cx="1745583" cy="230173"/>
            <a:chOff x="1394800" y="3522000"/>
            <a:chExt cx="1048650" cy="138275"/>
          </a:xfrm>
        </p:grpSpPr>
        <p:sp>
          <p:nvSpPr>
            <p:cNvPr id="1177" name="Google Shape;1177;g260a15bb131_0_107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60a15bb131_0_107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60a15bb131_0_107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60a15bb131_0_107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60a15bb131_0_107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60a15bb131_0_107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260a15bb131_0_107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g260a15bb131_0_107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g260a15bb131_0_107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6" name="Google Shape;1186;g260a15bb131_0_107"/>
          <p:cNvGrpSpPr/>
          <p:nvPr/>
        </p:nvGrpSpPr>
        <p:grpSpPr>
          <a:xfrm rot="514806">
            <a:off x="7119919" y="1692027"/>
            <a:ext cx="1118061" cy="876421"/>
            <a:chOff x="378575" y="1776375"/>
            <a:chExt cx="737425" cy="578050"/>
          </a:xfrm>
        </p:grpSpPr>
        <p:sp>
          <p:nvSpPr>
            <p:cNvPr id="1187" name="Google Shape;1187;g260a15bb131_0_107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g260a15bb131_0_107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g260a15bb131_0_107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g260a15bb131_0_107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g260a15bb131_0_107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60a15bb131_0_107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260a15bb131_0_107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g260a15bb131_0_107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60a15bb131_0_107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60a15bb131_0_107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60a15bb131_0_107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60a15bb131_0_107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99" name="Google Shape;1199;g260a15bb131_0_107"/>
          <p:cNvGrpSpPr/>
          <p:nvPr/>
        </p:nvGrpSpPr>
        <p:grpSpPr>
          <a:xfrm rot="-130621" flipH="1">
            <a:off x="2429436" y="2826269"/>
            <a:ext cx="4536320" cy="230143"/>
            <a:chOff x="4345425" y="2175475"/>
            <a:chExt cx="800750" cy="176025"/>
          </a:xfrm>
        </p:grpSpPr>
        <p:sp>
          <p:nvSpPr>
            <p:cNvPr id="1200" name="Google Shape;1200;g260a15bb131_0_10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60a15bb131_0_10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2" name="Google Shape;1202;g260a15bb131_0_107"/>
          <p:cNvSpPr txBox="1"/>
          <p:nvPr/>
        </p:nvSpPr>
        <p:spPr>
          <a:xfrm>
            <a:off x="3363450" y="4665025"/>
            <a:ext cx="2417100" cy="3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>
                <a:solidFill>
                  <a:srgbClr val="434343"/>
                </a:solidFill>
              </a:rPr>
              <a:t>CURSO DE TUTORÍA 1, PLAN 2023</a:t>
            </a:r>
            <a:endParaRPr sz="1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Imagen 54">
            <a:extLst>
              <a:ext uri="{FF2B5EF4-FFF2-40B4-BE49-F238E27FC236}">
                <a16:creationId xmlns:a16="http://schemas.microsoft.com/office/drawing/2014/main" id="{4BFCCCA1-2195-4512-87EF-CE834B40B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799" y="3032330"/>
            <a:ext cx="1230402" cy="455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60a15bb131_0_0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Oferta de Becas</a:t>
            </a:r>
            <a:endParaRPr/>
          </a:p>
        </p:txBody>
      </p:sp>
      <p:sp>
        <p:nvSpPr>
          <p:cNvPr id="645" name="Google Shape;645;g260a15bb131_0_0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ITSON</a:t>
            </a:r>
            <a:endParaRPr/>
          </a:p>
        </p:txBody>
      </p:sp>
      <p:pic>
        <p:nvPicPr>
          <p:cNvPr id="646" name="Google Shape;646;g260a15bb13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3175" y="3209927"/>
            <a:ext cx="633341" cy="4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2"/>
          <p:cNvGrpSpPr/>
          <p:nvPr/>
        </p:nvGrpSpPr>
        <p:grpSpPr>
          <a:xfrm rot="474658">
            <a:off x="1381256" y="1520576"/>
            <a:ext cx="1557467" cy="585348"/>
            <a:chOff x="4345425" y="2175475"/>
            <a:chExt cx="800750" cy="176025"/>
          </a:xfrm>
        </p:grpSpPr>
        <p:sp>
          <p:nvSpPr>
            <p:cNvPr id="652" name="Google Shape;652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"/>
          <p:cNvGrpSpPr/>
          <p:nvPr/>
        </p:nvGrpSpPr>
        <p:grpSpPr>
          <a:xfrm rot="474658">
            <a:off x="6187536" y="1587932"/>
            <a:ext cx="1557467" cy="585348"/>
            <a:chOff x="4345425" y="2175475"/>
            <a:chExt cx="800750" cy="176025"/>
          </a:xfrm>
        </p:grpSpPr>
        <p:sp>
          <p:nvSpPr>
            <p:cNvPr id="655" name="Google Shape;655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7" name="Google Shape;657;p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Bienvenidos!!!</a:t>
            </a:r>
            <a:endParaRPr/>
          </a:p>
        </p:txBody>
      </p:sp>
      <p:sp>
        <p:nvSpPr>
          <p:cNvPr id="658" name="Google Shape;658;p2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Nombre</a:t>
            </a:r>
            <a:endParaRPr/>
          </a:p>
        </p:txBody>
      </p:sp>
      <p:sp>
        <p:nvSpPr>
          <p:cNvPr id="659" name="Google Shape;659;p2"/>
          <p:cNvSpPr txBox="1">
            <a:spLocks noGrp="1"/>
          </p:cNvSpPr>
          <p:nvPr>
            <p:ph type="subTitle" idx="1"/>
          </p:nvPr>
        </p:nvSpPr>
        <p:spPr>
          <a:xfrm>
            <a:off x="5781458" y="1606992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Cubículo</a:t>
            </a:r>
            <a:endParaRPr/>
          </a:p>
        </p:txBody>
      </p:sp>
      <p:sp>
        <p:nvSpPr>
          <p:cNvPr id="660" name="Google Shape;660;p2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Tutor: </a:t>
            </a:r>
            <a:endParaRPr/>
          </a:p>
        </p:txBody>
      </p:sp>
      <p:sp>
        <p:nvSpPr>
          <p:cNvPr id="661" name="Google Shape;661;p2"/>
          <p:cNvSpPr txBox="1">
            <a:spLocks noGrp="1"/>
          </p:cNvSpPr>
          <p:nvPr>
            <p:ph type="subTitle" idx="7"/>
          </p:nvPr>
        </p:nvSpPr>
        <p:spPr>
          <a:xfrm>
            <a:off x="5781458" y="2047424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/>
              <a:t>Ubicación y horario de atención </a:t>
            </a:r>
            <a:endParaRPr/>
          </a:p>
        </p:txBody>
      </p:sp>
      <p:grpSp>
        <p:nvGrpSpPr>
          <p:cNvPr id="662" name="Google Shape;662;p2"/>
          <p:cNvGrpSpPr/>
          <p:nvPr/>
        </p:nvGrpSpPr>
        <p:grpSpPr>
          <a:xfrm>
            <a:off x="719990" y="925800"/>
            <a:ext cx="2960453" cy="176025"/>
            <a:chOff x="4345425" y="2175475"/>
            <a:chExt cx="800750" cy="176025"/>
          </a:xfrm>
        </p:grpSpPr>
        <p:sp>
          <p:nvSpPr>
            <p:cNvPr id="663" name="Google Shape;663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5A022542-4EDB-4341-A9AA-7107945C3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608" y="4710774"/>
            <a:ext cx="940783" cy="348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3"/>
          <p:cNvGrpSpPr/>
          <p:nvPr/>
        </p:nvGrpSpPr>
        <p:grpSpPr>
          <a:xfrm rot="807122">
            <a:off x="5634831" y="1285658"/>
            <a:ext cx="2497551" cy="2401906"/>
            <a:chOff x="1857000" y="3245400"/>
            <a:chExt cx="1233825" cy="1186575"/>
          </a:xfrm>
        </p:grpSpPr>
        <p:sp>
          <p:nvSpPr>
            <p:cNvPr id="670" name="Google Shape;670;p3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6" name="Google Shape;676;p3"/>
          <p:cNvSpPr txBox="1">
            <a:spLocks noGrp="1"/>
          </p:cNvSpPr>
          <p:nvPr>
            <p:ph type="title"/>
          </p:nvPr>
        </p:nvSpPr>
        <p:spPr>
          <a:xfrm>
            <a:off x="684775" y="1035359"/>
            <a:ext cx="342472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400"/>
              <a:t>Orden del día </a:t>
            </a:r>
            <a:endParaRPr sz="4400"/>
          </a:p>
        </p:txBody>
      </p:sp>
      <p:sp>
        <p:nvSpPr>
          <p:cNvPr id="677" name="Google Shape;677;p3"/>
          <p:cNvSpPr txBox="1">
            <a:spLocks noGrp="1"/>
          </p:cNvSpPr>
          <p:nvPr>
            <p:ph type="body" idx="1"/>
          </p:nvPr>
        </p:nvSpPr>
        <p:spPr>
          <a:xfrm>
            <a:off x="629446" y="1891309"/>
            <a:ext cx="3828547" cy="2259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900">
                <a:highlight>
                  <a:schemeClr val="lt1"/>
                </a:highlight>
              </a:rPr>
              <a:t>Oferta de Becas: </a:t>
            </a:r>
            <a:endParaRPr sz="1900"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chemeClr val="lt1"/>
                </a:highlight>
              </a:rPr>
              <a:t>Gobierno, </a:t>
            </a:r>
            <a:endParaRPr sz="1900"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chemeClr val="lt1"/>
                </a:highlight>
              </a:rPr>
              <a:t>institucionales, </a:t>
            </a:r>
            <a:endParaRPr sz="1900"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highlight>
                  <a:schemeClr val="lt1"/>
                </a:highlight>
              </a:rPr>
              <a:t>privadas</a:t>
            </a:r>
            <a:endParaRPr sz="270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grpSp>
        <p:nvGrpSpPr>
          <p:cNvPr id="678" name="Google Shape;678;p3"/>
          <p:cNvGrpSpPr/>
          <p:nvPr/>
        </p:nvGrpSpPr>
        <p:grpSpPr>
          <a:xfrm flipH="1">
            <a:off x="806823" y="1677142"/>
            <a:ext cx="3211423" cy="176025"/>
            <a:chOff x="4345425" y="2175475"/>
            <a:chExt cx="800750" cy="176025"/>
          </a:xfrm>
        </p:grpSpPr>
        <p:sp>
          <p:nvSpPr>
            <p:cNvPr id="679" name="Google Shape;679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3"/>
          <p:cNvGrpSpPr/>
          <p:nvPr/>
        </p:nvGrpSpPr>
        <p:grpSpPr>
          <a:xfrm rot="674490">
            <a:off x="4619104" y="3579303"/>
            <a:ext cx="3474315" cy="888859"/>
            <a:chOff x="3809875" y="1963175"/>
            <a:chExt cx="1923600" cy="492150"/>
          </a:xfrm>
        </p:grpSpPr>
        <p:sp>
          <p:nvSpPr>
            <p:cNvPr id="682" name="Google Shape;682;p3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3" name="Google Shape;693;p3"/>
          <p:cNvGrpSpPr/>
          <p:nvPr/>
        </p:nvGrpSpPr>
        <p:grpSpPr>
          <a:xfrm rot="1386640">
            <a:off x="3362648" y="708961"/>
            <a:ext cx="1075620" cy="543461"/>
            <a:chOff x="1822875" y="1377000"/>
            <a:chExt cx="548075" cy="286550"/>
          </a:xfrm>
        </p:grpSpPr>
        <p:sp>
          <p:nvSpPr>
            <p:cNvPr id="694" name="Google Shape;694;p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3"/>
          <p:cNvSpPr txBox="1"/>
          <p:nvPr/>
        </p:nvSpPr>
        <p:spPr>
          <a:xfrm rot="864102">
            <a:off x="5794602" y="1711880"/>
            <a:ext cx="2198594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3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Curso de Tutoría 1</a:t>
            </a:r>
            <a:r>
              <a:rPr lang="en" sz="4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endParaRPr/>
          </a:p>
        </p:txBody>
      </p:sp>
      <p:sp>
        <p:nvSpPr>
          <p:cNvPr id="704" name="Google Shape;704;p3"/>
          <p:cNvSpPr txBox="1"/>
          <p:nvPr/>
        </p:nvSpPr>
        <p:spPr>
          <a:xfrm>
            <a:off x="1522800" y="4605750"/>
            <a:ext cx="5641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r>
              <a:rPr lang="en"/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Navojoa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Guayma</a:t>
            </a:r>
            <a:r>
              <a:rPr lang="en" b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s   </a:t>
            </a:r>
            <a:r>
              <a:rPr lang="en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b="1" i="0" u="none" strike="noStrike" cap="none">
              <a:solidFill>
                <a:srgbClr val="1C4587"/>
              </a:solidFill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E44628BC-5D36-43E0-ABCC-FD9AB991F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9791">
            <a:off x="5873634" y="2846227"/>
            <a:ext cx="1459923" cy="6734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oogle Shape;709;p4"/>
          <p:cNvGrpSpPr/>
          <p:nvPr/>
        </p:nvGrpSpPr>
        <p:grpSpPr>
          <a:xfrm rot="185634">
            <a:off x="5121592" y="3321247"/>
            <a:ext cx="3088911" cy="585344"/>
            <a:chOff x="4345425" y="2175475"/>
            <a:chExt cx="800750" cy="176025"/>
          </a:xfrm>
        </p:grpSpPr>
        <p:sp>
          <p:nvSpPr>
            <p:cNvPr id="710" name="Google Shape;710;p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5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2" name="Google Shape;712;p4"/>
          <p:cNvGrpSpPr/>
          <p:nvPr/>
        </p:nvGrpSpPr>
        <p:grpSpPr>
          <a:xfrm rot="-546322">
            <a:off x="1219594" y="1708068"/>
            <a:ext cx="2817315" cy="2469552"/>
            <a:chOff x="2505075" y="4180600"/>
            <a:chExt cx="1092750" cy="957900"/>
          </a:xfrm>
        </p:grpSpPr>
        <p:sp>
          <p:nvSpPr>
            <p:cNvPr id="713" name="Google Shape;713;p4"/>
            <p:cNvSpPr/>
            <p:nvPr/>
          </p:nvSpPr>
          <p:spPr>
            <a:xfrm>
              <a:off x="2612200" y="4898650"/>
              <a:ext cx="984100" cy="235275"/>
            </a:xfrm>
            <a:custGeom>
              <a:avLst/>
              <a:gdLst/>
              <a:ahLst/>
              <a:cxnLst/>
              <a:rect l="l" t="t" r="r" b="b"/>
              <a:pathLst>
                <a:path w="39364" h="9411" extrusionOk="0">
                  <a:moveTo>
                    <a:pt x="6166" y="0"/>
                  </a:moveTo>
                  <a:cubicBezTo>
                    <a:pt x="6141" y="0"/>
                    <a:pt x="5339" y="652"/>
                    <a:pt x="5339" y="652"/>
                  </a:cubicBezTo>
                  <a:cubicBezTo>
                    <a:pt x="4688" y="2882"/>
                    <a:pt x="2357" y="5965"/>
                    <a:pt x="1" y="6617"/>
                  </a:cubicBezTo>
                  <a:cubicBezTo>
                    <a:pt x="5966" y="7068"/>
                    <a:pt x="13259" y="8321"/>
                    <a:pt x="19224" y="8797"/>
                  </a:cubicBezTo>
                  <a:cubicBezTo>
                    <a:pt x="22532" y="9048"/>
                    <a:pt x="25841" y="9248"/>
                    <a:pt x="29149" y="9349"/>
                  </a:cubicBezTo>
                  <a:cubicBezTo>
                    <a:pt x="29759" y="9367"/>
                    <a:pt x="30670" y="9411"/>
                    <a:pt x="31701" y="9411"/>
                  </a:cubicBezTo>
                  <a:cubicBezTo>
                    <a:pt x="34944" y="9411"/>
                    <a:pt x="39363" y="8971"/>
                    <a:pt x="39249" y="5890"/>
                  </a:cubicBezTo>
                  <a:lnTo>
                    <a:pt x="39224" y="5890"/>
                  </a:lnTo>
                  <a:cubicBezTo>
                    <a:pt x="28021" y="4988"/>
                    <a:pt x="17069" y="2682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2607825" y="4893625"/>
              <a:ext cx="990000" cy="244875"/>
            </a:xfrm>
            <a:custGeom>
              <a:avLst/>
              <a:gdLst/>
              <a:ahLst/>
              <a:cxnLst/>
              <a:rect l="l" t="t" r="r" b="b"/>
              <a:pathLst>
                <a:path w="39600" h="9795" extrusionOk="0">
                  <a:moveTo>
                    <a:pt x="6379" y="398"/>
                  </a:moveTo>
                  <a:lnTo>
                    <a:pt x="6379" y="398"/>
                  </a:lnTo>
                  <a:cubicBezTo>
                    <a:pt x="9057" y="1067"/>
                    <a:pt x="11759" y="1687"/>
                    <a:pt x="14462" y="2306"/>
                  </a:cubicBezTo>
                  <a:cubicBezTo>
                    <a:pt x="17218" y="2908"/>
                    <a:pt x="19950" y="3509"/>
                    <a:pt x="22707" y="4011"/>
                  </a:cubicBezTo>
                  <a:cubicBezTo>
                    <a:pt x="28194" y="5008"/>
                    <a:pt x="33731" y="5807"/>
                    <a:pt x="39293" y="6235"/>
                  </a:cubicBezTo>
                  <a:lnTo>
                    <a:pt x="39293" y="6235"/>
                  </a:lnTo>
                  <a:cubicBezTo>
                    <a:pt x="39281" y="6246"/>
                    <a:pt x="39274" y="6252"/>
                    <a:pt x="39274" y="6266"/>
                  </a:cubicBezTo>
                  <a:lnTo>
                    <a:pt x="39274" y="6392"/>
                  </a:lnTo>
                  <a:cubicBezTo>
                    <a:pt x="39249" y="6492"/>
                    <a:pt x="39249" y="6592"/>
                    <a:pt x="39224" y="6692"/>
                  </a:cubicBezTo>
                  <a:cubicBezTo>
                    <a:pt x="39199" y="6893"/>
                    <a:pt x="39123" y="7068"/>
                    <a:pt x="39023" y="7269"/>
                  </a:cubicBezTo>
                  <a:cubicBezTo>
                    <a:pt x="38848" y="7620"/>
                    <a:pt x="38572" y="7920"/>
                    <a:pt x="38246" y="8171"/>
                  </a:cubicBezTo>
                  <a:cubicBezTo>
                    <a:pt x="37595" y="8647"/>
                    <a:pt x="36767" y="8898"/>
                    <a:pt x="35965" y="9073"/>
                  </a:cubicBezTo>
                  <a:cubicBezTo>
                    <a:pt x="34654" y="9352"/>
                    <a:pt x="33295" y="9441"/>
                    <a:pt x="31939" y="9441"/>
                  </a:cubicBezTo>
                  <a:cubicBezTo>
                    <a:pt x="31585" y="9441"/>
                    <a:pt x="31231" y="9435"/>
                    <a:pt x="30878" y="9424"/>
                  </a:cubicBezTo>
                  <a:cubicBezTo>
                    <a:pt x="29173" y="9374"/>
                    <a:pt x="27469" y="9324"/>
                    <a:pt x="25740" y="9224"/>
                  </a:cubicBezTo>
                  <a:lnTo>
                    <a:pt x="20627" y="8948"/>
                  </a:lnTo>
                  <a:cubicBezTo>
                    <a:pt x="18898" y="8873"/>
                    <a:pt x="17218" y="8697"/>
                    <a:pt x="15514" y="8497"/>
                  </a:cubicBezTo>
                  <a:cubicBezTo>
                    <a:pt x="13810" y="8296"/>
                    <a:pt x="12106" y="8071"/>
                    <a:pt x="10401" y="7845"/>
                  </a:cubicBezTo>
                  <a:cubicBezTo>
                    <a:pt x="7272" y="7405"/>
                    <a:pt x="4121" y="6986"/>
                    <a:pt x="969" y="6707"/>
                  </a:cubicBezTo>
                  <a:lnTo>
                    <a:pt x="969" y="6707"/>
                  </a:lnTo>
                  <a:cubicBezTo>
                    <a:pt x="1378" y="6510"/>
                    <a:pt x="1757" y="6260"/>
                    <a:pt x="2106" y="5991"/>
                  </a:cubicBezTo>
                  <a:cubicBezTo>
                    <a:pt x="2657" y="5565"/>
                    <a:pt x="3158" y="5088"/>
                    <a:pt x="3609" y="4537"/>
                  </a:cubicBezTo>
                  <a:cubicBezTo>
                    <a:pt x="4061" y="4011"/>
                    <a:pt x="4487" y="3434"/>
                    <a:pt x="4837" y="2833"/>
                  </a:cubicBezTo>
                  <a:cubicBezTo>
                    <a:pt x="5181" y="2245"/>
                    <a:pt x="5476" y="1633"/>
                    <a:pt x="5676" y="973"/>
                  </a:cubicBezTo>
                  <a:lnTo>
                    <a:pt x="5676" y="973"/>
                  </a:lnTo>
                  <a:lnTo>
                    <a:pt x="6379" y="398"/>
                  </a:lnTo>
                  <a:close/>
                  <a:moveTo>
                    <a:pt x="6366" y="1"/>
                  </a:moveTo>
                  <a:cubicBezTo>
                    <a:pt x="6316" y="1"/>
                    <a:pt x="6266" y="1"/>
                    <a:pt x="6216" y="51"/>
                  </a:cubicBezTo>
                  <a:lnTo>
                    <a:pt x="6191" y="51"/>
                  </a:lnTo>
                  <a:lnTo>
                    <a:pt x="5389" y="727"/>
                  </a:lnTo>
                  <a:cubicBezTo>
                    <a:pt x="5364" y="752"/>
                    <a:pt x="5339" y="778"/>
                    <a:pt x="5339" y="803"/>
                  </a:cubicBezTo>
                  <a:cubicBezTo>
                    <a:pt x="5138" y="1454"/>
                    <a:pt x="4863" y="2081"/>
                    <a:pt x="4512" y="2657"/>
                  </a:cubicBezTo>
                  <a:cubicBezTo>
                    <a:pt x="4186" y="3234"/>
                    <a:pt x="3785" y="3785"/>
                    <a:pt x="3334" y="4311"/>
                  </a:cubicBezTo>
                  <a:cubicBezTo>
                    <a:pt x="2908" y="4838"/>
                    <a:pt x="2431" y="5314"/>
                    <a:pt x="1880" y="5715"/>
                  </a:cubicBezTo>
                  <a:cubicBezTo>
                    <a:pt x="1354" y="6116"/>
                    <a:pt x="777" y="6467"/>
                    <a:pt x="126" y="6642"/>
                  </a:cubicBezTo>
                  <a:cubicBezTo>
                    <a:pt x="76" y="6667"/>
                    <a:pt x="25" y="6742"/>
                    <a:pt x="0" y="6793"/>
                  </a:cubicBezTo>
                  <a:cubicBezTo>
                    <a:pt x="0" y="6893"/>
                    <a:pt x="76" y="6993"/>
                    <a:pt x="176" y="6993"/>
                  </a:cubicBezTo>
                  <a:cubicBezTo>
                    <a:pt x="3584" y="7244"/>
                    <a:pt x="6968" y="7720"/>
                    <a:pt x="10376" y="8121"/>
                  </a:cubicBezTo>
                  <a:cubicBezTo>
                    <a:pt x="12081" y="8321"/>
                    <a:pt x="13785" y="8547"/>
                    <a:pt x="15489" y="8722"/>
                  </a:cubicBezTo>
                  <a:cubicBezTo>
                    <a:pt x="17193" y="8923"/>
                    <a:pt x="18898" y="9048"/>
                    <a:pt x="20602" y="9224"/>
                  </a:cubicBezTo>
                  <a:cubicBezTo>
                    <a:pt x="24011" y="9550"/>
                    <a:pt x="27444" y="9675"/>
                    <a:pt x="30878" y="9775"/>
                  </a:cubicBezTo>
                  <a:cubicBezTo>
                    <a:pt x="31276" y="9787"/>
                    <a:pt x="31675" y="9794"/>
                    <a:pt x="32075" y="9794"/>
                  </a:cubicBezTo>
                  <a:cubicBezTo>
                    <a:pt x="33389" y="9794"/>
                    <a:pt x="34715" y="9712"/>
                    <a:pt x="36041" y="9424"/>
                  </a:cubicBezTo>
                  <a:cubicBezTo>
                    <a:pt x="36868" y="9249"/>
                    <a:pt x="37720" y="8973"/>
                    <a:pt x="38447" y="8422"/>
                  </a:cubicBezTo>
                  <a:cubicBezTo>
                    <a:pt x="38823" y="8171"/>
                    <a:pt x="39123" y="7820"/>
                    <a:pt x="39324" y="7394"/>
                  </a:cubicBezTo>
                  <a:cubicBezTo>
                    <a:pt x="39424" y="7194"/>
                    <a:pt x="39499" y="6968"/>
                    <a:pt x="39549" y="6768"/>
                  </a:cubicBezTo>
                  <a:cubicBezTo>
                    <a:pt x="39575" y="6642"/>
                    <a:pt x="39575" y="6542"/>
                    <a:pt x="39600" y="6417"/>
                  </a:cubicBezTo>
                  <a:cubicBezTo>
                    <a:pt x="39600" y="6341"/>
                    <a:pt x="39600" y="6316"/>
                    <a:pt x="39600" y="6241"/>
                  </a:cubicBezTo>
                  <a:cubicBezTo>
                    <a:pt x="39600" y="6141"/>
                    <a:pt x="39575" y="6041"/>
                    <a:pt x="39549" y="5966"/>
                  </a:cubicBezTo>
                  <a:cubicBezTo>
                    <a:pt x="39514" y="5948"/>
                    <a:pt x="39479" y="5930"/>
                    <a:pt x="39443" y="5930"/>
                  </a:cubicBezTo>
                  <a:cubicBezTo>
                    <a:pt x="39428" y="5930"/>
                    <a:pt x="39414" y="5933"/>
                    <a:pt x="39399" y="5940"/>
                  </a:cubicBezTo>
                  <a:cubicBezTo>
                    <a:pt x="33835" y="5464"/>
                    <a:pt x="28296" y="4637"/>
                    <a:pt x="22782" y="3610"/>
                  </a:cubicBezTo>
                  <a:cubicBezTo>
                    <a:pt x="20026" y="3083"/>
                    <a:pt x="17294" y="2532"/>
                    <a:pt x="14562" y="1930"/>
                  </a:cubicBezTo>
                  <a:cubicBezTo>
                    <a:pt x="11830" y="1329"/>
                    <a:pt x="9098" y="677"/>
                    <a:pt x="6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2508825" y="4184975"/>
              <a:ext cx="1038875" cy="879225"/>
            </a:xfrm>
            <a:custGeom>
              <a:avLst/>
              <a:gdLst/>
              <a:ahLst/>
              <a:cxnLst/>
              <a:rect l="l" t="t" r="r" b="b"/>
              <a:pathLst>
                <a:path w="41555" h="35169" extrusionOk="0">
                  <a:moveTo>
                    <a:pt x="40702" y="1"/>
                  </a:moveTo>
                  <a:cubicBezTo>
                    <a:pt x="27143" y="126"/>
                    <a:pt x="13660" y="652"/>
                    <a:pt x="101" y="1078"/>
                  </a:cubicBezTo>
                  <a:cubicBezTo>
                    <a:pt x="76" y="1078"/>
                    <a:pt x="51" y="1078"/>
                    <a:pt x="25" y="1053"/>
                  </a:cubicBezTo>
                  <a:lnTo>
                    <a:pt x="0" y="1078"/>
                  </a:lnTo>
                  <a:cubicBezTo>
                    <a:pt x="51" y="1103"/>
                    <a:pt x="101" y="1153"/>
                    <a:pt x="101" y="1254"/>
                  </a:cubicBezTo>
                  <a:cubicBezTo>
                    <a:pt x="752" y="7845"/>
                    <a:pt x="577" y="14612"/>
                    <a:pt x="802" y="21254"/>
                  </a:cubicBezTo>
                  <a:cubicBezTo>
                    <a:pt x="903" y="24537"/>
                    <a:pt x="878" y="27870"/>
                    <a:pt x="1103" y="31154"/>
                  </a:cubicBezTo>
                  <a:cubicBezTo>
                    <a:pt x="1236" y="33346"/>
                    <a:pt x="2622" y="35168"/>
                    <a:pt x="4511" y="35168"/>
                  </a:cubicBezTo>
                  <a:cubicBezTo>
                    <a:pt x="5127" y="35168"/>
                    <a:pt x="5795" y="34975"/>
                    <a:pt x="6492" y="34537"/>
                  </a:cubicBezTo>
                  <a:cubicBezTo>
                    <a:pt x="7995" y="33585"/>
                    <a:pt x="8772" y="31780"/>
                    <a:pt x="9324" y="30151"/>
                  </a:cubicBezTo>
                  <a:cubicBezTo>
                    <a:pt x="9374" y="30051"/>
                    <a:pt x="9399" y="29926"/>
                    <a:pt x="9474" y="29926"/>
                  </a:cubicBezTo>
                  <a:cubicBezTo>
                    <a:pt x="9491" y="29859"/>
                    <a:pt x="9563" y="29836"/>
                    <a:pt x="9654" y="29836"/>
                  </a:cubicBezTo>
                  <a:cubicBezTo>
                    <a:pt x="9700" y="29836"/>
                    <a:pt x="9750" y="29842"/>
                    <a:pt x="9800" y="29850"/>
                  </a:cubicBezTo>
                  <a:cubicBezTo>
                    <a:pt x="20376" y="31454"/>
                    <a:pt x="30878" y="33284"/>
                    <a:pt x="41555" y="34236"/>
                  </a:cubicBezTo>
                  <a:cubicBezTo>
                    <a:pt x="41128" y="31880"/>
                    <a:pt x="41304" y="29525"/>
                    <a:pt x="41404" y="27144"/>
                  </a:cubicBezTo>
                  <a:cubicBezTo>
                    <a:pt x="41479" y="24186"/>
                    <a:pt x="41529" y="21229"/>
                    <a:pt x="41504" y="18246"/>
                  </a:cubicBezTo>
                  <a:cubicBezTo>
                    <a:pt x="41454" y="12156"/>
                    <a:pt x="40928" y="6091"/>
                    <a:pt x="407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2505075" y="4180600"/>
              <a:ext cx="1047650" cy="887125"/>
            </a:xfrm>
            <a:custGeom>
              <a:avLst/>
              <a:gdLst/>
              <a:ahLst/>
              <a:cxnLst/>
              <a:rect l="l" t="t" r="r" b="b"/>
              <a:pathLst>
                <a:path w="41906" h="35485" extrusionOk="0">
                  <a:moveTo>
                    <a:pt x="40684" y="377"/>
                  </a:moveTo>
                  <a:cubicBezTo>
                    <a:pt x="40913" y="6408"/>
                    <a:pt x="41430" y="12415"/>
                    <a:pt x="41504" y="18421"/>
                  </a:cubicBezTo>
                  <a:cubicBezTo>
                    <a:pt x="41504" y="21103"/>
                    <a:pt x="41479" y="23760"/>
                    <a:pt x="41404" y="26416"/>
                  </a:cubicBezTo>
                  <a:cubicBezTo>
                    <a:pt x="41379" y="27745"/>
                    <a:pt x="41304" y="29098"/>
                    <a:pt x="41278" y="30426"/>
                  </a:cubicBezTo>
                  <a:cubicBezTo>
                    <a:pt x="41255" y="31690"/>
                    <a:pt x="41299" y="32976"/>
                    <a:pt x="41497" y="34241"/>
                  </a:cubicBezTo>
                  <a:lnTo>
                    <a:pt x="41497" y="34241"/>
                  </a:lnTo>
                  <a:cubicBezTo>
                    <a:pt x="36203" y="33742"/>
                    <a:pt x="30909" y="33048"/>
                    <a:pt x="25639" y="32256"/>
                  </a:cubicBezTo>
                  <a:lnTo>
                    <a:pt x="17619" y="31103"/>
                  </a:lnTo>
                  <a:cubicBezTo>
                    <a:pt x="16291" y="30903"/>
                    <a:pt x="14963" y="30677"/>
                    <a:pt x="13609" y="30476"/>
                  </a:cubicBezTo>
                  <a:lnTo>
                    <a:pt x="11604" y="30151"/>
                  </a:lnTo>
                  <a:lnTo>
                    <a:pt x="10627" y="30000"/>
                  </a:lnTo>
                  <a:lnTo>
                    <a:pt x="10125" y="29925"/>
                  </a:lnTo>
                  <a:cubicBezTo>
                    <a:pt x="10025" y="29925"/>
                    <a:pt x="9950" y="29900"/>
                    <a:pt x="9850" y="29900"/>
                  </a:cubicBezTo>
                  <a:lnTo>
                    <a:pt x="9699" y="29900"/>
                  </a:lnTo>
                  <a:cubicBezTo>
                    <a:pt x="9647" y="29918"/>
                    <a:pt x="9582" y="29947"/>
                    <a:pt x="9539" y="29998"/>
                  </a:cubicBezTo>
                  <a:lnTo>
                    <a:pt x="9539" y="29998"/>
                  </a:lnTo>
                  <a:cubicBezTo>
                    <a:pt x="9500" y="30015"/>
                    <a:pt x="9463" y="30036"/>
                    <a:pt x="9449" y="30050"/>
                  </a:cubicBezTo>
                  <a:cubicBezTo>
                    <a:pt x="9424" y="30101"/>
                    <a:pt x="9424" y="30151"/>
                    <a:pt x="9399" y="30176"/>
                  </a:cubicBezTo>
                  <a:lnTo>
                    <a:pt x="9348" y="30326"/>
                  </a:lnTo>
                  <a:lnTo>
                    <a:pt x="9223" y="30652"/>
                  </a:lnTo>
                  <a:cubicBezTo>
                    <a:pt x="9148" y="30877"/>
                    <a:pt x="9073" y="31078"/>
                    <a:pt x="8998" y="31278"/>
                  </a:cubicBezTo>
                  <a:cubicBezTo>
                    <a:pt x="8822" y="31705"/>
                    <a:pt x="8622" y="32106"/>
                    <a:pt x="8421" y="32507"/>
                  </a:cubicBezTo>
                  <a:cubicBezTo>
                    <a:pt x="7970" y="33284"/>
                    <a:pt x="7419" y="34010"/>
                    <a:pt x="6692" y="34512"/>
                  </a:cubicBezTo>
                  <a:cubicBezTo>
                    <a:pt x="6087" y="34908"/>
                    <a:pt x="5377" y="35200"/>
                    <a:pt x="4651" y="35200"/>
                  </a:cubicBezTo>
                  <a:cubicBezTo>
                    <a:pt x="4504" y="35200"/>
                    <a:pt x="4358" y="35188"/>
                    <a:pt x="4211" y="35163"/>
                  </a:cubicBezTo>
                  <a:cubicBezTo>
                    <a:pt x="3358" y="35013"/>
                    <a:pt x="2632" y="34436"/>
                    <a:pt x="2155" y="33685"/>
                  </a:cubicBezTo>
                  <a:cubicBezTo>
                    <a:pt x="1679" y="32958"/>
                    <a:pt x="1454" y="32080"/>
                    <a:pt x="1404" y="31203"/>
                  </a:cubicBezTo>
                  <a:cubicBezTo>
                    <a:pt x="1353" y="30276"/>
                    <a:pt x="1303" y="29374"/>
                    <a:pt x="1278" y="28471"/>
                  </a:cubicBezTo>
                  <a:cubicBezTo>
                    <a:pt x="1203" y="26667"/>
                    <a:pt x="1203" y="24837"/>
                    <a:pt x="1153" y="23033"/>
                  </a:cubicBezTo>
                  <a:cubicBezTo>
                    <a:pt x="1028" y="19374"/>
                    <a:pt x="1003" y="15765"/>
                    <a:pt x="952" y="12105"/>
                  </a:cubicBezTo>
                  <a:cubicBezTo>
                    <a:pt x="927" y="10301"/>
                    <a:pt x="877" y="8471"/>
                    <a:pt x="802" y="6667"/>
                  </a:cubicBezTo>
                  <a:cubicBezTo>
                    <a:pt x="752" y="5740"/>
                    <a:pt x="702" y="4837"/>
                    <a:pt x="652" y="3935"/>
                  </a:cubicBezTo>
                  <a:lnTo>
                    <a:pt x="551" y="2557"/>
                  </a:lnTo>
                  <a:lnTo>
                    <a:pt x="476" y="1880"/>
                  </a:lnTo>
                  <a:lnTo>
                    <a:pt x="451" y="1529"/>
                  </a:lnTo>
                  <a:cubicBezTo>
                    <a:pt x="451" y="1496"/>
                    <a:pt x="451" y="1474"/>
                    <a:pt x="444" y="1434"/>
                  </a:cubicBezTo>
                  <a:lnTo>
                    <a:pt x="444" y="1434"/>
                  </a:lnTo>
                  <a:lnTo>
                    <a:pt x="476" y="1429"/>
                  </a:lnTo>
                  <a:lnTo>
                    <a:pt x="802" y="1429"/>
                  </a:lnTo>
                  <a:lnTo>
                    <a:pt x="1429" y="1404"/>
                  </a:lnTo>
                  <a:lnTo>
                    <a:pt x="2707" y="1354"/>
                  </a:lnTo>
                  <a:lnTo>
                    <a:pt x="5263" y="1278"/>
                  </a:lnTo>
                  <a:lnTo>
                    <a:pt x="10351" y="1128"/>
                  </a:lnTo>
                  <a:lnTo>
                    <a:pt x="20526" y="802"/>
                  </a:lnTo>
                  <a:cubicBezTo>
                    <a:pt x="27237" y="628"/>
                    <a:pt x="33972" y="430"/>
                    <a:pt x="40684" y="377"/>
                  </a:cubicBezTo>
                  <a:close/>
                  <a:moveTo>
                    <a:pt x="40852" y="0"/>
                  </a:moveTo>
                  <a:cubicBezTo>
                    <a:pt x="34060" y="50"/>
                    <a:pt x="27293" y="176"/>
                    <a:pt x="20501" y="401"/>
                  </a:cubicBezTo>
                  <a:lnTo>
                    <a:pt x="251" y="1078"/>
                  </a:lnTo>
                  <a:lnTo>
                    <a:pt x="25" y="1078"/>
                  </a:lnTo>
                  <a:lnTo>
                    <a:pt x="0" y="1153"/>
                  </a:lnTo>
                  <a:lnTo>
                    <a:pt x="0" y="1178"/>
                  </a:lnTo>
                  <a:lnTo>
                    <a:pt x="75" y="1429"/>
                  </a:lnTo>
                  <a:lnTo>
                    <a:pt x="276" y="3960"/>
                  </a:lnTo>
                  <a:cubicBezTo>
                    <a:pt x="351" y="4862"/>
                    <a:pt x="401" y="5765"/>
                    <a:pt x="426" y="6667"/>
                  </a:cubicBezTo>
                  <a:cubicBezTo>
                    <a:pt x="526" y="8496"/>
                    <a:pt x="551" y="10301"/>
                    <a:pt x="602" y="12131"/>
                  </a:cubicBezTo>
                  <a:cubicBezTo>
                    <a:pt x="652" y="15765"/>
                    <a:pt x="702" y="19399"/>
                    <a:pt x="802" y="23033"/>
                  </a:cubicBezTo>
                  <a:cubicBezTo>
                    <a:pt x="852" y="24837"/>
                    <a:pt x="877" y="26667"/>
                    <a:pt x="927" y="28497"/>
                  </a:cubicBezTo>
                  <a:cubicBezTo>
                    <a:pt x="978" y="29399"/>
                    <a:pt x="1003" y="30301"/>
                    <a:pt x="1078" y="31203"/>
                  </a:cubicBezTo>
                  <a:cubicBezTo>
                    <a:pt x="1128" y="32131"/>
                    <a:pt x="1379" y="33083"/>
                    <a:pt x="1905" y="33860"/>
                  </a:cubicBezTo>
                  <a:cubicBezTo>
                    <a:pt x="2406" y="34662"/>
                    <a:pt x="3208" y="35314"/>
                    <a:pt x="4160" y="35439"/>
                  </a:cubicBezTo>
                  <a:cubicBezTo>
                    <a:pt x="4334" y="35470"/>
                    <a:pt x="4506" y="35485"/>
                    <a:pt x="4677" y="35485"/>
                  </a:cubicBezTo>
                  <a:cubicBezTo>
                    <a:pt x="5469" y="35485"/>
                    <a:pt x="6223" y="35170"/>
                    <a:pt x="6842" y="34737"/>
                  </a:cubicBezTo>
                  <a:cubicBezTo>
                    <a:pt x="7619" y="34211"/>
                    <a:pt x="8196" y="33434"/>
                    <a:pt x="8647" y="32632"/>
                  </a:cubicBezTo>
                  <a:cubicBezTo>
                    <a:pt x="8872" y="32231"/>
                    <a:pt x="9048" y="31805"/>
                    <a:pt x="9223" y="31379"/>
                  </a:cubicBezTo>
                  <a:cubicBezTo>
                    <a:pt x="9298" y="31178"/>
                    <a:pt x="9399" y="30953"/>
                    <a:pt x="9474" y="30727"/>
                  </a:cubicBezTo>
                  <a:lnTo>
                    <a:pt x="9574" y="30426"/>
                  </a:lnTo>
                  <a:lnTo>
                    <a:pt x="9624" y="30251"/>
                  </a:lnTo>
                  <a:cubicBezTo>
                    <a:pt x="9647" y="30228"/>
                    <a:pt x="9649" y="30226"/>
                    <a:pt x="9649" y="30206"/>
                  </a:cubicBezTo>
                  <a:lnTo>
                    <a:pt x="9649" y="30206"/>
                  </a:lnTo>
                  <a:lnTo>
                    <a:pt x="9749" y="30126"/>
                  </a:lnTo>
                  <a:lnTo>
                    <a:pt x="9749" y="30126"/>
                  </a:lnTo>
                  <a:cubicBezTo>
                    <a:pt x="9741" y="30142"/>
                    <a:pt x="9741" y="30148"/>
                    <a:pt x="9748" y="30148"/>
                  </a:cubicBezTo>
                  <a:cubicBezTo>
                    <a:pt x="9761" y="30148"/>
                    <a:pt x="9800" y="30126"/>
                    <a:pt x="9850" y="30126"/>
                  </a:cubicBezTo>
                  <a:cubicBezTo>
                    <a:pt x="9900" y="30151"/>
                    <a:pt x="10000" y="30151"/>
                    <a:pt x="10075" y="30176"/>
                  </a:cubicBezTo>
                  <a:lnTo>
                    <a:pt x="10577" y="30251"/>
                  </a:lnTo>
                  <a:lnTo>
                    <a:pt x="11579" y="30401"/>
                  </a:lnTo>
                  <a:lnTo>
                    <a:pt x="13584" y="30702"/>
                  </a:lnTo>
                  <a:cubicBezTo>
                    <a:pt x="14912" y="30903"/>
                    <a:pt x="16266" y="31103"/>
                    <a:pt x="17594" y="31329"/>
                  </a:cubicBezTo>
                  <a:cubicBezTo>
                    <a:pt x="20251" y="31755"/>
                    <a:pt x="22907" y="32206"/>
                    <a:pt x="25589" y="32607"/>
                  </a:cubicBezTo>
                  <a:cubicBezTo>
                    <a:pt x="30928" y="33384"/>
                    <a:pt x="36291" y="34111"/>
                    <a:pt x="41679" y="34587"/>
                  </a:cubicBezTo>
                  <a:lnTo>
                    <a:pt x="41905" y="34612"/>
                  </a:lnTo>
                  <a:lnTo>
                    <a:pt x="41905" y="34612"/>
                  </a:lnTo>
                  <a:lnTo>
                    <a:pt x="41855" y="34386"/>
                  </a:lnTo>
                  <a:cubicBezTo>
                    <a:pt x="41404" y="31780"/>
                    <a:pt x="41679" y="29098"/>
                    <a:pt x="41730" y="26441"/>
                  </a:cubicBezTo>
                  <a:cubicBezTo>
                    <a:pt x="41805" y="23760"/>
                    <a:pt x="41830" y="21103"/>
                    <a:pt x="41805" y="18421"/>
                  </a:cubicBezTo>
                  <a:cubicBezTo>
                    <a:pt x="41780" y="12331"/>
                    <a:pt x="41278" y="6266"/>
                    <a:pt x="41053" y="176"/>
                  </a:cubicBezTo>
                  <a:lnTo>
                    <a:pt x="410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2849050" y="4283900"/>
              <a:ext cx="614675" cy="48350"/>
            </a:xfrm>
            <a:custGeom>
              <a:avLst/>
              <a:gdLst/>
              <a:ahLst/>
              <a:cxnLst/>
              <a:rect l="l" t="t" r="r" b="b"/>
              <a:pathLst>
                <a:path w="24587" h="1934" extrusionOk="0">
                  <a:moveTo>
                    <a:pt x="24207" y="1"/>
                  </a:moveTo>
                  <a:cubicBezTo>
                    <a:pt x="24192" y="1"/>
                    <a:pt x="24177" y="2"/>
                    <a:pt x="24161" y="3"/>
                  </a:cubicBezTo>
                  <a:cubicBezTo>
                    <a:pt x="16166" y="805"/>
                    <a:pt x="8221" y="1407"/>
                    <a:pt x="201" y="1633"/>
                  </a:cubicBezTo>
                  <a:cubicBezTo>
                    <a:pt x="1" y="1658"/>
                    <a:pt x="1" y="1933"/>
                    <a:pt x="201" y="1933"/>
                  </a:cubicBezTo>
                  <a:cubicBezTo>
                    <a:pt x="8171" y="1708"/>
                    <a:pt x="16216" y="1357"/>
                    <a:pt x="24161" y="630"/>
                  </a:cubicBezTo>
                  <a:cubicBezTo>
                    <a:pt x="24571" y="606"/>
                    <a:pt x="24587" y="1"/>
                    <a:pt x="2420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8" name="Google Shape;718;p4"/>
          <p:cNvSpPr txBox="1"/>
          <p:nvPr/>
        </p:nvSpPr>
        <p:spPr>
          <a:xfrm rot="-720766">
            <a:off x="2008182" y="2266343"/>
            <a:ext cx="1656689" cy="12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Obregón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Navojoa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Guaymas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Empalme </a:t>
            </a:r>
            <a:endParaRPr sz="2400" b="1" i="0" u="none" strike="noStrike" cap="none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719" name="Google Shape;719;p4"/>
          <p:cNvGrpSpPr/>
          <p:nvPr/>
        </p:nvGrpSpPr>
        <p:grpSpPr>
          <a:xfrm rot="-974667">
            <a:off x="1405175" y="2472660"/>
            <a:ext cx="503546" cy="1101252"/>
            <a:chOff x="5870175" y="1498275"/>
            <a:chExt cx="364450" cy="797050"/>
          </a:xfrm>
        </p:grpSpPr>
        <p:sp>
          <p:nvSpPr>
            <p:cNvPr id="720" name="Google Shape;720;p4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4"/>
          <p:cNvGrpSpPr/>
          <p:nvPr/>
        </p:nvGrpSpPr>
        <p:grpSpPr>
          <a:xfrm rot="-8593293">
            <a:off x="282534" y="-82338"/>
            <a:ext cx="2429475" cy="1577941"/>
            <a:chOff x="5118990" y="4122087"/>
            <a:chExt cx="1882464" cy="1222659"/>
          </a:xfrm>
        </p:grpSpPr>
        <p:sp>
          <p:nvSpPr>
            <p:cNvPr id="723" name="Google Shape;723;p4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4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8" name="Google Shape;738;p4"/>
          <p:cNvGrpSpPr/>
          <p:nvPr/>
        </p:nvGrpSpPr>
        <p:grpSpPr>
          <a:xfrm>
            <a:off x="5542017" y="3496470"/>
            <a:ext cx="2433812" cy="320922"/>
            <a:chOff x="1394800" y="3522000"/>
            <a:chExt cx="1048650" cy="138275"/>
          </a:xfrm>
        </p:grpSpPr>
        <p:sp>
          <p:nvSpPr>
            <p:cNvPr id="739" name="Google Shape;739;p4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8" name="Google Shape;748;p4"/>
          <p:cNvSpPr txBox="1"/>
          <p:nvPr/>
        </p:nvSpPr>
        <p:spPr>
          <a:xfrm>
            <a:off x="4491275" y="1529850"/>
            <a:ext cx="4100700" cy="18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16161"/>
                </a:solidFill>
                <a:highlight>
                  <a:srgbClr val="EEEEEE"/>
                </a:highlight>
                <a:latin typeface="Itim"/>
                <a:ea typeface="Itim"/>
                <a:cs typeface="Itim"/>
                <a:sym typeface="Itim"/>
              </a:rPr>
              <a:t>Existen diferentes programas de becas accesibles a estudiantes de universidades públicas.</a:t>
            </a:r>
            <a:endParaRPr sz="2400" b="1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749" name="Google Shape;749;p4"/>
          <p:cNvSpPr txBox="1">
            <a:spLocks noGrp="1"/>
          </p:cNvSpPr>
          <p:nvPr>
            <p:ph type="subTitle" idx="4294967295"/>
          </p:nvPr>
        </p:nvSpPr>
        <p:spPr>
          <a:xfrm>
            <a:off x="5288525" y="3989526"/>
            <a:ext cx="25062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>
                <a:latin typeface="Itim"/>
                <a:ea typeface="Itim"/>
                <a:cs typeface="Itim"/>
                <a:sym typeface="Itim"/>
              </a:rPr>
              <a:t>En esta presentación, encontrarás los programas de becas vigentes</a:t>
            </a:r>
            <a:endParaRPr>
              <a:latin typeface="Itim"/>
              <a:ea typeface="Itim"/>
              <a:cs typeface="Itim"/>
              <a:sym typeface="Itim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9745C582-AEA5-4922-9B0B-5DBBAE2B2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896" y="3698092"/>
            <a:ext cx="929616" cy="428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AFC5AB-7472-42E1-ACF4-BCD48BB4B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09" y="3297397"/>
            <a:ext cx="1446906" cy="1154742"/>
          </a:xfrm>
          <a:prstGeom prst="rect">
            <a:avLst/>
          </a:prstGeom>
        </p:spPr>
      </p:pic>
      <p:grpSp>
        <p:nvGrpSpPr>
          <p:cNvPr id="754" name="Google Shape;754;p6"/>
          <p:cNvGrpSpPr/>
          <p:nvPr/>
        </p:nvGrpSpPr>
        <p:grpSpPr>
          <a:xfrm>
            <a:off x="2310362" y="985117"/>
            <a:ext cx="4523277" cy="176025"/>
            <a:chOff x="4345425" y="2175475"/>
            <a:chExt cx="800750" cy="176025"/>
          </a:xfrm>
        </p:grpSpPr>
        <p:sp>
          <p:nvSpPr>
            <p:cNvPr id="755" name="Google Shape;755;p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7" name="Google Shape;757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19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Becas Públicas de Educación Superior </a:t>
            </a:r>
            <a:endParaRPr/>
          </a:p>
        </p:txBody>
      </p:sp>
      <p:grpSp>
        <p:nvGrpSpPr>
          <p:cNvPr id="758" name="Google Shape;758;p6"/>
          <p:cNvGrpSpPr/>
          <p:nvPr/>
        </p:nvGrpSpPr>
        <p:grpSpPr>
          <a:xfrm rot="-8147048">
            <a:off x="118456" y="1510733"/>
            <a:ext cx="1756357" cy="612772"/>
            <a:chOff x="6563688" y="1203747"/>
            <a:chExt cx="2086349" cy="968018"/>
          </a:xfrm>
        </p:grpSpPr>
        <p:sp>
          <p:nvSpPr>
            <p:cNvPr id="759" name="Google Shape;759;p6"/>
            <p:cNvSpPr/>
            <p:nvPr/>
          </p:nvSpPr>
          <p:spPr>
            <a:xfrm>
              <a:off x="8304770" y="1884263"/>
              <a:ext cx="130601" cy="220004"/>
            </a:xfrm>
            <a:custGeom>
              <a:avLst/>
              <a:gdLst/>
              <a:ahLst/>
              <a:cxnLst/>
              <a:rect l="l" t="t" r="r" b="b"/>
              <a:pathLst>
                <a:path w="1398" h="2355" extrusionOk="0">
                  <a:moveTo>
                    <a:pt x="729" y="0"/>
                  </a:moveTo>
                  <a:cubicBezTo>
                    <a:pt x="729" y="0"/>
                    <a:pt x="623" y="258"/>
                    <a:pt x="517" y="593"/>
                  </a:cubicBezTo>
                  <a:cubicBezTo>
                    <a:pt x="410" y="851"/>
                    <a:pt x="319" y="1140"/>
                    <a:pt x="228" y="1398"/>
                  </a:cubicBezTo>
                  <a:cubicBezTo>
                    <a:pt x="91" y="1778"/>
                    <a:pt x="0" y="2066"/>
                    <a:pt x="0" y="2066"/>
                  </a:cubicBezTo>
                  <a:lnTo>
                    <a:pt x="638" y="2355"/>
                  </a:lnTo>
                  <a:lnTo>
                    <a:pt x="669" y="2279"/>
                  </a:lnTo>
                  <a:lnTo>
                    <a:pt x="1398" y="304"/>
                  </a:lnTo>
                  <a:lnTo>
                    <a:pt x="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8291394" y="1881137"/>
              <a:ext cx="87535" cy="209634"/>
            </a:xfrm>
            <a:custGeom>
              <a:avLst/>
              <a:gdLst/>
              <a:ahLst/>
              <a:cxnLst/>
              <a:rect l="l" t="t" r="r" b="b"/>
              <a:pathLst>
                <a:path w="937" h="2244" extrusionOk="0">
                  <a:moveTo>
                    <a:pt x="916" y="158"/>
                  </a:moveTo>
                  <a:cubicBezTo>
                    <a:pt x="900" y="193"/>
                    <a:pt x="871" y="206"/>
                    <a:pt x="830" y="206"/>
                  </a:cubicBezTo>
                  <a:lnTo>
                    <a:pt x="830" y="190"/>
                  </a:lnTo>
                  <a:cubicBezTo>
                    <a:pt x="867" y="190"/>
                    <a:pt x="897" y="180"/>
                    <a:pt x="916" y="158"/>
                  </a:cubicBezTo>
                  <a:close/>
                  <a:moveTo>
                    <a:pt x="827" y="0"/>
                  </a:moveTo>
                  <a:cubicBezTo>
                    <a:pt x="783" y="0"/>
                    <a:pt x="738" y="27"/>
                    <a:pt x="724" y="84"/>
                  </a:cubicBezTo>
                  <a:cubicBezTo>
                    <a:pt x="542" y="388"/>
                    <a:pt x="405" y="722"/>
                    <a:pt x="284" y="1072"/>
                  </a:cubicBezTo>
                  <a:cubicBezTo>
                    <a:pt x="162" y="1406"/>
                    <a:pt x="71" y="1770"/>
                    <a:pt x="10" y="2120"/>
                  </a:cubicBezTo>
                  <a:cubicBezTo>
                    <a:pt x="0" y="2197"/>
                    <a:pt x="59" y="2244"/>
                    <a:pt x="114" y="2244"/>
                  </a:cubicBezTo>
                  <a:cubicBezTo>
                    <a:pt x="145" y="2244"/>
                    <a:pt x="176" y="2229"/>
                    <a:pt x="192" y="2196"/>
                  </a:cubicBezTo>
                  <a:cubicBezTo>
                    <a:pt x="555" y="1560"/>
                    <a:pt x="798" y="865"/>
                    <a:pt x="920" y="154"/>
                  </a:cubicBezTo>
                  <a:lnTo>
                    <a:pt x="920" y="154"/>
                  </a:lnTo>
                  <a:cubicBezTo>
                    <a:pt x="931" y="140"/>
                    <a:pt x="937" y="121"/>
                    <a:pt x="937" y="99"/>
                  </a:cubicBezTo>
                  <a:cubicBezTo>
                    <a:pt x="929" y="35"/>
                    <a:pt x="878" y="0"/>
                    <a:pt x="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8353799" y="1910751"/>
              <a:ext cx="88469" cy="201320"/>
            </a:xfrm>
            <a:custGeom>
              <a:avLst/>
              <a:gdLst/>
              <a:ahLst/>
              <a:cxnLst/>
              <a:rect l="l" t="t" r="r" b="b"/>
              <a:pathLst>
                <a:path w="947" h="2155" extrusionOk="0">
                  <a:moveTo>
                    <a:pt x="831" y="0"/>
                  </a:moveTo>
                  <a:cubicBezTo>
                    <a:pt x="797" y="0"/>
                    <a:pt x="762" y="17"/>
                    <a:pt x="740" y="56"/>
                  </a:cubicBezTo>
                  <a:cubicBezTo>
                    <a:pt x="390" y="663"/>
                    <a:pt x="132" y="1332"/>
                    <a:pt x="10" y="2031"/>
                  </a:cubicBezTo>
                  <a:cubicBezTo>
                    <a:pt x="1" y="2108"/>
                    <a:pt x="59" y="2155"/>
                    <a:pt x="118" y="2155"/>
                  </a:cubicBezTo>
                  <a:cubicBezTo>
                    <a:pt x="152" y="2155"/>
                    <a:pt x="186" y="2140"/>
                    <a:pt x="208" y="2107"/>
                  </a:cubicBezTo>
                  <a:cubicBezTo>
                    <a:pt x="557" y="1484"/>
                    <a:pt x="800" y="815"/>
                    <a:pt x="937" y="116"/>
                  </a:cubicBezTo>
                  <a:cubicBezTo>
                    <a:pt x="947" y="49"/>
                    <a:pt x="889" y="0"/>
                    <a:pt x="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2" name="Google Shape;762;p6"/>
            <p:cNvGrpSpPr/>
            <p:nvPr/>
          </p:nvGrpSpPr>
          <p:grpSpPr>
            <a:xfrm>
              <a:off x="6563688" y="1203747"/>
              <a:ext cx="2086349" cy="968018"/>
              <a:chOff x="6563688" y="1203747"/>
              <a:chExt cx="2086349" cy="968018"/>
            </a:xfrm>
          </p:grpSpPr>
          <p:sp>
            <p:nvSpPr>
              <p:cNvPr id="763" name="Google Shape;763;p6"/>
              <p:cNvSpPr/>
              <p:nvPr/>
            </p:nvSpPr>
            <p:spPr>
              <a:xfrm>
                <a:off x="6904033" y="1327945"/>
                <a:ext cx="1449038" cy="686917"/>
              </a:xfrm>
              <a:custGeom>
                <a:avLst/>
                <a:gdLst/>
                <a:ahLst/>
                <a:cxnLst/>
                <a:rect l="l" t="t" r="r" b="b"/>
                <a:pathLst>
                  <a:path w="15511" h="7353" extrusionOk="0">
                    <a:moveTo>
                      <a:pt x="547" y="0"/>
                    </a:moveTo>
                    <a:cubicBezTo>
                      <a:pt x="623" y="46"/>
                      <a:pt x="654" y="137"/>
                      <a:pt x="623" y="213"/>
                    </a:cubicBezTo>
                    <a:cubicBezTo>
                      <a:pt x="587" y="303"/>
                      <a:pt x="493" y="320"/>
                      <a:pt x="391" y="320"/>
                    </a:cubicBezTo>
                    <a:cubicBezTo>
                      <a:pt x="333" y="320"/>
                      <a:pt x="273" y="314"/>
                      <a:pt x="218" y="314"/>
                    </a:cubicBezTo>
                    <a:cubicBezTo>
                      <a:pt x="125" y="314"/>
                      <a:pt x="48" y="329"/>
                      <a:pt x="31" y="410"/>
                    </a:cubicBezTo>
                    <a:cubicBezTo>
                      <a:pt x="0" y="577"/>
                      <a:pt x="243" y="745"/>
                      <a:pt x="350" y="912"/>
                    </a:cubicBezTo>
                    <a:lnTo>
                      <a:pt x="15131" y="7322"/>
                    </a:lnTo>
                    <a:lnTo>
                      <a:pt x="15222" y="7353"/>
                    </a:lnTo>
                    <a:cubicBezTo>
                      <a:pt x="15313" y="7095"/>
                      <a:pt x="15420" y="6806"/>
                      <a:pt x="15511" y="6548"/>
                    </a:cubicBezTo>
                    <a:lnTo>
                      <a:pt x="5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6923838" y="1276844"/>
                <a:ext cx="1449131" cy="66281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7095" extrusionOk="0">
                    <a:moveTo>
                      <a:pt x="593" y="0"/>
                    </a:moveTo>
                    <a:cubicBezTo>
                      <a:pt x="593" y="0"/>
                      <a:pt x="47" y="0"/>
                      <a:pt x="16" y="198"/>
                    </a:cubicBezTo>
                    <a:cubicBezTo>
                      <a:pt x="1" y="319"/>
                      <a:pt x="214" y="426"/>
                      <a:pt x="335" y="547"/>
                    </a:cubicBezTo>
                    <a:lnTo>
                      <a:pt x="15299" y="7095"/>
                    </a:lnTo>
                    <a:cubicBezTo>
                      <a:pt x="15405" y="6760"/>
                      <a:pt x="15511" y="6502"/>
                      <a:pt x="15511" y="6502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6889833" y="1413051"/>
                <a:ext cx="1436332" cy="664310"/>
              </a:xfrm>
              <a:custGeom>
                <a:avLst/>
                <a:gdLst/>
                <a:ahLst/>
                <a:cxnLst/>
                <a:rect l="l" t="t" r="r" b="b"/>
                <a:pathLst>
                  <a:path w="15375" h="7111" extrusionOk="0">
                    <a:moveTo>
                      <a:pt x="502" y="1"/>
                    </a:moveTo>
                    <a:cubicBezTo>
                      <a:pt x="532" y="46"/>
                      <a:pt x="562" y="92"/>
                      <a:pt x="562" y="137"/>
                    </a:cubicBezTo>
                    <a:cubicBezTo>
                      <a:pt x="553" y="287"/>
                      <a:pt x="365" y="316"/>
                      <a:pt x="208" y="316"/>
                    </a:cubicBezTo>
                    <a:cubicBezTo>
                      <a:pt x="110" y="316"/>
                      <a:pt x="24" y="304"/>
                      <a:pt x="0" y="304"/>
                    </a:cubicBezTo>
                    <a:lnTo>
                      <a:pt x="137" y="396"/>
                    </a:lnTo>
                    <a:lnTo>
                      <a:pt x="15146" y="7110"/>
                    </a:lnTo>
                    <a:cubicBezTo>
                      <a:pt x="15146" y="7110"/>
                      <a:pt x="15237" y="6806"/>
                      <a:pt x="15374" y="6442"/>
                    </a:cubicBezTo>
                    <a:lnTo>
                      <a:pt x="15283" y="6411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6672726" y="1221446"/>
                <a:ext cx="306604" cy="22084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2364" extrusionOk="0">
                    <a:moveTo>
                      <a:pt x="425" y="1"/>
                    </a:moveTo>
                    <a:cubicBezTo>
                      <a:pt x="425" y="1"/>
                      <a:pt x="608" y="305"/>
                      <a:pt x="0" y="563"/>
                    </a:cubicBezTo>
                    <a:cubicBezTo>
                      <a:pt x="760" y="1186"/>
                      <a:pt x="1929" y="2052"/>
                      <a:pt x="2324" y="2340"/>
                    </a:cubicBezTo>
                    <a:cubicBezTo>
                      <a:pt x="2350" y="2347"/>
                      <a:pt x="2449" y="2363"/>
                      <a:pt x="2557" y="2363"/>
                    </a:cubicBezTo>
                    <a:cubicBezTo>
                      <a:pt x="2708" y="2363"/>
                      <a:pt x="2878" y="2330"/>
                      <a:pt x="2886" y="2188"/>
                    </a:cubicBezTo>
                    <a:cubicBezTo>
                      <a:pt x="2871" y="2128"/>
                      <a:pt x="2856" y="2082"/>
                      <a:pt x="2826" y="2036"/>
                    </a:cubicBezTo>
                    <a:cubicBezTo>
                      <a:pt x="2719" y="1869"/>
                      <a:pt x="2476" y="1717"/>
                      <a:pt x="2507" y="1550"/>
                    </a:cubicBezTo>
                    <a:cubicBezTo>
                      <a:pt x="2524" y="1469"/>
                      <a:pt x="2601" y="1454"/>
                      <a:pt x="2694" y="1454"/>
                    </a:cubicBezTo>
                    <a:cubicBezTo>
                      <a:pt x="2749" y="1454"/>
                      <a:pt x="2809" y="1460"/>
                      <a:pt x="2867" y="1460"/>
                    </a:cubicBezTo>
                    <a:cubicBezTo>
                      <a:pt x="2969" y="1460"/>
                      <a:pt x="3063" y="1443"/>
                      <a:pt x="3099" y="1353"/>
                    </a:cubicBezTo>
                    <a:cubicBezTo>
                      <a:pt x="3130" y="1277"/>
                      <a:pt x="3099" y="1186"/>
                      <a:pt x="3023" y="1140"/>
                    </a:cubicBezTo>
                    <a:cubicBezTo>
                      <a:pt x="2902" y="1019"/>
                      <a:pt x="2689" y="912"/>
                      <a:pt x="2704" y="791"/>
                    </a:cubicBezTo>
                    <a:cubicBezTo>
                      <a:pt x="2735" y="593"/>
                      <a:pt x="3281" y="593"/>
                      <a:pt x="3281" y="593"/>
                    </a:cubicBezTo>
                    <a:cubicBezTo>
                      <a:pt x="3281" y="593"/>
                      <a:pt x="1595" y="198"/>
                      <a:pt x="4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8364372" y="1912569"/>
                <a:ext cx="283903" cy="236539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2532" extrusionOk="0">
                    <a:moveTo>
                      <a:pt x="760" y="1"/>
                    </a:moveTo>
                    <a:lnTo>
                      <a:pt x="31" y="1976"/>
                    </a:lnTo>
                    <a:lnTo>
                      <a:pt x="0" y="2052"/>
                    </a:lnTo>
                    <a:lnTo>
                      <a:pt x="471" y="2264"/>
                    </a:lnTo>
                    <a:cubicBezTo>
                      <a:pt x="471" y="2264"/>
                      <a:pt x="1004" y="2531"/>
                      <a:pt x="1547" y="2531"/>
                    </a:cubicBezTo>
                    <a:cubicBezTo>
                      <a:pt x="1938" y="2531"/>
                      <a:pt x="2333" y="2392"/>
                      <a:pt x="2537" y="1915"/>
                    </a:cubicBezTo>
                    <a:cubicBezTo>
                      <a:pt x="3038" y="761"/>
                      <a:pt x="1322" y="244"/>
                      <a:pt x="1322" y="244"/>
                    </a:cubicBezTo>
                    <a:lnTo>
                      <a:pt x="76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6610585" y="1211781"/>
                <a:ext cx="120699" cy="6418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687" extrusionOk="0">
                    <a:moveTo>
                      <a:pt x="167" y="0"/>
                    </a:moveTo>
                    <a:cubicBezTo>
                      <a:pt x="104" y="0"/>
                      <a:pt x="62" y="6"/>
                      <a:pt x="46" y="18"/>
                    </a:cubicBezTo>
                    <a:cubicBezTo>
                      <a:pt x="0" y="79"/>
                      <a:pt x="289" y="352"/>
                      <a:pt x="699" y="686"/>
                    </a:cubicBezTo>
                    <a:cubicBezTo>
                      <a:pt x="1292" y="428"/>
                      <a:pt x="1124" y="124"/>
                      <a:pt x="1124" y="124"/>
                    </a:cubicBezTo>
                    <a:cubicBezTo>
                      <a:pt x="698" y="46"/>
                      <a:pt x="346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6563688" y="1203747"/>
                <a:ext cx="2086349" cy="968018"/>
              </a:xfrm>
              <a:custGeom>
                <a:avLst/>
                <a:gdLst/>
                <a:ahLst/>
                <a:cxnLst/>
                <a:rect l="l" t="t" r="r" b="b"/>
                <a:pathLst>
                  <a:path w="22333" h="10362" extrusionOk="0">
                    <a:moveTo>
                      <a:pt x="750" y="301"/>
                    </a:moveTo>
                    <a:lnTo>
                      <a:pt x="750" y="301"/>
                    </a:lnTo>
                    <a:cubicBezTo>
                      <a:pt x="1904" y="407"/>
                      <a:pt x="3323" y="813"/>
                      <a:pt x="4346" y="1000"/>
                    </a:cubicBezTo>
                    <a:cubicBezTo>
                      <a:pt x="5318" y="1426"/>
                      <a:pt x="6412" y="1851"/>
                      <a:pt x="7399" y="2276"/>
                    </a:cubicBezTo>
                    <a:cubicBezTo>
                      <a:pt x="10164" y="3492"/>
                      <a:pt x="13704" y="5148"/>
                      <a:pt x="16499" y="6241"/>
                    </a:cubicBezTo>
                    <a:cubicBezTo>
                      <a:pt x="17851" y="6819"/>
                      <a:pt x="19172" y="7441"/>
                      <a:pt x="20509" y="8034"/>
                    </a:cubicBezTo>
                    <a:cubicBezTo>
                      <a:pt x="21330" y="8307"/>
                      <a:pt x="22180" y="9021"/>
                      <a:pt x="21421" y="9826"/>
                    </a:cubicBezTo>
                    <a:cubicBezTo>
                      <a:pt x="21223" y="9979"/>
                      <a:pt x="21006" y="10039"/>
                      <a:pt x="20782" y="10039"/>
                    </a:cubicBezTo>
                    <a:cubicBezTo>
                      <a:pt x="20181" y="10039"/>
                      <a:pt x="19521" y="9611"/>
                      <a:pt x="18990" y="9401"/>
                    </a:cubicBezTo>
                    <a:cubicBezTo>
                      <a:pt x="17304" y="8611"/>
                      <a:pt x="15542" y="7973"/>
                      <a:pt x="13856" y="7198"/>
                    </a:cubicBezTo>
                    <a:cubicBezTo>
                      <a:pt x="12367" y="6530"/>
                      <a:pt x="10255" y="5558"/>
                      <a:pt x="8751" y="4889"/>
                    </a:cubicBezTo>
                    <a:cubicBezTo>
                      <a:pt x="7050" y="4130"/>
                      <a:pt x="5333" y="3385"/>
                      <a:pt x="3632" y="2656"/>
                    </a:cubicBezTo>
                    <a:lnTo>
                      <a:pt x="3510" y="2550"/>
                    </a:lnTo>
                    <a:lnTo>
                      <a:pt x="3495" y="2565"/>
                    </a:lnTo>
                    <a:cubicBezTo>
                      <a:pt x="3494" y="2564"/>
                      <a:pt x="3493" y="2563"/>
                      <a:pt x="3492" y="2563"/>
                    </a:cubicBezTo>
                    <a:lnTo>
                      <a:pt x="3492" y="2563"/>
                    </a:lnTo>
                    <a:cubicBezTo>
                      <a:pt x="2703" y="1956"/>
                      <a:pt x="1945" y="1349"/>
                      <a:pt x="1186" y="727"/>
                    </a:cubicBezTo>
                    <a:cubicBezTo>
                      <a:pt x="1025" y="589"/>
                      <a:pt x="882" y="452"/>
                      <a:pt x="750" y="301"/>
                    </a:cubicBezTo>
                    <a:close/>
                    <a:moveTo>
                      <a:pt x="670" y="0"/>
                    </a:moveTo>
                    <a:cubicBezTo>
                      <a:pt x="600" y="0"/>
                      <a:pt x="529" y="4"/>
                      <a:pt x="457" y="13"/>
                    </a:cubicBezTo>
                    <a:cubicBezTo>
                      <a:pt x="1" y="210"/>
                      <a:pt x="837" y="742"/>
                      <a:pt x="1019" y="924"/>
                    </a:cubicBezTo>
                    <a:cubicBezTo>
                      <a:pt x="1794" y="1532"/>
                      <a:pt x="2599" y="2109"/>
                      <a:pt x="3404" y="2671"/>
                    </a:cubicBezTo>
                    <a:cubicBezTo>
                      <a:pt x="3404" y="2672"/>
                      <a:pt x="3404" y="2672"/>
                      <a:pt x="3404" y="2672"/>
                    </a:cubicBezTo>
                    <a:lnTo>
                      <a:pt x="3404" y="2672"/>
                    </a:lnTo>
                    <a:cubicBezTo>
                      <a:pt x="3408" y="2677"/>
                      <a:pt x="3413" y="2682"/>
                      <a:pt x="3419" y="2687"/>
                    </a:cubicBezTo>
                    <a:lnTo>
                      <a:pt x="3541" y="2778"/>
                    </a:lnTo>
                    <a:cubicBezTo>
                      <a:pt x="4391" y="3188"/>
                      <a:pt x="5242" y="3583"/>
                      <a:pt x="6093" y="3963"/>
                    </a:cubicBezTo>
                    <a:cubicBezTo>
                      <a:pt x="8539" y="5087"/>
                      <a:pt x="11303" y="6272"/>
                      <a:pt x="13764" y="7381"/>
                    </a:cubicBezTo>
                    <a:cubicBezTo>
                      <a:pt x="15466" y="8110"/>
                      <a:pt x="17122" y="9006"/>
                      <a:pt x="18823" y="9735"/>
                    </a:cubicBezTo>
                    <a:cubicBezTo>
                      <a:pt x="19441" y="9994"/>
                      <a:pt x="20100" y="10362"/>
                      <a:pt x="20775" y="10362"/>
                    </a:cubicBezTo>
                    <a:cubicBezTo>
                      <a:pt x="20813" y="10362"/>
                      <a:pt x="20851" y="10361"/>
                      <a:pt x="20889" y="10358"/>
                    </a:cubicBezTo>
                    <a:cubicBezTo>
                      <a:pt x="21740" y="10358"/>
                      <a:pt x="22332" y="9280"/>
                      <a:pt x="21831" y="8596"/>
                    </a:cubicBezTo>
                    <a:cubicBezTo>
                      <a:pt x="21558" y="8171"/>
                      <a:pt x="20995" y="7912"/>
                      <a:pt x="20616" y="7776"/>
                    </a:cubicBezTo>
                    <a:cubicBezTo>
                      <a:pt x="19264" y="7198"/>
                      <a:pt x="17912" y="6651"/>
                      <a:pt x="16560" y="6044"/>
                    </a:cubicBezTo>
                    <a:cubicBezTo>
                      <a:pt x="13871" y="4753"/>
                      <a:pt x="10240" y="3279"/>
                      <a:pt x="7475" y="2079"/>
                    </a:cubicBezTo>
                    <a:cubicBezTo>
                      <a:pt x="6488" y="1638"/>
                      <a:pt x="5424" y="1122"/>
                      <a:pt x="4437" y="696"/>
                    </a:cubicBezTo>
                    <a:cubicBezTo>
                      <a:pt x="3480" y="469"/>
                      <a:pt x="2508" y="271"/>
                      <a:pt x="1535" y="104"/>
                    </a:cubicBezTo>
                    <a:cubicBezTo>
                      <a:pt x="1240" y="67"/>
                      <a:pt x="965" y="0"/>
                      <a:pt x="6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6880568" y="1277829"/>
                <a:ext cx="104817" cy="177778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1903" extrusionOk="0">
                    <a:moveTo>
                      <a:pt x="855" y="0"/>
                    </a:moveTo>
                    <a:cubicBezTo>
                      <a:pt x="749" y="0"/>
                      <a:pt x="628" y="15"/>
                      <a:pt x="559" y="40"/>
                    </a:cubicBezTo>
                    <a:cubicBezTo>
                      <a:pt x="376" y="55"/>
                      <a:pt x="285" y="268"/>
                      <a:pt x="407" y="420"/>
                    </a:cubicBezTo>
                    <a:cubicBezTo>
                      <a:pt x="498" y="541"/>
                      <a:pt x="711" y="617"/>
                      <a:pt x="771" y="754"/>
                    </a:cubicBezTo>
                    <a:cubicBezTo>
                      <a:pt x="771" y="851"/>
                      <a:pt x="674" y="861"/>
                      <a:pt x="589" y="861"/>
                    </a:cubicBezTo>
                    <a:cubicBezTo>
                      <a:pt x="567" y="861"/>
                      <a:pt x="547" y="860"/>
                      <a:pt x="528" y="860"/>
                    </a:cubicBezTo>
                    <a:cubicBezTo>
                      <a:pt x="508" y="859"/>
                      <a:pt x="487" y="858"/>
                      <a:pt x="466" y="858"/>
                    </a:cubicBezTo>
                    <a:cubicBezTo>
                      <a:pt x="296" y="858"/>
                      <a:pt x="113" y="918"/>
                      <a:pt x="194" y="1134"/>
                    </a:cubicBezTo>
                    <a:cubicBezTo>
                      <a:pt x="255" y="1316"/>
                      <a:pt x="711" y="1605"/>
                      <a:pt x="468" y="1742"/>
                    </a:cubicBezTo>
                    <a:cubicBezTo>
                      <a:pt x="331" y="1772"/>
                      <a:pt x="194" y="1772"/>
                      <a:pt x="57" y="1772"/>
                    </a:cubicBezTo>
                    <a:cubicBezTo>
                      <a:pt x="54" y="1771"/>
                      <a:pt x="50" y="1771"/>
                      <a:pt x="47" y="1771"/>
                    </a:cubicBezTo>
                    <a:cubicBezTo>
                      <a:pt x="0" y="1771"/>
                      <a:pt x="0" y="1863"/>
                      <a:pt x="47" y="1864"/>
                    </a:cubicBezTo>
                    <a:lnTo>
                      <a:pt x="47" y="1864"/>
                    </a:lnTo>
                    <a:cubicBezTo>
                      <a:pt x="117" y="1886"/>
                      <a:pt x="217" y="1903"/>
                      <a:pt x="317" y="1903"/>
                    </a:cubicBezTo>
                    <a:cubicBezTo>
                      <a:pt x="499" y="1903"/>
                      <a:pt x="680" y="1845"/>
                      <a:pt x="680" y="1650"/>
                    </a:cubicBezTo>
                    <a:cubicBezTo>
                      <a:pt x="665" y="1377"/>
                      <a:pt x="285" y="1286"/>
                      <a:pt x="300" y="1028"/>
                    </a:cubicBezTo>
                    <a:cubicBezTo>
                      <a:pt x="316" y="1012"/>
                      <a:pt x="316" y="997"/>
                      <a:pt x="346" y="997"/>
                    </a:cubicBezTo>
                    <a:cubicBezTo>
                      <a:pt x="373" y="991"/>
                      <a:pt x="401" y="988"/>
                      <a:pt x="430" y="988"/>
                    </a:cubicBezTo>
                    <a:cubicBezTo>
                      <a:pt x="495" y="988"/>
                      <a:pt x="565" y="1000"/>
                      <a:pt x="638" y="1000"/>
                    </a:cubicBezTo>
                    <a:cubicBezTo>
                      <a:pt x="682" y="1000"/>
                      <a:pt x="727" y="995"/>
                      <a:pt x="771" y="982"/>
                    </a:cubicBezTo>
                    <a:cubicBezTo>
                      <a:pt x="1014" y="891"/>
                      <a:pt x="954" y="633"/>
                      <a:pt x="787" y="511"/>
                    </a:cubicBezTo>
                    <a:cubicBezTo>
                      <a:pt x="741" y="466"/>
                      <a:pt x="544" y="314"/>
                      <a:pt x="544" y="268"/>
                    </a:cubicBezTo>
                    <a:cubicBezTo>
                      <a:pt x="635" y="162"/>
                      <a:pt x="878" y="146"/>
                      <a:pt x="1014" y="101"/>
                    </a:cubicBezTo>
                    <a:cubicBezTo>
                      <a:pt x="1121" y="30"/>
                      <a:pt x="1004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6945495" y="1327809"/>
                <a:ext cx="1412137" cy="625073"/>
              </a:xfrm>
              <a:custGeom>
                <a:avLst/>
                <a:gdLst/>
                <a:ahLst/>
                <a:cxnLst/>
                <a:rect l="l" t="t" r="r" b="b"/>
                <a:pathLst>
                  <a:path w="15116" h="6691" extrusionOk="0">
                    <a:moveTo>
                      <a:pt x="89" y="1"/>
                    </a:moveTo>
                    <a:cubicBezTo>
                      <a:pt x="61" y="1"/>
                      <a:pt x="42" y="15"/>
                      <a:pt x="31" y="37"/>
                    </a:cubicBezTo>
                    <a:cubicBezTo>
                      <a:pt x="0" y="67"/>
                      <a:pt x="16" y="113"/>
                      <a:pt x="61" y="128"/>
                    </a:cubicBezTo>
                    <a:cubicBezTo>
                      <a:pt x="669" y="447"/>
                      <a:pt x="1277" y="720"/>
                      <a:pt x="1899" y="994"/>
                    </a:cubicBezTo>
                    <a:cubicBezTo>
                      <a:pt x="2522" y="1267"/>
                      <a:pt x="3175" y="1510"/>
                      <a:pt x="3783" y="1799"/>
                    </a:cubicBezTo>
                    <a:cubicBezTo>
                      <a:pt x="4406" y="2088"/>
                      <a:pt x="4968" y="2467"/>
                      <a:pt x="5621" y="2680"/>
                    </a:cubicBezTo>
                    <a:cubicBezTo>
                      <a:pt x="6563" y="3090"/>
                      <a:pt x="7505" y="3455"/>
                      <a:pt x="8462" y="3850"/>
                    </a:cubicBezTo>
                    <a:cubicBezTo>
                      <a:pt x="9343" y="4366"/>
                      <a:pt x="10315" y="4670"/>
                      <a:pt x="11257" y="5096"/>
                    </a:cubicBezTo>
                    <a:cubicBezTo>
                      <a:pt x="12473" y="5703"/>
                      <a:pt x="13718" y="6235"/>
                      <a:pt x="15010" y="6691"/>
                    </a:cubicBezTo>
                    <a:cubicBezTo>
                      <a:pt x="15040" y="6691"/>
                      <a:pt x="15070" y="6691"/>
                      <a:pt x="15101" y="6660"/>
                    </a:cubicBezTo>
                    <a:cubicBezTo>
                      <a:pt x="15116" y="6615"/>
                      <a:pt x="15101" y="6569"/>
                      <a:pt x="15070" y="6554"/>
                    </a:cubicBezTo>
                    <a:cubicBezTo>
                      <a:pt x="14159" y="6068"/>
                      <a:pt x="13247" y="5642"/>
                      <a:pt x="12290" y="5247"/>
                    </a:cubicBezTo>
                    <a:cubicBezTo>
                      <a:pt x="11333" y="4913"/>
                      <a:pt x="10422" y="4442"/>
                      <a:pt x="9495" y="4017"/>
                    </a:cubicBezTo>
                    <a:cubicBezTo>
                      <a:pt x="8872" y="3744"/>
                      <a:pt x="8204" y="3561"/>
                      <a:pt x="7611" y="3227"/>
                    </a:cubicBezTo>
                    <a:cubicBezTo>
                      <a:pt x="6685" y="2802"/>
                      <a:pt x="5773" y="2331"/>
                      <a:pt x="4831" y="1951"/>
                    </a:cubicBezTo>
                    <a:cubicBezTo>
                      <a:pt x="3206" y="1450"/>
                      <a:pt x="1732" y="569"/>
                      <a:pt x="122" y="6"/>
                    </a:cubicBezTo>
                    <a:cubicBezTo>
                      <a:pt x="110" y="2"/>
                      <a:pt x="99" y="1"/>
                      <a:pt x="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6926998" y="1412074"/>
                <a:ext cx="1393733" cy="612368"/>
              </a:xfrm>
              <a:custGeom>
                <a:avLst/>
                <a:gdLst/>
                <a:ahLst/>
                <a:cxnLst/>
                <a:rect l="l" t="t" r="r" b="b"/>
                <a:pathLst>
                  <a:path w="14919" h="6555" extrusionOk="0">
                    <a:moveTo>
                      <a:pt x="107" y="1"/>
                    </a:moveTo>
                    <a:cubicBezTo>
                      <a:pt x="77" y="1"/>
                      <a:pt x="31" y="16"/>
                      <a:pt x="16" y="46"/>
                    </a:cubicBezTo>
                    <a:cubicBezTo>
                      <a:pt x="1" y="77"/>
                      <a:pt x="16" y="122"/>
                      <a:pt x="47" y="137"/>
                    </a:cubicBezTo>
                    <a:cubicBezTo>
                      <a:pt x="639" y="441"/>
                      <a:pt x="1262" y="715"/>
                      <a:pt x="1870" y="988"/>
                    </a:cubicBezTo>
                    <a:cubicBezTo>
                      <a:pt x="2492" y="1262"/>
                      <a:pt x="3115" y="1490"/>
                      <a:pt x="3723" y="1763"/>
                    </a:cubicBezTo>
                    <a:cubicBezTo>
                      <a:pt x="4331" y="2052"/>
                      <a:pt x="4893" y="2431"/>
                      <a:pt x="5546" y="2629"/>
                    </a:cubicBezTo>
                    <a:cubicBezTo>
                      <a:pt x="6473" y="3009"/>
                      <a:pt x="7414" y="3388"/>
                      <a:pt x="8341" y="3768"/>
                    </a:cubicBezTo>
                    <a:cubicBezTo>
                      <a:pt x="9207" y="4285"/>
                      <a:pt x="10179" y="4589"/>
                      <a:pt x="11106" y="4984"/>
                    </a:cubicBezTo>
                    <a:cubicBezTo>
                      <a:pt x="12306" y="5591"/>
                      <a:pt x="13552" y="6108"/>
                      <a:pt x="14813" y="6548"/>
                    </a:cubicBezTo>
                    <a:cubicBezTo>
                      <a:pt x="14821" y="6552"/>
                      <a:pt x="14830" y="6554"/>
                      <a:pt x="14839" y="6554"/>
                    </a:cubicBezTo>
                    <a:cubicBezTo>
                      <a:pt x="14865" y="6554"/>
                      <a:pt x="14893" y="6540"/>
                      <a:pt x="14904" y="6518"/>
                    </a:cubicBezTo>
                    <a:cubicBezTo>
                      <a:pt x="14919" y="6487"/>
                      <a:pt x="14904" y="6442"/>
                      <a:pt x="14873" y="6412"/>
                    </a:cubicBezTo>
                    <a:cubicBezTo>
                      <a:pt x="13977" y="5941"/>
                      <a:pt x="13066" y="5515"/>
                      <a:pt x="12139" y="5135"/>
                    </a:cubicBezTo>
                    <a:cubicBezTo>
                      <a:pt x="11182" y="4816"/>
                      <a:pt x="10286" y="4345"/>
                      <a:pt x="9374" y="3920"/>
                    </a:cubicBezTo>
                    <a:cubicBezTo>
                      <a:pt x="8751" y="3677"/>
                      <a:pt x="8098" y="3495"/>
                      <a:pt x="7506" y="3161"/>
                    </a:cubicBezTo>
                    <a:cubicBezTo>
                      <a:pt x="6594" y="2750"/>
                      <a:pt x="5698" y="2295"/>
                      <a:pt x="4756" y="1915"/>
                    </a:cubicBezTo>
                    <a:cubicBezTo>
                      <a:pt x="3146" y="1429"/>
                      <a:pt x="1702" y="563"/>
                      <a:pt x="107" y="16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73" name="Google Shape;773;p6"/>
          <p:cNvGrpSpPr/>
          <p:nvPr/>
        </p:nvGrpSpPr>
        <p:grpSpPr>
          <a:xfrm rot="-4659265">
            <a:off x="7820463" y="229182"/>
            <a:ext cx="913025" cy="603279"/>
            <a:chOff x="5118990" y="4122087"/>
            <a:chExt cx="1882464" cy="1222659"/>
          </a:xfrm>
        </p:grpSpPr>
        <p:sp>
          <p:nvSpPr>
            <p:cNvPr id="774" name="Google Shape;774;p6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6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6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6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6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6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6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6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6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6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6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6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6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6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6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6"/>
          <p:cNvGrpSpPr/>
          <p:nvPr/>
        </p:nvGrpSpPr>
        <p:grpSpPr>
          <a:xfrm rot="4235477">
            <a:off x="632780" y="740438"/>
            <a:ext cx="806680" cy="421756"/>
            <a:chOff x="1822875" y="1377000"/>
            <a:chExt cx="548075" cy="286550"/>
          </a:xfrm>
        </p:grpSpPr>
        <p:sp>
          <p:nvSpPr>
            <p:cNvPr id="790" name="Google Shape;790;p6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9" name="Google Shape;799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4515" y="2439885"/>
            <a:ext cx="1636485" cy="48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4475" y="1552699"/>
            <a:ext cx="1775425" cy="56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1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81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</a:pPr>
            <a:r>
              <a:rPr lang="en" dirty="0"/>
              <a:t>A) Beca SONORA DE OPORTUNIDADES</a:t>
            </a:r>
            <a:endParaRPr dirty="0"/>
          </a:p>
        </p:txBody>
      </p:sp>
      <p:sp>
        <p:nvSpPr>
          <p:cNvPr id="807" name="Google Shape;807;p11"/>
          <p:cNvSpPr txBox="1">
            <a:spLocks noGrp="1"/>
          </p:cNvSpPr>
          <p:nvPr>
            <p:ph type="ctrTitle"/>
          </p:nvPr>
        </p:nvSpPr>
        <p:spPr>
          <a:xfrm>
            <a:off x="318875" y="1632600"/>
            <a:ext cx="8104500" cy="333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800" dirty="0">
                <a:solidFill>
                  <a:srgbClr val="A64D79"/>
                </a:solidFill>
              </a:rPr>
              <a:t>DIRIGIDO A:</a:t>
            </a:r>
            <a:r>
              <a:rPr lang="en" sz="1800" dirty="0"/>
              <a:t> Estudiantes inscritos en una carrera o profesional asociado de universidades públicas del Estado de Sonora.</a:t>
            </a:r>
            <a:endParaRPr sz="1800" dirty="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A64D79"/>
                </a:solidFill>
              </a:rPr>
              <a:t>SEMESTRE: </a:t>
            </a:r>
            <a:r>
              <a:rPr lang="en" sz="1800" dirty="0"/>
              <a:t>Todos los semestres (de acuerdo al plan de estudios de cada carrera)..</a:t>
            </a:r>
            <a:endParaRPr lang="es-MX" sz="1800" dirty="0"/>
          </a:p>
          <a:p>
            <a:pPr marL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-MX" sz="1800" dirty="0">
                <a:solidFill>
                  <a:srgbClr val="A64D79"/>
                </a:solidFill>
              </a:rPr>
              <a:t>MONTOS:</a:t>
            </a:r>
            <a:r>
              <a:rPr lang="es-MX" sz="1800" dirty="0"/>
              <a:t> </a:t>
            </a:r>
            <a:r>
              <a:rPr lang="en" sz="1800" dirty="0">
                <a:sym typeface="Lexend"/>
              </a:rPr>
              <a:t>De $</a:t>
            </a:r>
            <a:r>
              <a:rPr lang="es-MX" sz="1800" dirty="0">
                <a:sym typeface="Lexend"/>
              </a:rPr>
              <a:t>5,000, $7,500 o $10,000 en un solo depósito. </a:t>
            </a:r>
            <a:br>
              <a:rPr lang="es-MX" sz="1800" dirty="0"/>
            </a:br>
            <a:r>
              <a:rPr lang="es-MX" sz="1800" dirty="0">
                <a:solidFill>
                  <a:srgbClr val="A64D79"/>
                </a:solidFill>
              </a:rPr>
              <a:t>TIEMPO:</a:t>
            </a:r>
            <a:r>
              <a:rPr lang="es-MX" sz="1800" dirty="0"/>
              <a:t> Se otorga por un semestre.</a:t>
            </a: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A64D79"/>
                </a:solidFill>
              </a:rPr>
              <a:t>PUBLICACIÓN: </a:t>
            </a:r>
            <a:r>
              <a:rPr lang="en" sz="1800" dirty="0"/>
              <a:t>Al </a:t>
            </a:r>
            <a:r>
              <a:rPr lang="es-MX" sz="1800" dirty="0"/>
              <a:t>inicio de cada semestre. </a:t>
            </a:r>
            <a:endParaRPr sz="1800" dirty="0"/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A64D79"/>
                </a:solidFill>
              </a:rPr>
              <a:t>DOCUMENTACIÓN: </a:t>
            </a:r>
            <a:r>
              <a:rPr lang="en" sz="1800" dirty="0"/>
              <a:t>CURP, Identificación oficial, Kárdex (para alumnos de primer semestre es el certificado de preparatoria), Constancia de inscripción, Comprobante de domicilio y Comprobante de ingreso mensual familiar.</a:t>
            </a:r>
            <a:endParaRPr sz="1800" dirty="0"/>
          </a:p>
        </p:txBody>
      </p:sp>
      <p:grpSp>
        <p:nvGrpSpPr>
          <p:cNvPr id="808" name="Google Shape;808;p11"/>
          <p:cNvGrpSpPr/>
          <p:nvPr/>
        </p:nvGrpSpPr>
        <p:grpSpPr>
          <a:xfrm>
            <a:off x="2198703" y="947200"/>
            <a:ext cx="4688712" cy="176025"/>
            <a:chOff x="4345425" y="2175475"/>
            <a:chExt cx="800750" cy="176025"/>
          </a:xfrm>
        </p:grpSpPr>
        <p:sp>
          <p:nvSpPr>
            <p:cNvPr id="809" name="Google Shape;809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4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1"/>
          <p:cNvGrpSpPr/>
          <p:nvPr/>
        </p:nvGrpSpPr>
        <p:grpSpPr>
          <a:xfrm>
            <a:off x="-656530" y="388621"/>
            <a:ext cx="2433812" cy="320922"/>
            <a:chOff x="1394800" y="3522000"/>
            <a:chExt cx="1048650" cy="138275"/>
          </a:xfrm>
        </p:grpSpPr>
        <p:sp>
          <p:nvSpPr>
            <p:cNvPr id="812" name="Google Shape;812;p1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1" name="Google Shape;821;p11"/>
          <p:cNvGrpSpPr/>
          <p:nvPr/>
        </p:nvGrpSpPr>
        <p:grpSpPr>
          <a:xfrm rot="-2482112">
            <a:off x="7947212" y="4481609"/>
            <a:ext cx="953582" cy="396167"/>
            <a:chOff x="-605225" y="2384875"/>
            <a:chExt cx="787975" cy="303650"/>
          </a:xfrm>
        </p:grpSpPr>
        <p:sp>
          <p:nvSpPr>
            <p:cNvPr id="822" name="Google Shape;822;p1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C2B7310-1174-443B-B737-1B40422F2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182" y="8091"/>
            <a:ext cx="2834577" cy="944859"/>
          </a:xfrm>
          <a:prstGeom prst="rect">
            <a:avLst/>
          </a:prstGeom>
        </p:spPr>
      </p:pic>
      <p:sp>
        <p:nvSpPr>
          <p:cNvPr id="834" name="Google Shape;834;g23131550a47_0_12"/>
          <p:cNvSpPr txBox="1">
            <a:spLocks noGrp="1"/>
          </p:cNvSpPr>
          <p:nvPr>
            <p:ph type="title" idx="4"/>
          </p:nvPr>
        </p:nvSpPr>
        <p:spPr>
          <a:xfrm>
            <a:off x="567600" y="544488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700" b="0" dirty="0"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en" b="0" dirty="0">
                <a:latin typeface="Calibri"/>
                <a:ea typeface="Calibri"/>
                <a:cs typeface="Calibri"/>
                <a:sym typeface="Calibri"/>
              </a:rPr>
              <a:t>Estudiantes mexicanas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madres jefas de familia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grpSp>
        <p:nvGrpSpPr>
          <p:cNvPr id="835" name="Google Shape;835;g23131550a47_0_12"/>
          <p:cNvGrpSpPr/>
          <p:nvPr/>
        </p:nvGrpSpPr>
        <p:grpSpPr>
          <a:xfrm>
            <a:off x="2198701" y="942725"/>
            <a:ext cx="4688712" cy="176025"/>
            <a:chOff x="4345425" y="2175475"/>
            <a:chExt cx="800750" cy="176025"/>
          </a:xfrm>
        </p:grpSpPr>
        <p:sp>
          <p:nvSpPr>
            <p:cNvPr id="836" name="Google Shape;836;g23131550a47_0_1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23131550a47_0_1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8" name="Google Shape;838;g23131550a47_0_12"/>
          <p:cNvGrpSpPr/>
          <p:nvPr/>
        </p:nvGrpSpPr>
        <p:grpSpPr>
          <a:xfrm>
            <a:off x="524970" y="219071"/>
            <a:ext cx="2433812" cy="320922"/>
            <a:chOff x="1394800" y="3522000"/>
            <a:chExt cx="1048650" cy="138275"/>
          </a:xfrm>
        </p:grpSpPr>
        <p:sp>
          <p:nvSpPr>
            <p:cNvPr id="839" name="Google Shape;839;g23131550a47_0_12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23131550a47_0_12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23131550a47_0_12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23131550a47_0_12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23131550a47_0_12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23131550a47_0_12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23131550a47_0_12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23131550a47_0_12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23131550a47_0_12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8" name="Google Shape;848;g23131550a47_0_12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849" name="Google Shape;849;g23131550a47_0_12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3131550a47_0_12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23131550a47_0_12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g23131550a47_0_12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g23131550a47_0_12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g23131550a47_0_12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g23131550a47_0_12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g23131550a47_0_12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7" name="Google Shape;857;g23131550a47_0_12"/>
          <p:cNvSpPr txBox="1"/>
          <p:nvPr/>
        </p:nvSpPr>
        <p:spPr>
          <a:xfrm>
            <a:off x="52575" y="1072786"/>
            <a:ext cx="8721600" cy="380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I</a:t>
            </a:r>
            <a:r>
              <a:rPr lang="en" sz="15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ncrementar las capacidades en campos específicos y prioritarios, promoviendo la igualdad de oportunidades entre las personas, mediante el apoyo a madres jefas de familia inscritas en carreras nivel licenciatura o profesional asociado para facilitar su inserción en el mercado laboral.</a:t>
            </a:r>
            <a:endParaRPr sz="1500" dirty="0">
              <a:solidFill>
                <a:schemeClr val="dk2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Itim"/>
                <a:ea typeface="Itim"/>
                <a:cs typeface="Itim"/>
                <a:sym typeface="Itim"/>
              </a:rPr>
              <a:t>DIRIGIDO A</a:t>
            </a:r>
            <a:r>
              <a:rPr lang="en" sz="15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: </a:t>
            </a:r>
            <a:r>
              <a:rPr lang="en" sz="1800" b="1" dirty="0">
                <a:solidFill>
                  <a:schemeClr val="dk1"/>
                </a:solidFill>
                <a:latin typeface="Itim"/>
                <a:cs typeface="Itim"/>
                <a:sym typeface="Itim"/>
              </a:rPr>
              <a:t>Alumnas Madres mexicanas solteras, divorciadas, viudas o separadas que funjan como jefas de familia y ser alumna regular (sin materias reprobadas).</a:t>
            </a:r>
            <a:endParaRPr sz="1800" b="1" dirty="0">
              <a:solidFill>
                <a:schemeClr val="dk1"/>
              </a:solidFill>
              <a:latin typeface="Itim"/>
              <a:cs typeface="Itim"/>
              <a:sym typeface="Itim"/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Itim"/>
                <a:ea typeface="Itim"/>
                <a:cs typeface="Itim"/>
                <a:sym typeface="Itim"/>
              </a:rPr>
              <a:t>SEMESTRE</a:t>
            </a:r>
            <a:r>
              <a:rPr lang="en" sz="15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: </a:t>
            </a:r>
            <a:r>
              <a:rPr lang="en" sz="1800" b="1" dirty="0">
                <a:solidFill>
                  <a:schemeClr val="dk1"/>
                </a:solidFill>
                <a:latin typeface="Itim"/>
                <a:cs typeface="Itim"/>
                <a:sym typeface="Lexend"/>
              </a:rPr>
              <a:t>Se puede solicitar desde nuevo ingreso hasta el último semestre de la carrera (que falten mínimo 6 meses de estudio para terminarla). </a:t>
            </a:r>
          </a:p>
          <a:p>
            <a:pPr algn="just">
              <a:spcBef>
                <a:spcPts val="600"/>
              </a:spcBef>
            </a:pPr>
            <a:r>
              <a:rPr lang="en" sz="1600" b="1" dirty="0">
                <a:solidFill>
                  <a:srgbClr val="A64D79"/>
                </a:solidFill>
                <a:latin typeface="Itim"/>
                <a:ea typeface="Itim"/>
                <a:cs typeface="Itim"/>
                <a:sym typeface="Itim"/>
              </a:rPr>
              <a:t>MONTO</a:t>
            </a:r>
            <a:r>
              <a:rPr lang="en" sz="15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: </a:t>
            </a:r>
            <a:r>
              <a:rPr lang="en" sz="1800" b="1" dirty="0">
                <a:solidFill>
                  <a:schemeClr val="dk1"/>
                </a:solidFill>
                <a:latin typeface="Itim"/>
                <a:cs typeface="Itim"/>
                <a:sym typeface="Itim"/>
              </a:rPr>
              <a:t>$4,000.00 mensuales y un pago anual de $2,000.00, la vigencia de la beca será de mínimo 6 meses, máximo 48 meses.</a:t>
            </a:r>
            <a:endParaRPr sz="1800" b="1" dirty="0">
              <a:solidFill>
                <a:schemeClr val="dk1"/>
              </a:solidFill>
              <a:latin typeface="Itim"/>
              <a:cs typeface="Itim"/>
              <a:sym typeface="Itim"/>
            </a:endParaRPr>
          </a:p>
          <a:p>
            <a:pPr marL="0" lvl="0" indent="0" algn="just">
              <a:spcBef>
                <a:spcPts val="600"/>
              </a:spcBef>
              <a:buFont typeface="Arial"/>
              <a:buNone/>
            </a:pPr>
            <a:r>
              <a:rPr lang="en" sz="1600" b="1" dirty="0">
                <a:solidFill>
                  <a:srgbClr val="A64D79"/>
                </a:solidFill>
                <a:latin typeface="Itim"/>
                <a:ea typeface="Itim"/>
                <a:cs typeface="Itim"/>
                <a:sym typeface="Itim"/>
              </a:rPr>
              <a:t>PUBLICACIÓN</a:t>
            </a:r>
            <a:r>
              <a:rPr lang="en" sz="15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: </a:t>
            </a:r>
            <a:r>
              <a:rPr lang="es-MX" sz="1800" b="1" dirty="0">
                <a:solidFill>
                  <a:schemeClr val="dk1"/>
                </a:solidFill>
                <a:latin typeface="Itim"/>
                <a:cs typeface="Itim"/>
                <a:sym typeface="Itim"/>
              </a:rPr>
              <a:t>Por determinar </a:t>
            </a:r>
            <a:r>
              <a:rPr lang="es-MX" sz="1800" dirty="0">
                <a:solidFill>
                  <a:schemeClr val="dk1"/>
                </a:solidFill>
                <a:latin typeface="Itim"/>
                <a:cs typeface="Itim"/>
                <a:sym typeface="Itim"/>
              </a:rPr>
              <a:t>(entre abril y julio de cada año)</a:t>
            </a:r>
            <a:r>
              <a:rPr lang="es-MX" sz="1800" b="1" dirty="0">
                <a:solidFill>
                  <a:schemeClr val="dk1"/>
                </a:solidFill>
                <a:latin typeface="Itim"/>
                <a:cs typeface="Itim"/>
                <a:sym typeface="Itim"/>
              </a:rPr>
              <a:t>.</a:t>
            </a:r>
            <a:endParaRPr sz="1800" b="1" dirty="0">
              <a:solidFill>
                <a:schemeClr val="dk1"/>
              </a:solidFill>
              <a:latin typeface="Itim"/>
              <a:cs typeface="Itim"/>
              <a:sym typeface="Itim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A64D79"/>
                </a:solidFill>
                <a:latin typeface="Itim"/>
                <a:ea typeface="Itim"/>
                <a:cs typeface="Itim"/>
                <a:sym typeface="Itim"/>
              </a:rPr>
              <a:t>DOCUMENTACIÓN</a:t>
            </a:r>
            <a:r>
              <a:rPr lang="en" sz="1500" dirty="0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rPr>
              <a:t>: </a:t>
            </a:r>
            <a:r>
              <a:rPr lang="en" sz="1800" b="1" dirty="0">
                <a:solidFill>
                  <a:schemeClr val="dk1"/>
                </a:solidFill>
                <a:latin typeface="Itim"/>
                <a:cs typeface="Itim"/>
                <a:sym typeface="Itim"/>
              </a:rPr>
              <a:t>Constancia de inscripción especial. Kardex. INE de la aspirante. Constancia de estado civil. Acta de nacimiento del hijo(s). </a:t>
            </a:r>
            <a:endParaRPr sz="1800" b="1" dirty="0">
              <a:solidFill>
                <a:schemeClr val="dk1"/>
              </a:solidFill>
              <a:latin typeface="Itim"/>
              <a:cs typeface="Itim"/>
              <a:sym typeface="Iti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23131550a47_0_41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200" dirty="0">
                <a:latin typeface="Calibri"/>
                <a:ea typeface="Calibri"/>
                <a:cs typeface="Calibri"/>
                <a:sym typeface="Calibri"/>
              </a:rPr>
              <a:t>C) Beca Jóvenes Escribiendo el Futuro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7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4" name="Google Shape;864;g23131550a47_0_41"/>
          <p:cNvSpPr txBox="1">
            <a:spLocks noGrp="1"/>
          </p:cNvSpPr>
          <p:nvPr>
            <p:ph type="ctrTitle"/>
          </p:nvPr>
        </p:nvSpPr>
        <p:spPr>
          <a:xfrm>
            <a:off x="318875" y="1632600"/>
            <a:ext cx="7704000" cy="29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</a:rPr>
              <a:t>DIRIGIDO A:</a:t>
            </a:r>
            <a:r>
              <a:rPr lang="en" sz="1600" dirty="0"/>
              <a:t> Estudiantes de 17 a 29 años en condición de pobreza o vulnerabilidad.</a:t>
            </a:r>
            <a:endParaRPr sz="1600" dirty="0"/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</a:rPr>
              <a:t>PROMEDIO</a:t>
            </a:r>
            <a:r>
              <a:rPr lang="en" sz="1600" dirty="0"/>
              <a:t>: N/A</a:t>
            </a:r>
            <a:endParaRPr sz="1600" dirty="0"/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</a:rPr>
              <a:t>SEMESTRE: </a:t>
            </a:r>
            <a:r>
              <a:rPr lang="en" sz="1600" dirty="0"/>
              <a:t>Todos los semestres.</a:t>
            </a:r>
            <a:endParaRPr sz="1600" dirty="0"/>
          </a:p>
          <a:p>
            <a:pPr marL="0" marR="0" lvl="0" indent="0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</a:rPr>
              <a:t>MONTOS:</a:t>
            </a:r>
            <a:r>
              <a:rPr lang="en" sz="1600" dirty="0"/>
              <a:t> </a:t>
            </a:r>
            <a:r>
              <a:rPr lang="es-MX" sz="1600" dirty="0">
                <a:sym typeface="Lexend"/>
              </a:rPr>
              <a:t>Sujeto a presupuesto </a:t>
            </a:r>
            <a:br>
              <a:rPr lang="es-MX" sz="1600" b="0" dirty="0">
                <a:latin typeface="Lexend"/>
                <a:ea typeface="Lexend"/>
                <a:cs typeface="Lexend"/>
                <a:sym typeface="Lexend"/>
              </a:rPr>
            </a:br>
            <a:r>
              <a:rPr lang="en" sz="1600" dirty="0">
                <a:solidFill>
                  <a:srgbClr val="A64D79"/>
                </a:solidFill>
              </a:rPr>
              <a:t>PUBLICACIÓN: </a:t>
            </a:r>
            <a:r>
              <a:rPr lang="en" sz="1600" dirty="0"/>
              <a:t>Agosto/Septiembre y Febrero/Marzo.</a:t>
            </a:r>
            <a:endParaRPr sz="1600" dirty="0"/>
          </a:p>
          <a:p>
            <a:pPr marL="0" marR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A64D79"/>
                </a:solidFill>
              </a:rPr>
              <a:t>DOCUMENTACIÓN:</a:t>
            </a:r>
            <a:r>
              <a:rPr lang="en" sz="1600" dirty="0"/>
              <a:t> N/A</a:t>
            </a:r>
            <a:endParaRPr sz="1600" b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300" dirty="0"/>
          </a:p>
        </p:txBody>
      </p:sp>
      <p:grpSp>
        <p:nvGrpSpPr>
          <p:cNvPr id="865" name="Google Shape;865;g23131550a47_0_41"/>
          <p:cNvGrpSpPr/>
          <p:nvPr/>
        </p:nvGrpSpPr>
        <p:grpSpPr>
          <a:xfrm>
            <a:off x="2198701" y="947200"/>
            <a:ext cx="4688712" cy="176025"/>
            <a:chOff x="4345425" y="2175475"/>
            <a:chExt cx="800750" cy="176025"/>
          </a:xfrm>
        </p:grpSpPr>
        <p:sp>
          <p:nvSpPr>
            <p:cNvPr id="866" name="Google Shape;866;g23131550a47_0_4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23131550a47_0_4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8" name="Google Shape;868;g23131550a47_0_41"/>
          <p:cNvGrpSpPr/>
          <p:nvPr/>
        </p:nvGrpSpPr>
        <p:grpSpPr>
          <a:xfrm>
            <a:off x="-627655" y="296734"/>
            <a:ext cx="2433812" cy="320922"/>
            <a:chOff x="1394800" y="3522000"/>
            <a:chExt cx="1048650" cy="138275"/>
          </a:xfrm>
        </p:grpSpPr>
        <p:sp>
          <p:nvSpPr>
            <p:cNvPr id="869" name="Google Shape;869;g23131550a47_0_41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g23131550a47_0_41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23131550a47_0_41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23131550a47_0_41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3131550a47_0_41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23131550a47_0_41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23131550a47_0_41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23131550a47_0_41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23131550a47_0_41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8" name="Google Shape;878;g23131550a47_0_41"/>
          <p:cNvGrpSpPr/>
          <p:nvPr/>
        </p:nvGrpSpPr>
        <p:grpSpPr>
          <a:xfrm rot="-2482112">
            <a:off x="7947301" y="4481531"/>
            <a:ext cx="953582" cy="396167"/>
            <a:chOff x="-605225" y="2384875"/>
            <a:chExt cx="787975" cy="303650"/>
          </a:xfrm>
        </p:grpSpPr>
        <p:sp>
          <p:nvSpPr>
            <p:cNvPr id="879" name="Google Shape;879;g23131550a47_0_41"/>
            <p:cNvSpPr/>
            <p:nvPr/>
          </p:nvSpPr>
          <p:spPr>
            <a:xfrm>
              <a:off x="-590425" y="2487650"/>
              <a:ext cx="686525" cy="159875"/>
            </a:xfrm>
            <a:custGeom>
              <a:avLst/>
              <a:gdLst/>
              <a:ahLst/>
              <a:cxnLst/>
              <a:rect l="l" t="t" r="r" b="b"/>
              <a:pathLst>
                <a:path w="27461" h="6395" extrusionOk="0">
                  <a:moveTo>
                    <a:pt x="17473" y="1"/>
                  </a:moveTo>
                  <a:cubicBezTo>
                    <a:pt x="16136" y="1"/>
                    <a:pt x="14809" y="732"/>
                    <a:pt x="14267" y="2030"/>
                  </a:cubicBezTo>
                  <a:cubicBezTo>
                    <a:pt x="13686" y="3421"/>
                    <a:pt x="13393" y="4779"/>
                    <a:pt x="11543" y="4779"/>
                  </a:cubicBezTo>
                  <a:lnTo>
                    <a:pt x="11525" y="4779"/>
                  </a:lnTo>
                  <a:cubicBezTo>
                    <a:pt x="9849" y="4772"/>
                    <a:pt x="8548" y="3531"/>
                    <a:pt x="7374" y="2493"/>
                  </a:cubicBezTo>
                  <a:cubicBezTo>
                    <a:pt x="6479" y="1698"/>
                    <a:pt x="5474" y="914"/>
                    <a:pt x="4236" y="781"/>
                  </a:cubicBezTo>
                  <a:cubicBezTo>
                    <a:pt x="4108" y="768"/>
                    <a:pt x="3984" y="760"/>
                    <a:pt x="3859" y="760"/>
                  </a:cubicBezTo>
                  <a:cubicBezTo>
                    <a:pt x="2607" y="760"/>
                    <a:pt x="1527" y="1420"/>
                    <a:pt x="454" y="2033"/>
                  </a:cubicBezTo>
                  <a:cubicBezTo>
                    <a:pt x="235" y="2155"/>
                    <a:pt x="104" y="2305"/>
                    <a:pt x="33" y="2461"/>
                  </a:cubicBezTo>
                  <a:cubicBezTo>
                    <a:pt x="1070" y="1973"/>
                    <a:pt x="2233" y="1744"/>
                    <a:pt x="3395" y="1744"/>
                  </a:cubicBezTo>
                  <a:cubicBezTo>
                    <a:pt x="4201" y="1744"/>
                    <a:pt x="5011" y="1855"/>
                    <a:pt x="5773" y="2065"/>
                  </a:cubicBezTo>
                  <a:cubicBezTo>
                    <a:pt x="6864" y="2365"/>
                    <a:pt x="7788" y="2985"/>
                    <a:pt x="8683" y="3656"/>
                  </a:cubicBezTo>
                  <a:cubicBezTo>
                    <a:pt x="9606" y="4347"/>
                    <a:pt x="10916" y="5588"/>
                    <a:pt x="12174" y="5588"/>
                  </a:cubicBezTo>
                  <a:cubicBezTo>
                    <a:pt x="12484" y="5588"/>
                    <a:pt x="12794" y="5510"/>
                    <a:pt x="13098" y="5328"/>
                  </a:cubicBezTo>
                  <a:cubicBezTo>
                    <a:pt x="14156" y="4683"/>
                    <a:pt x="14484" y="3232"/>
                    <a:pt x="15333" y="2376"/>
                  </a:cubicBezTo>
                  <a:cubicBezTo>
                    <a:pt x="15989" y="1712"/>
                    <a:pt x="16773" y="1463"/>
                    <a:pt x="17686" y="1445"/>
                  </a:cubicBezTo>
                  <a:lnTo>
                    <a:pt x="17826" y="1445"/>
                  </a:lnTo>
                  <a:cubicBezTo>
                    <a:pt x="18692" y="1445"/>
                    <a:pt x="19419" y="1588"/>
                    <a:pt x="20107" y="2162"/>
                  </a:cubicBezTo>
                  <a:cubicBezTo>
                    <a:pt x="21352" y="3199"/>
                    <a:pt x="22490" y="4002"/>
                    <a:pt x="24162" y="4205"/>
                  </a:cubicBezTo>
                  <a:cubicBezTo>
                    <a:pt x="25250" y="4337"/>
                    <a:pt x="23909" y="4494"/>
                    <a:pt x="23324" y="4494"/>
                  </a:cubicBezTo>
                  <a:cubicBezTo>
                    <a:pt x="23249" y="4494"/>
                    <a:pt x="23188" y="4494"/>
                    <a:pt x="23146" y="4487"/>
                  </a:cubicBezTo>
                  <a:cubicBezTo>
                    <a:pt x="22143" y="4365"/>
                    <a:pt x="21177" y="4140"/>
                    <a:pt x="20265" y="3699"/>
                  </a:cubicBezTo>
                  <a:cubicBezTo>
                    <a:pt x="20008" y="3574"/>
                    <a:pt x="19755" y="3434"/>
                    <a:pt x="19512" y="3281"/>
                  </a:cubicBezTo>
                  <a:lnTo>
                    <a:pt x="19512" y="3281"/>
                  </a:lnTo>
                  <a:cubicBezTo>
                    <a:pt x="20107" y="3902"/>
                    <a:pt x="20731" y="4440"/>
                    <a:pt x="21641" y="4782"/>
                  </a:cubicBezTo>
                  <a:cubicBezTo>
                    <a:pt x="22333" y="5047"/>
                    <a:pt x="23050" y="5172"/>
                    <a:pt x="23756" y="5172"/>
                  </a:cubicBezTo>
                  <a:cubicBezTo>
                    <a:pt x="24857" y="5172"/>
                    <a:pt x="25938" y="4861"/>
                    <a:pt x="26876" y="4287"/>
                  </a:cubicBezTo>
                  <a:cubicBezTo>
                    <a:pt x="26904" y="4237"/>
                    <a:pt x="26932" y="4183"/>
                    <a:pt x="26957" y="4134"/>
                  </a:cubicBezTo>
                  <a:cubicBezTo>
                    <a:pt x="27115" y="3824"/>
                    <a:pt x="27278" y="3503"/>
                    <a:pt x="27339" y="3185"/>
                  </a:cubicBezTo>
                  <a:cubicBezTo>
                    <a:pt x="27460" y="2568"/>
                    <a:pt x="27296" y="2330"/>
                    <a:pt x="26972" y="1823"/>
                  </a:cubicBezTo>
                  <a:cubicBezTo>
                    <a:pt x="26957" y="1805"/>
                    <a:pt x="26947" y="1787"/>
                    <a:pt x="26932" y="1766"/>
                  </a:cubicBezTo>
                  <a:cubicBezTo>
                    <a:pt x="26152" y="2832"/>
                    <a:pt x="25000" y="3534"/>
                    <a:pt x="23727" y="3534"/>
                  </a:cubicBezTo>
                  <a:cubicBezTo>
                    <a:pt x="23377" y="3534"/>
                    <a:pt x="23021" y="3481"/>
                    <a:pt x="22661" y="3370"/>
                  </a:cubicBezTo>
                  <a:cubicBezTo>
                    <a:pt x="21070" y="2882"/>
                    <a:pt x="20629" y="1370"/>
                    <a:pt x="19341" y="539"/>
                  </a:cubicBezTo>
                  <a:cubicBezTo>
                    <a:pt x="18774" y="172"/>
                    <a:pt x="18121" y="1"/>
                    <a:pt x="17473" y="1"/>
                  </a:cubicBezTo>
                  <a:close/>
                  <a:moveTo>
                    <a:pt x="3498" y="2262"/>
                  </a:moveTo>
                  <a:cubicBezTo>
                    <a:pt x="2850" y="2262"/>
                    <a:pt x="2182" y="2454"/>
                    <a:pt x="1469" y="2868"/>
                  </a:cubicBezTo>
                  <a:cubicBezTo>
                    <a:pt x="1298" y="2968"/>
                    <a:pt x="1056" y="2996"/>
                    <a:pt x="813" y="2996"/>
                  </a:cubicBezTo>
                  <a:cubicBezTo>
                    <a:pt x="607" y="2996"/>
                    <a:pt x="396" y="2975"/>
                    <a:pt x="235" y="2957"/>
                  </a:cubicBezTo>
                  <a:cubicBezTo>
                    <a:pt x="225" y="2957"/>
                    <a:pt x="125" y="2942"/>
                    <a:pt x="0" y="2921"/>
                  </a:cubicBezTo>
                  <a:lnTo>
                    <a:pt x="0" y="2921"/>
                  </a:lnTo>
                  <a:cubicBezTo>
                    <a:pt x="97" y="3299"/>
                    <a:pt x="485" y="3623"/>
                    <a:pt x="928" y="3623"/>
                  </a:cubicBezTo>
                  <a:cubicBezTo>
                    <a:pt x="1081" y="3623"/>
                    <a:pt x="1241" y="3584"/>
                    <a:pt x="1402" y="3495"/>
                  </a:cubicBezTo>
                  <a:cubicBezTo>
                    <a:pt x="2050" y="3125"/>
                    <a:pt x="2810" y="2540"/>
                    <a:pt x="3566" y="2429"/>
                  </a:cubicBezTo>
                  <a:cubicBezTo>
                    <a:pt x="3645" y="2419"/>
                    <a:pt x="3723" y="2412"/>
                    <a:pt x="3801" y="2412"/>
                  </a:cubicBezTo>
                  <a:cubicBezTo>
                    <a:pt x="4707" y="2412"/>
                    <a:pt x="5442" y="3171"/>
                    <a:pt x="6069" y="3738"/>
                  </a:cubicBezTo>
                  <a:cubicBezTo>
                    <a:pt x="7118" y="4680"/>
                    <a:pt x="8209" y="5574"/>
                    <a:pt x="9553" y="6052"/>
                  </a:cubicBezTo>
                  <a:cubicBezTo>
                    <a:pt x="10180" y="6276"/>
                    <a:pt x="10868" y="6394"/>
                    <a:pt x="11553" y="6394"/>
                  </a:cubicBezTo>
                  <a:cubicBezTo>
                    <a:pt x="12245" y="6394"/>
                    <a:pt x="12933" y="6273"/>
                    <a:pt x="13561" y="6020"/>
                  </a:cubicBezTo>
                  <a:lnTo>
                    <a:pt x="13561" y="6020"/>
                  </a:lnTo>
                  <a:cubicBezTo>
                    <a:pt x="13194" y="6084"/>
                    <a:pt x="12815" y="6116"/>
                    <a:pt x="12438" y="6116"/>
                  </a:cubicBezTo>
                  <a:cubicBezTo>
                    <a:pt x="11215" y="6116"/>
                    <a:pt x="9956" y="5795"/>
                    <a:pt x="8926" y="5231"/>
                  </a:cubicBezTo>
                  <a:cubicBezTo>
                    <a:pt x="7888" y="4665"/>
                    <a:pt x="7014" y="3841"/>
                    <a:pt x="6041" y="3178"/>
                  </a:cubicBezTo>
                  <a:cubicBezTo>
                    <a:pt x="5171" y="2590"/>
                    <a:pt x="4347" y="2262"/>
                    <a:pt x="3498" y="226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g23131550a47_0_41"/>
            <p:cNvSpPr/>
            <p:nvPr/>
          </p:nvSpPr>
          <p:spPr>
            <a:xfrm>
              <a:off x="-605225" y="2529200"/>
              <a:ext cx="502600" cy="108950"/>
            </a:xfrm>
            <a:custGeom>
              <a:avLst/>
              <a:gdLst/>
              <a:ahLst/>
              <a:cxnLst/>
              <a:rect l="l" t="t" r="r" b="b"/>
              <a:pathLst>
                <a:path w="20104" h="4358" extrusionOk="0">
                  <a:moveTo>
                    <a:pt x="625" y="799"/>
                  </a:moveTo>
                  <a:lnTo>
                    <a:pt x="625" y="799"/>
                  </a:lnTo>
                  <a:cubicBezTo>
                    <a:pt x="460" y="881"/>
                    <a:pt x="297" y="967"/>
                    <a:pt x="136" y="1059"/>
                  </a:cubicBezTo>
                  <a:cubicBezTo>
                    <a:pt x="1" y="1135"/>
                    <a:pt x="343" y="1216"/>
                    <a:pt x="592" y="1259"/>
                  </a:cubicBezTo>
                  <a:cubicBezTo>
                    <a:pt x="554" y="1109"/>
                    <a:pt x="560" y="952"/>
                    <a:pt x="625" y="799"/>
                  </a:cubicBezTo>
                  <a:close/>
                  <a:moveTo>
                    <a:pt x="17986" y="1"/>
                  </a:moveTo>
                  <a:cubicBezTo>
                    <a:pt x="17669" y="1"/>
                    <a:pt x="17355" y="129"/>
                    <a:pt x="17062" y="432"/>
                  </a:cubicBezTo>
                  <a:cubicBezTo>
                    <a:pt x="16557" y="959"/>
                    <a:pt x="16552" y="1812"/>
                    <a:pt x="16239" y="2457"/>
                  </a:cubicBezTo>
                  <a:cubicBezTo>
                    <a:pt x="15786" y="3381"/>
                    <a:pt x="15033" y="4002"/>
                    <a:pt x="14153" y="4358"/>
                  </a:cubicBezTo>
                  <a:cubicBezTo>
                    <a:pt x="14281" y="4336"/>
                    <a:pt x="14409" y="4308"/>
                    <a:pt x="14538" y="4276"/>
                  </a:cubicBezTo>
                  <a:cubicBezTo>
                    <a:pt x="15430" y="4055"/>
                    <a:pt x="16050" y="3516"/>
                    <a:pt x="16560" y="2774"/>
                  </a:cubicBezTo>
                  <a:cubicBezTo>
                    <a:pt x="16967" y="2187"/>
                    <a:pt x="17943" y="275"/>
                    <a:pt x="18528" y="275"/>
                  </a:cubicBezTo>
                  <a:cubicBezTo>
                    <a:pt x="18539" y="275"/>
                    <a:pt x="18553" y="275"/>
                    <a:pt x="18568" y="279"/>
                  </a:cubicBezTo>
                  <a:cubicBezTo>
                    <a:pt x="18568" y="279"/>
                    <a:pt x="19327" y="1059"/>
                    <a:pt x="19534" y="1220"/>
                  </a:cubicBezTo>
                  <a:cubicBezTo>
                    <a:pt x="19719" y="1362"/>
                    <a:pt x="19908" y="1498"/>
                    <a:pt x="20104" y="1619"/>
                  </a:cubicBezTo>
                  <a:cubicBezTo>
                    <a:pt x="19791" y="1295"/>
                    <a:pt x="19488" y="946"/>
                    <a:pt x="19152" y="589"/>
                  </a:cubicBezTo>
                  <a:cubicBezTo>
                    <a:pt x="18813" y="229"/>
                    <a:pt x="18400" y="1"/>
                    <a:pt x="1798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g23131550a47_0_41"/>
            <p:cNvSpPr/>
            <p:nvPr/>
          </p:nvSpPr>
          <p:spPr>
            <a:xfrm>
              <a:off x="-591400" y="2523750"/>
              <a:ext cx="632225" cy="116825"/>
            </a:xfrm>
            <a:custGeom>
              <a:avLst/>
              <a:gdLst/>
              <a:ahLst/>
              <a:cxnLst/>
              <a:rect l="l" t="t" r="r" b="b"/>
              <a:pathLst>
                <a:path w="25289" h="4673" extrusionOk="0">
                  <a:moveTo>
                    <a:pt x="17725" y="1"/>
                  </a:moveTo>
                  <a:cubicBezTo>
                    <a:pt x="16812" y="19"/>
                    <a:pt x="16028" y="268"/>
                    <a:pt x="15372" y="932"/>
                  </a:cubicBezTo>
                  <a:cubicBezTo>
                    <a:pt x="14523" y="1788"/>
                    <a:pt x="14195" y="3239"/>
                    <a:pt x="13137" y="3884"/>
                  </a:cubicBezTo>
                  <a:cubicBezTo>
                    <a:pt x="12833" y="4066"/>
                    <a:pt x="12523" y="4144"/>
                    <a:pt x="12213" y="4144"/>
                  </a:cubicBezTo>
                  <a:cubicBezTo>
                    <a:pt x="10955" y="4144"/>
                    <a:pt x="9645" y="2903"/>
                    <a:pt x="8722" y="2212"/>
                  </a:cubicBezTo>
                  <a:cubicBezTo>
                    <a:pt x="7827" y="1541"/>
                    <a:pt x="6903" y="921"/>
                    <a:pt x="5812" y="621"/>
                  </a:cubicBezTo>
                  <a:cubicBezTo>
                    <a:pt x="5050" y="411"/>
                    <a:pt x="4240" y="300"/>
                    <a:pt x="3434" y="300"/>
                  </a:cubicBezTo>
                  <a:cubicBezTo>
                    <a:pt x="2272" y="300"/>
                    <a:pt x="1109" y="529"/>
                    <a:pt x="72" y="1017"/>
                  </a:cubicBezTo>
                  <a:cubicBezTo>
                    <a:pt x="7" y="1170"/>
                    <a:pt x="1" y="1327"/>
                    <a:pt x="39" y="1477"/>
                  </a:cubicBezTo>
                  <a:cubicBezTo>
                    <a:pt x="164" y="1498"/>
                    <a:pt x="264" y="1513"/>
                    <a:pt x="274" y="1513"/>
                  </a:cubicBezTo>
                  <a:cubicBezTo>
                    <a:pt x="435" y="1531"/>
                    <a:pt x="646" y="1552"/>
                    <a:pt x="852" y="1552"/>
                  </a:cubicBezTo>
                  <a:cubicBezTo>
                    <a:pt x="1095" y="1552"/>
                    <a:pt x="1337" y="1524"/>
                    <a:pt x="1508" y="1424"/>
                  </a:cubicBezTo>
                  <a:cubicBezTo>
                    <a:pt x="2221" y="1010"/>
                    <a:pt x="2889" y="818"/>
                    <a:pt x="3537" y="818"/>
                  </a:cubicBezTo>
                  <a:cubicBezTo>
                    <a:pt x="4386" y="818"/>
                    <a:pt x="5210" y="1146"/>
                    <a:pt x="6080" y="1734"/>
                  </a:cubicBezTo>
                  <a:cubicBezTo>
                    <a:pt x="7053" y="2397"/>
                    <a:pt x="7927" y="3221"/>
                    <a:pt x="8965" y="3787"/>
                  </a:cubicBezTo>
                  <a:cubicBezTo>
                    <a:pt x="9995" y="4351"/>
                    <a:pt x="11254" y="4672"/>
                    <a:pt x="12477" y="4672"/>
                  </a:cubicBezTo>
                  <a:cubicBezTo>
                    <a:pt x="12854" y="4672"/>
                    <a:pt x="13233" y="4640"/>
                    <a:pt x="13600" y="4576"/>
                  </a:cubicBezTo>
                  <a:cubicBezTo>
                    <a:pt x="14480" y="4220"/>
                    <a:pt x="15233" y="3599"/>
                    <a:pt x="15686" y="2675"/>
                  </a:cubicBezTo>
                  <a:cubicBezTo>
                    <a:pt x="15999" y="2030"/>
                    <a:pt x="16004" y="1177"/>
                    <a:pt x="16509" y="650"/>
                  </a:cubicBezTo>
                  <a:cubicBezTo>
                    <a:pt x="16802" y="347"/>
                    <a:pt x="17116" y="219"/>
                    <a:pt x="17433" y="219"/>
                  </a:cubicBezTo>
                  <a:cubicBezTo>
                    <a:pt x="17847" y="219"/>
                    <a:pt x="18260" y="447"/>
                    <a:pt x="18599" y="807"/>
                  </a:cubicBezTo>
                  <a:cubicBezTo>
                    <a:pt x="18935" y="1164"/>
                    <a:pt x="19238" y="1513"/>
                    <a:pt x="19551" y="1837"/>
                  </a:cubicBezTo>
                  <a:cubicBezTo>
                    <a:pt x="19794" y="1990"/>
                    <a:pt x="20047" y="2130"/>
                    <a:pt x="20304" y="2255"/>
                  </a:cubicBezTo>
                  <a:cubicBezTo>
                    <a:pt x="21216" y="2696"/>
                    <a:pt x="22182" y="2921"/>
                    <a:pt x="23185" y="3043"/>
                  </a:cubicBezTo>
                  <a:cubicBezTo>
                    <a:pt x="23227" y="3050"/>
                    <a:pt x="23288" y="3050"/>
                    <a:pt x="23363" y="3050"/>
                  </a:cubicBezTo>
                  <a:cubicBezTo>
                    <a:pt x="23948" y="3050"/>
                    <a:pt x="25289" y="2893"/>
                    <a:pt x="24201" y="2761"/>
                  </a:cubicBezTo>
                  <a:cubicBezTo>
                    <a:pt x="22529" y="2558"/>
                    <a:pt x="21391" y="1755"/>
                    <a:pt x="20146" y="718"/>
                  </a:cubicBezTo>
                  <a:cubicBezTo>
                    <a:pt x="19458" y="144"/>
                    <a:pt x="18731" y="1"/>
                    <a:pt x="1786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g23131550a47_0_41"/>
            <p:cNvSpPr/>
            <p:nvPr/>
          </p:nvSpPr>
          <p:spPr>
            <a:xfrm>
              <a:off x="7200" y="2384875"/>
              <a:ext cx="175550" cy="303650"/>
            </a:xfrm>
            <a:custGeom>
              <a:avLst/>
              <a:gdLst/>
              <a:ahLst/>
              <a:cxnLst/>
              <a:rect l="l" t="t" r="r" b="b"/>
              <a:pathLst>
                <a:path w="7022" h="12146" extrusionOk="0">
                  <a:moveTo>
                    <a:pt x="1559" y="1"/>
                  </a:moveTo>
                  <a:cubicBezTo>
                    <a:pt x="909" y="1"/>
                    <a:pt x="0" y="489"/>
                    <a:pt x="307" y="1010"/>
                  </a:cubicBezTo>
                  <a:cubicBezTo>
                    <a:pt x="164" y="1145"/>
                    <a:pt x="104" y="1298"/>
                    <a:pt x="185" y="1444"/>
                  </a:cubicBezTo>
                  <a:cubicBezTo>
                    <a:pt x="1045" y="2993"/>
                    <a:pt x="2072" y="4397"/>
                    <a:pt x="3027" y="5877"/>
                  </a:cubicBezTo>
                  <a:cubicBezTo>
                    <a:pt x="3052" y="5848"/>
                    <a:pt x="3074" y="5817"/>
                    <a:pt x="3095" y="5784"/>
                  </a:cubicBezTo>
                  <a:cubicBezTo>
                    <a:pt x="3206" y="5631"/>
                    <a:pt x="3352" y="5527"/>
                    <a:pt x="3519" y="5470"/>
                  </a:cubicBezTo>
                  <a:cubicBezTo>
                    <a:pt x="2749" y="4632"/>
                    <a:pt x="1979" y="3794"/>
                    <a:pt x="1209" y="2960"/>
                  </a:cubicBezTo>
                  <a:cubicBezTo>
                    <a:pt x="588" y="2282"/>
                    <a:pt x="1169" y="1737"/>
                    <a:pt x="1811" y="1737"/>
                  </a:cubicBezTo>
                  <a:cubicBezTo>
                    <a:pt x="2083" y="1737"/>
                    <a:pt x="2368" y="1837"/>
                    <a:pt x="2575" y="2065"/>
                  </a:cubicBezTo>
                  <a:cubicBezTo>
                    <a:pt x="3819" y="3416"/>
                    <a:pt x="5063" y="4768"/>
                    <a:pt x="6304" y="6120"/>
                  </a:cubicBezTo>
                  <a:cubicBezTo>
                    <a:pt x="6330" y="6148"/>
                    <a:pt x="6355" y="6173"/>
                    <a:pt x="6376" y="6202"/>
                  </a:cubicBezTo>
                  <a:cubicBezTo>
                    <a:pt x="6501" y="6073"/>
                    <a:pt x="6633" y="5948"/>
                    <a:pt x="6771" y="5830"/>
                  </a:cubicBezTo>
                  <a:cubicBezTo>
                    <a:pt x="7021" y="5610"/>
                    <a:pt x="7000" y="5342"/>
                    <a:pt x="6743" y="5164"/>
                  </a:cubicBezTo>
                  <a:cubicBezTo>
                    <a:pt x="4818" y="3859"/>
                    <a:pt x="3309" y="2190"/>
                    <a:pt x="2086" y="218"/>
                  </a:cubicBezTo>
                  <a:cubicBezTo>
                    <a:pt x="1994" y="65"/>
                    <a:pt x="1794" y="1"/>
                    <a:pt x="1559" y="1"/>
                  </a:cubicBezTo>
                  <a:close/>
                  <a:moveTo>
                    <a:pt x="4721" y="6779"/>
                  </a:moveTo>
                  <a:cubicBezTo>
                    <a:pt x="4237" y="7443"/>
                    <a:pt x="3641" y="7988"/>
                    <a:pt x="2971" y="8398"/>
                  </a:cubicBezTo>
                  <a:cubicBezTo>
                    <a:pt x="2403" y="9457"/>
                    <a:pt x="1965" y="10594"/>
                    <a:pt x="1544" y="11739"/>
                  </a:cubicBezTo>
                  <a:cubicBezTo>
                    <a:pt x="1437" y="12028"/>
                    <a:pt x="1726" y="12145"/>
                    <a:pt x="2107" y="12145"/>
                  </a:cubicBezTo>
                  <a:cubicBezTo>
                    <a:pt x="2611" y="12145"/>
                    <a:pt x="3281" y="11936"/>
                    <a:pt x="3412" y="11628"/>
                  </a:cubicBezTo>
                  <a:cubicBezTo>
                    <a:pt x="3873" y="10555"/>
                    <a:pt x="4332" y="9485"/>
                    <a:pt x="4793" y="8412"/>
                  </a:cubicBezTo>
                  <a:cubicBezTo>
                    <a:pt x="4803" y="8384"/>
                    <a:pt x="4818" y="8351"/>
                    <a:pt x="4832" y="8320"/>
                  </a:cubicBezTo>
                  <a:cubicBezTo>
                    <a:pt x="5020" y="7973"/>
                    <a:pt x="5228" y="7635"/>
                    <a:pt x="5453" y="7310"/>
                  </a:cubicBezTo>
                  <a:cubicBezTo>
                    <a:pt x="5264" y="7267"/>
                    <a:pt x="5085" y="7171"/>
                    <a:pt x="4939" y="7015"/>
                  </a:cubicBezTo>
                  <a:cubicBezTo>
                    <a:pt x="4864" y="6936"/>
                    <a:pt x="4793" y="6857"/>
                    <a:pt x="4721" y="677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g23131550a47_0_41"/>
            <p:cNvSpPr/>
            <p:nvPr/>
          </p:nvSpPr>
          <p:spPr>
            <a:xfrm>
              <a:off x="81450" y="2521625"/>
              <a:ext cx="43775" cy="73200"/>
            </a:xfrm>
            <a:custGeom>
              <a:avLst/>
              <a:gdLst/>
              <a:ahLst/>
              <a:cxnLst/>
              <a:rect l="l" t="t" r="r" b="b"/>
              <a:pathLst>
                <a:path w="1751" h="2928" extrusionOk="0">
                  <a:moveTo>
                    <a:pt x="549" y="0"/>
                  </a:moveTo>
                  <a:cubicBezTo>
                    <a:pt x="382" y="57"/>
                    <a:pt x="236" y="161"/>
                    <a:pt x="125" y="314"/>
                  </a:cubicBezTo>
                  <a:cubicBezTo>
                    <a:pt x="104" y="347"/>
                    <a:pt x="82" y="378"/>
                    <a:pt x="57" y="407"/>
                  </a:cubicBezTo>
                  <a:cubicBezTo>
                    <a:pt x="72" y="428"/>
                    <a:pt x="82" y="446"/>
                    <a:pt x="97" y="464"/>
                  </a:cubicBezTo>
                  <a:cubicBezTo>
                    <a:pt x="421" y="971"/>
                    <a:pt x="585" y="1209"/>
                    <a:pt x="464" y="1826"/>
                  </a:cubicBezTo>
                  <a:cubicBezTo>
                    <a:pt x="403" y="2144"/>
                    <a:pt x="240" y="2465"/>
                    <a:pt x="82" y="2775"/>
                  </a:cubicBezTo>
                  <a:cubicBezTo>
                    <a:pt x="57" y="2824"/>
                    <a:pt x="29" y="2878"/>
                    <a:pt x="1" y="2928"/>
                  </a:cubicBezTo>
                  <a:cubicBezTo>
                    <a:pt x="671" y="2518"/>
                    <a:pt x="1267" y="1973"/>
                    <a:pt x="1751" y="1309"/>
                  </a:cubicBezTo>
                  <a:cubicBezTo>
                    <a:pt x="1352" y="874"/>
                    <a:pt x="949" y="436"/>
                    <a:pt x="54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g23131550a47_0_41"/>
            <p:cNvSpPr/>
            <p:nvPr/>
          </p:nvSpPr>
          <p:spPr>
            <a:xfrm>
              <a:off x="143500" y="2539900"/>
              <a:ext cx="35675" cy="28475"/>
            </a:xfrm>
            <a:custGeom>
              <a:avLst/>
              <a:gdLst/>
              <a:ahLst/>
              <a:cxnLst/>
              <a:rect l="l" t="t" r="r" b="b"/>
              <a:pathLst>
                <a:path w="1427" h="1139" extrusionOk="0">
                  <a:moveTo>
                    <a:pt x="924" y="1"/>
                  </a:moveTo>
                  <a:lnTo>
                    <a:pt x="924" y="1"/>
                  </a:lnTo>
                  <a:cubicBezTo>
                    <a:pt x="578" y="346"/>
                    <a:pt x="274" y="720"/>
                    <a:pt x="1" y="1109"/>
                  </a:cubicBezTo>
                  <a:cubicBezTo>
                    <a:pt x="82" y="1130"/>
                    <a:pt x="168" y="1138"/>
                    <a:pt x="250" y="1138"/>
                  </a:cubicBezTo>
                  <a:cubicBezTo>
                    <a:pt x="867" y="1138"/>
                    <a:pt x="1426" y="635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g23131550a47_0_41"/>
            <p:cNvSpPr/>
            <p:nvPr/>
          </p:nvSpPr>
          <p:spPr>
            <a:xfrm>
              <a:off x="21900" y="2428300"/>
              <a:ext cx="144725" cy="139325"/>
            </a:xfrm>
            <a:custGeom>
              <a:avLst/>
              <a:gdLst/>
              <a:ahLst/>
              <a:cxnLst/>
              <a:rect l="l" t="t" r="r" b="b"/>
              <a:pathLst>
                <a:path w="5789" h="5573" extrusionOk="0">
                  <a:moveTo>
                    <a:pt x="1223" y="0"/>
                  </a:moveTo>
                  <a:cubicBezTo>
                    <a:pt x="581" y="0"/>
                    <a:pt x="0" y="545"/>
                    <a:pt x="621" y="1223"/>
                  </a:cubicBezTo>
                  <a:cubicBezTo>
                    <a:pt x="1391" y="2057"/>
                    <a:pt x="2161" y="2895"/>
                    <a:pt x="2931" y="3733"/>
                  </a:cubicBezTo>
                  <a:cubicBezTo>
                    <a:pt x="3038" y="3698"/>
                    <a:pt x="3156" y="3680"/>
                    <a:pt x="3274" y="3680"/>
                  </a:cubicBezTo>
                  <a:cubicBezTo>
                    <a:pt x="3958" y="3680"/>
                    <a:pt x="4679" y="4265"/>
                    <a:pt x="4197" y="4953"/>
                  </a:cubicBezTo>
                  <a:cubicBezTo>
                    <a:pt x="4176" y="4982"/>
                    <a:pt x="4154" y="5013"/>
                    <a:pt x="4133" y="5042"/>
                  </a:cubicBezTo>
                  <a:cubicBezTo>
                    <a:pt x="4205" y="5120"/>
                    <a:pt x="4276" y="5199"/>
                    <a:pt x="4351" y="5278"/>
                  </a:cubicBezTo>
                  <a:cubicBezTo>
                    <a:pt x="4497" y="5434"/>
                    <a:pt x="4676" y="5530"/>
                    <a:pt x="4865" y="5573"/>
                  </a:cubicBezTo>
                  <a:cubicBezTo>
                    <a:pt x="5138" y="5184"/>
                    <a:pt x="5442" y="4810"/>
                    <a:pt x="5788" y="4465"/>
                  </a:cubicBezTo>
                  <a:cubicBezTo>
                    <a:pt x="5767" y="4436"/>
                    <a:pt x="5742" y="4411"/>
                    <a:pt x="5716" y="4383"/>
                  </a:cubicBezTo>
                  <a:cubicBezTo>
                    <a:pt x="4475" y="3031"/>
                    <a:pt x="3231" y="1679"/>
                    <a:pt x="1987" y="328"/>
                  </a:cubicBezTo>
                  <a:cubicBezTo>
                    <a:pt x="1780" y="100"/>
                    <a:pt x="1495" y="0"/>
                    <a:pt x="122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g23131550a47_0_41"/>
            <p:cNvSpPr/>
            <p:nvPr/>
          </p:nvSpPr>
          <p:spPr>
            <a:xfrm>
              <a:off x="95175" y="2520275"/>
              <a:ext cx="43700" cy="34100"/>
            </a:xfrm>
            <a:custGeom>
              <a:avLst/>
              <a:gdLst/>
              <a:ahLst/>
              <a:cxnLst/>
              <a:rect l="l" t="t" r="r" b="b"/>
              <a:pathLst>
                <a:path w="1748" h="1364" extrusionOk="0">
                  <a:moveTo>
                    <a:pt x="343" y="1"/>
                  </a:moveTo>
                  <a:cubicBezTo>
                    <a:pt x="225" y="1"/>
                    <a:pt x="107" y="19"/>
                    <a:pt x="0" y="54"/>
                  </a:cubicBezTo>
                  <a:cubicBezTo>
                    <a:pt x="400" y="490"/>
                    <a:pt x="803" y="928"/>
                    <a:pt x="1202" y="1363"/>
                  </a:cubicBezTo>
                  <a:cubicBezTo>
                    <a:pt x="1223" y="1334"/>
                    <a:pt x="1245" y="1303"/>
                    <a:pt x="1266" y="1274"/>
                  </a:cubicBezTo>
                  <a:cubicBezTo>
                    <a:pt x="1748" y="586"/>
                    <a:pt x="1027" y="1"/>
                    <a:pt x="3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110E244B34D28408F3E38D12B557904" ma:contentTypeVersion="" ma:contentTypeDescription="Crear nuevo documento." ma:contentTypeScope="" ma:versionID="83b48f1a5cc92caa31b6bc88158422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2659f8b8e788353b95bbc27b5daf4a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2B3EC4-05CA-4502-B597-51A0EE7714C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27E759C-9070-45CF-BE34-2B6B8EE22D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1126FF-D794-490A-8E5C-D1B6E33F5CE6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1249</Words>
  <Application>Microsoft Office PowerPoint</Application>
  <PresentationFormat>Presentación en pantalla (16:9)</PresentationFormat>
  <Paragraphs>140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Calibri</vt:lpstr>
      <vt:lpstr>Permanent Marker</vt:lpstr>
      <vt:lpstr>Arial</vt:lpstr>
      <vt:lpstr>Lexend</vt:lpstr>
      <vt:lpstr>Roboto</vt:lpstr>
      <vt:lpstr>Itim</vt:lpstr>
      <vt:lpstr>Online Notebook XL by Slidesgo</vt:lpstr>
      <vt:lpstr>Curso de Tutorías 1</vt:lpstr>
      <vt:lpstr>Oferta de Becas</vt:lpstr>
      <vt:lpstr>Bienvenidos!!!</vt:lpstr>
      <vt:lpstr>Orden del día </vt:lpstr>
      <vt:lpstr>Presentación de PowerPoint</vt:lpstr>
      <vt:lpstr>Becas Públicas de Educación Superior </vt:lpstr>
      <vt:lpstr>A) Beca SONORA DE OPORTUNIDADES</vt:lpstr>
      <vt:lpstr>B) Estudiantes mexicanas madres jefas de familia </vt:lpstr>
      <vt:lpstr>C) Beca Jóvenes Escribiendo el Futuro  </vt:lpstr>
      <vt:lpstr>RESPONSABLES EN CADA UNIDAD</vt:lpstr>
      <vt:lpstr>2. Becas Institucionales</vt:lpstr>
      <vt:lpstr>BECA MOISÉS VÁZQUEZ GUDIÑO </vt:lpstr>
      <vt:lpstr>B. Beca Alto Rendimiento Académico </vt:lpstr>
      <vt:lpstr>RESPONSABLES EN CADA UNIDAD  </vt:lpstr>
      <vt:lpstr>Otras Becas Institucionales </vt:lpstr>
      <vt:lpstr>3. Iniciativa privada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Tutorías 1</dc:title>
  <dc:creator>Marily Sainz Leyva</dc:creator>
  <cp:lastModifiedBy>Revisor</cp:lastModifiedBy>
  <cp:revision>12</cp:revision>
  <dcterms:modified xsi:type="dcterms:W3CDTF">2025-10-01T15:57:29Z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0x0101006110E244B34D28408F3E38D12B557904</vt:lpwstr>
  </property>
</Properties>
</file>