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5143500" type="screen16x9"/>
  <p:notesSz cx="6858000" cy="9144000"/>
  <p:embeddedFontLst>
    <p:embeddedFont>
      <p:font typeface="Itim" panose="020B0604020202020204" charset="-34"/>
      <p:regular r:id="rId28"/>
    </p:embeddedFont>
    <p:embeddedFont>
      <p:font typeface="Permanent Marker" panose="020B0604020202020204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herP/W3U/XIm63qU4mPkOOv5x8Q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a Vizcarra Esquer" initials="" lastIdx="4" clrIdx="0"/>
  <p:cmAuthor id="1" name="Liliana Vizcarra Esquer" initials="LVE" lastIdx="3" clrIdx="1">
    <p:extLst>
      <p:ext uri="{19B8F6BF-5375-455C-9EA6-DF929625EA0E}">
        <p15:presenceInfo xmlns:p15="http://schemas.microsoft.com/office/powerpoint/2012/main" userId="S-1-5-21-1217447362-2380883120-2345227062-181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846" y="78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customschemas.google.com/relationships/presentationmetadata" Target="meta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0:21.563" idx="1">
    <p:pos x="6000" y="0"/>
    <p:text>El tutor explica que todos los alumnos del ITSON tienen derecho a contar con el IMSS... Indaga entre el grupo si ya cuentan con su número desde la prepa, si no lo tienen, deberán obtenerlo... en esta sesión les dirán cómo hacerlo...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2co_k1Q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2:54.902" idx="2">
    <p:pos x="6000" y="0"/>
    <p:text>La fecha para hacer el trámite de solicitud en el CIA es del 21 de agosto al 8 de septiembre... (si no lo realizan oportunamente, después de esa fecha acudir a tutorías para orientarles).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2co_k1U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4:30.617" idx="3">
    <p:pos x="6000" y="0"/>
    <p:text>Explicar que este trámite solo se hace 1 vez durante la carrera, después se renueva automáticamente mientras estén inscritos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2co_k1Y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8-09T19:45:28.265" idx="4">
    <p:pos x="6000" y="0"/>
    <p:text>En las siguientes diapositivas se muestran diferentes servicios para los alumnos.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2co_k1c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3T09:32:33.932" idx="2">
    <p:pos x="10" y="10"/>
    <p:text>En este servicio no se profundizará debido a que habrá otra sesión para abordar este tema a detalle.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3T09:33:19.596" idx="3">
    <p:pos x="10" y="10"/>
    <p:text>En este servicio no se profundizará debido a que habrá otra sesión para abordar este tema a detalle.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60009823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g260009823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1" name="Google Shape;85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4" name="Google Shape;8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22af9d2fb5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0" name="Google Shape;900;g22af9d2fb5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22af9d2fb5f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9" name="Google Shape;929;g22af9d2fb5f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22af9d2fb5f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0" name="Google Shape;970;g22af9d2fb5f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22af9d2fb5f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5" name="Google Shape;985;g22af9d2fb5f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22af9d2fb5f_1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2" name="Google Shape;1002;g22af9d2fb5f_1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22af9d2fb5f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8" name="Google Shape;1018;g22af9d2fb5f_1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22af9d2fb5f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7" name="Google Shape;1037;g22af9d2fb5f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2af9d2fb5f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5" name="Google Shape;1055;g22af9d2fb5f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3" name="Google Shape;11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22b05fa3b81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0" name="Google Shape;1150;g22b05fa3b81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29587b01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g229587b01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600098236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2600098236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26000982363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26000982363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2294d6ecde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8" name="Google Shape;788;g2294d6ecde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294d6ecdec_0_1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7" name="Google Shape;817;g2294d6ecdec_0_1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;p1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1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8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18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8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18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8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1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3" name="Google Shape;313;p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7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27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9" name="Google Shape;339;p27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2" name="Google Shape;342;p2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28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62" name="Google Shape;362;p28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5" name="Google Shape;365;p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90" name="Google Shape;390;p30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1" name="Google Shape;391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92" name="Google Shape;392;p3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93" name="Google Shape;393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3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9" name="Google Shape;409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4" name="Google Shape;424;p3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" name="Google Shape;425;p3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6" name="Google Shape;426;p3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7" name="Google Shape;427;p3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8" name="Google Shape;428;p3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9" name="Google Shape;429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4" name="Google Shape;434;p3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3" name="Google Shape;453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4" name="Google Shape;454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1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6" name="Google Shape;456;p3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58" name="Google Shape;458;p3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59" name="Google Shape;459;p31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74" name="Google Shape;474;p3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5" name="Google Shape;475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76" name="Google Shape;476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77" name="Google Shape;477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93" name="Google Shape;493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08" name="Google Shape;508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9" name="Google Shape;509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0" name="Google Shape;510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1" name="Google Shape;511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2" name="Google Shape;512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3" name="Google Shape;513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6" name="Google Shape;516;p3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5" name="Google Shape;535;p3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6" name="Google Shape;536;p3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3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538" name="Google Shape;538;p36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1" name="Google Shape;551;p3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75" name="Google Shape;575;p3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38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598" name="Google Shape;598;p3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4" name="Google Shape;54;p1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" name="Google Shape;55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6" name="Google Shape;56;p1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7" name="Google Shape;57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" name="Google Shape;72;p1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3" name="Google Shape;73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8" name="Google Shape;88;p1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1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1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1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1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06" name="Google Shape;606;p3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629" name="Google Shape;629;p39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30" name="Google Shape;630;p3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2" name="Google Shape;632;p39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5" name="Google Shape;105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26" name="Google Shape;126;p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0" name="Google Shape;130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54" name="Google Shape;154;p21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155" name="Google Shape;155;p21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156" name="Google Shape;156;p2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p21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1" name="Google Shape;161;p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86" name="Google Shape;186;p22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187" name="Google Shape;187;p2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199" name="Google Shape;199;p2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3" name="Google Shape;203;p2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23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2" name="Google Shape;23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4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1" name="Google Shape;261;p2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5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7" name="Google Shape;287;p2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26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on.mx/mesadeayud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5.xml"/><Relationship Id="rId5" Type="http://schemas.openxmlformats.org/officeDocument/2006/relationships/image" Target="../media/image7.png"/><Relationship Id="rId4" Type="http://schemas.openxmlformats.org/officeDocument/2006/relationships/hyperlink" Target="mailto:mesadeayuda@itson.edu.m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6.xml"/><Relationship Id="rId5" Type="http://schemas.openxmlformats.org/officeDocument/2006/relationships/hyperlink" Target="https://www.itson.mx/servicios/biblioteca/Paginas/horarios.aspx" TargetMode="External"/><Relationship Id="rId4" Type="http://schemas.openxmlformats.org/officeDocument/2006/relationships/hyperlink" Target="https://sib.itson.edu.mx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UniSaludITSON" TargetMode="External"/><Relationship Id="rId7" Type="http://schemas.openxmlformats.org/officeDocument/2006/relationships/hyperlink" Target="mailto:damari.rodriguez@itson.edu.m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mireya.rojas@itson.edu.mx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reyna.munoz@itson.edu.mx" TargetMode="External"/><Relationship Id="rId5" Type="http://schemas.openxmlformats.org/officeDocument/2006/relationships/hyperlink" Target="mailto:mireya.rojas@itson.edu.mx" TargetMode="External"/><Relationship Id="rId4" Type="http://schemas.openxmlformats.org/officeDocument/2006/relationships/hyperlink" Target="mailto:Consultorio.salud@itson.edu.m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monitoria.par@potros.itson.edu.m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on.edu.m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itson.mx/ci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iosdigitales.imss.gob.mx/gestionAsegurados-web-externo/asignacionNSS%3BJSESSIONIDASEGEXTERNO%3DMlroI1Zay8AUOQYUoLXCqzfFb3Z37Irebn5e4Z5QETlH7sAKro4Q!-205285830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hyperlink" Target="https://serviciosdigitales.imss.gob.mx/portal-ciudadano-web-externo/derechohabientes/tramite/regist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6000982363_0_0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Tutorías 1</a:t>
            </a:r>
            <a:endParaRPr/>
          </a:p>
        </p:txBody>
      </p:sp>
      <p:sp>
        <p:nvSpPr>
          <p:cNvPr id="638" name="Google Shape;638;g26000982363_0_0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Sesión 2: </a:t>
            </a:r>
            <a:r>
              <a:rPr lang="en" b="1"/>
              <a:t>Tutorías complementarias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4"/>
          <p:cNvSpPr txBox="1">
            <a:spLocks noGrp="1"/>
          </p:cNvSpPr>
          <p:nvPr>
            <p:ph type="subTitle" idx="1"/>
          </p:nvPr>
        </p:nvSpPr>
        <p:spPr>
          <a:xfrm>
            <a:off x="560925" y="2379850"/>
            <a:ext cx="30000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1F497D"/>
                </a:solidFill>
              </a:rPr>
              <a:t>Después de haberte dado de alta en el servicio médico del IMSS, el seguro seguirá activo cada semestre mientras continúes estudiando.</a:t>
            </a:r>
            <a:endParaRPr sz="1800" b="1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500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500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/>
          </a:p>
        </p:txBody>
      </p:sp>
      <p:sp>
        <p:nvSpPr>
          <p:cNvPr id="830" name="Google Shape;830;p14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20970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Seguro  facultativo</a:t>
            </a:r>
            <a:endParaRPr/>
          </a:p>
        </p:txBody>
      </p:sp>
      <p:grpSp>
        <p:nvGrpSpPr>
          <p:cNvPr id="831" name="Google Shape;831;p14"/>
          <p:cNvGrpSpPr/>
          <p:nvPr/>
        </p:nvGrpSpPr>
        <p:grpSpPr>
          <a:xfrm flipH="1">
            <a:off x="2337311" y="4554988"/>
            <a:ext cx="1333249" cy="176025"/>
            <a:chOff x="4345425" y="2175475"/>
            <a:chExt cx="800750" cy="176025"/>
          </a:xfrm>
        </p:grpSpPr>
        <p:sp>
          <p:nvSpPr>
            <p:cNvPr id="832" name="Google Shape;832;p1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4" name="Google Shape;834;p14"/>
          <p:cNvGrpSpPr/>
          <p:nvPr/>
        </p:nvGrpSpPr>
        <p:grpSpPr>
          <a:xfrm rot="-166817" flipH="1">
            <a:off x="723197" y="2292019"/>
            <a:ext cx="1944668" cy="176021"/>
            <a:chOff x="4345425" y="2175475"/>
            <a:chExt cx="800750" cy="176025"/>
          </a:xfrm>
        </p:grpSpPr>
        <p:sp>
          <p:nvSpPr>
            <p:cNvPr id="835" name="Google Shape;835;p1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7" name="Google Shape;837;p14"/>
          <p:cNvSpPr/>
          <p:nvPr/>
        </p:nvSpPr>
        <p:spPr>
          <a:xfrm>
            <a:off x="2711350" y="971575"/>
            <a:ext cx="585156" cy="660932"/>
          </a:xfrm>
          <a:custGeom>
            <a:avLst/>
            <a:gdLst/>
            <a:ahLst/>
            <a:cxnLst/>
            <a:rect l="l" t="t" r="r" b="b"/>
            <a:pathLst>
              <a:path w="16286" h="18395" extrusionOk="0">
                <a:moveTo>
                  <a:pt x="8339" y="894"/>
                </a:moveTo>
                <a:cubicBezTo>
                  <a:pt x="7947" y="1051"/>
                  <a:pt x="7555" y="1223"/>
                  <a:pt x="7163" y="1427"/>
                </a:cubicBezTo>
                <a:cubicBezTo>
                  <a:pt x="7461" y="1255"/>
                  <a:pt x="7759" y="1098"/>
                  <a:pt x="8057" y="957"/>
                </a:cubicBezTo>
                <a:cubicBezTo>
                  <a:pt x="8151" y="941"/>
                  <a:pt x="8245" y="910"/>
                  <a:pt x="8339" y="894"/>
                </a:cubicBezTo>
                <a:close/>
                <a:moveTo>
                  <a:pt x="10017" y="731"/>
                </a:moveTo>
                <a:cubicBezTo>
                  <a:pt x="10247" y="731"/>
                  <a:pt x="10476" y="746"/>
                  <a:pt x="10706" y="769"/>
                </a:cubicBezTo>
                <a:cubicBezTo>
                  <a:pt x="10800" y="784"/>
                  <a:pt x="10894" y="800"/>
                  <a:pt x="10988" y="816"/>
                </a:cubicBezTo>
                <a:cubicBezTo>
                  <a:pt x="9875" y="847"/>
                  <a:pt x="8699" y="1129"/>
                  <a:pt x="7743" y="1474"/>
                </a:cubicBezTo>
                <a:cubicBezTo>
                  <a:pt x="8402" y="1160"/>
                  <a:pt x="9091" y="957"/>
                  <a:pt x="9765" y="737"/>
                </a:cubicBezTo>
                <a:cubicBezTo>
                  <a:pt x="9849" y="733"/>
                  <a:pt x="9933" y="731"/>
                  <a:pt x="10017" y="731"/>
                </a:cubicBezTo>
                <a:close/>
                <a:moveTo>
                  <a:pt x="9985" y="4327"/>
                </a:moveTo>
                <a:lnTo>
                  <a:pt x="9985" y="4327"/>
                </a:lnTo>
                <a:cubicBezTo>
                  <a:pt x="10173" y="4436"/>
                  <a:pt x="10345" y="4593"/>
                  <a:pt x="10471" y="4828"/>
                </a:cubicBezTo>
                <a:cubicBezTo>
                  <a:pt x="10471" y="4860"/>
                  <a:pt x="10471" y="4891"/>
                  <a:pt x="10471" y="4922"/>
                </a:cubicBezTo>
                <a:cubicBezTo>
                  <a:pt x="10345" y="4687"/>
                  <a:pt x="10173" y="4483"/>
                  <a:pt x="9985" y="4327"/>
                </a:cubicBezTo>
                <a:close/>
                <a:moveTo>
                  <a:pt x="6286" y="1615"/>
                </a:moveTo>
                <a:cubicBezTo>
                  <a:pt x="5596" y="2085"/>
                  <a:pt x="4953" y="2618"/>
                  <a:pt x="4358" y="3167"/>
                </a:cubicBezTo>
                <a:cubicBezTo>
                  <a:pt x="3590" y="3872"/>
                  <a:pt x="2900" y="4672"/>
                  <a:pt x="2304" y="5518"/>
                </a:cubicBezTo>
                <a:cubicBezTo>
                  <a:pt x="2931" y="4295"/>
                  <a:pt x="3825" y="3214"/>
                  <a:pt x="5000" y="2367"/>
                </a:cubicBezTo>
                <a:cubicBezTo>
                  <a:pt x="5408" y="2085"/>
                  <a:pt x="5831" y="1834"/>
                  <a:pt x="6286" y="1615"/>
                </a:cubicBezTo>
                <a:close/>
                <a:moveTo>
                  <a:pt x="2038" y="6521"/>
                </a:moveTo>
                <a:cubicBezTo>
                  <a:pt x="1756" y="7101"/>
                  <a:pt x="1521" y="7728"/>
                  <a:pt x="1348" y="8371"/>
                </a:cubicBezTo>
                <a:cubicBezTo>
                  <a:pt x="1411" y="7994"/>
                  <a:pt x="1505" y="7634"/>
                  <a:pt x="1599" y="7258"/>
                </a:cubicBezTo>
                <a:cubicBezTo>
                  <a:pt x="1740" y="7007"/>
                  <a:pt x="1881" y="6756"/>
                  <a:pt x="2038" y="6521"/>
                </a:cubicBezTo>
                <a:close/>
                <a:moveTo>
                  <a:pt x="8784" y="3487"/>
                </a:moveTo>
                <a:cubicBezTo>
                  <a:pt x="8978" y="3487"/>
                  <a:pt x="9171" y="3505"/>
                  <a:pt x="9358" y="3543"/>
                </a:cubicBezTo>
                <a:cubicBezTo>
                  <a:pt x="9296" y="3539"/>
                  <a:pt x="9233" y="3537"/>
                  <a:pt x="9170" y="3537"/>
                </a:cubicBezTo>
                <a:cubicBezTo>
                  <a:pt x="7833" y="3537"/>
                  <a:pt x="6157" y="4454"/>
                  <a:pt x="5439" y="5157"/>
                </a:cubicBezTo>
                <a:cubicBezTo>
                  <a:pt x="4938" y="5659"/>
                  <a:pt x="4499" y="6333"/>
                  <a:pt x="4138" y="7085"/>
                </a:cubicBezTo>
                <a:cubicBezTo>
                  <a:pt x="3887" y="7524"/>
                  <a:pt x="3684" y="7979"/>
                  <a:pt x="3511" y="8433"/>
                </a:cubicBezTo>
                <a:cubicBezTo>
                  <a:pt x="3652" y="7650"/>
                  <a:pt x="3934" y="6913"/>
                  <a:pt x="4405" y="6223"/>
                </a:cubicBezTo>
                <a:cubicBezTo>
                  <a:pt x="5063" y="5267"/>
                  <a:pt x="5988" y="4436"/>
                  <a:pt x="7038" y="3919"/>
                </a:cubicBezTo>
                <a:cubicBezTo>
                  <a:pt x="7560" y="3658"/>
                  <a:pt x="8180" y="3487"/>
                  <a:pt x="8784" y="3487"/>
                </a:cubicBezTo>
                <a:close/>
                <a:moveTo>
                  <a:pt x="11380" y="6176"/>
                </a:moveTo>
                <a:lnTo>
                  <a:pt x="11380" y="6176"/>
                </a:lnTo>
                <a:cubicBezTo>
                  <a:pt x="11427" y="6396"/>
                  <a:pt x="11458" y="6599"/>
                  <a:pt x="11474" y="6803"/>
                </a:cubicBezTo>
                <a:cubicBezTo>
                  <a:pt x="11646" y="7932"/>
                  <a:pt x="11725" y="9123"/>
                  <a:pt x="12007" y="10252"/>
                </a:cubicBezTo>
                <a:cubicBezTo>
                  <a:pt x="12148" y="10816"/>
                  <a:pt x="12477" y="11192"/>
                  <a:pt x="12900" y="11396"/>
                </a:cubicBezTo>
                <a:cubicBezTo>
                  <a:pt x="12743" y="11380"/>
                  <a:pt x="12618" y="11349"/>
                  <a:pt x="12493" y="11302"/>
                </a:cubicBezTo>
                <a:cubicBezTo>
                  <a:pt x="12399" y="11208"/>
                  <a:pt x="12305" y="11082"/>
                  <a:pt x="12226" y="10957"/>
                </a:cubicBezTo>
                <a:cubicBezTo>
                  <a:pt x="11944" y="10471"/>
                  <a:pt x="11866" y="9907"/>
                  <a:pt x="11803" y="9374"/>
                </a:cubicBezTo>
                <a:cubicBezTo>
                  <a:pt x="11693" y="8543"/>
                  <a:pt x="11599" y="7681"/>
                  <a:pt x="11427" y="6850"/>
                </a:cubicBezTo>
                <a:cubicBezTo>
                  <a:pt x="11411" y="6631"/>
                  <a:pt x="11411" y="6411"/>
                  <a:pt x="11380" y="6176"/>
                </a:cubicBezTo>
                <a:close/>
                <a:moveTo>
                  <a:pt x="4671" y="10158"/>
                </a:moveTo>
                <a:cubicBezTo>
                  <a:pt x="4671" y="10220"/>
                  <a:pt x="4687" y="10283"/>
                  <a:pt x="4687" y="10346"/>
                </a:cubicBezTo>
                <a:cubicBezTo>
                  <a:pt x="4734" y="10816"/>
                  <a:pt x="4797" y="11317"/>
                  <a:pt x="4953" y="11788"/>
                </a:cubicBezTo>
                <a:cubicBezTo>
                  <a:pt x="4749" y="11317"/>
                  <a:pt x="4671" y="10753"/>
                  <a:pt x="4671" y="10158"/>
                </a:cubicBezTo>
                <a:close/>
                <a:moveTo>
                  <a:pt x="11536" y="10863"/>
                </a:moveTo>
                <a:lnTo>
                  <a:pt x="11536" y="10863"/>
                </a:lnTo>
                <a:cubicBezTo>
                  <a:pt x="11740" y="11176"/>
                  <a:pt x="11991" y="11411"/>
                  <a:pt x="12273" y="11553"/>
                </a:cubicBezTo>
                <a:cubicBezTo>
                  <a:pt x="12367" y="11647"/>
                  <a:pt x="12461" y="11725"/>
                  <a:pt x="12555" y="11803"/>
                </a:cubicBezTo>
                <a:cubicBezTo>
                  <a:pt x="12038" y="11662"/>
                  <a:pt x="11725" y="11317"/>
                  <a:pt x="11536" y="10863"/>
                </a:cubicBezTo>
                <a:close/>
                <a:moveTo>
                  <a:pt x="14703" y="11051"/>
                </a:moveTo>
                <a:lnTo>
                  <a:pt x="14703" y="11051"/>
                </a:lnTo>
                <a:cubicBezTo>
                  <a:pt x="14358" y="11490"/>
                  <a:pt x="13888" y="11803"/>
                  <a:pt x="13229" y="11850"/>
                </a:cubicBezTo>
                <a:cubicBezTo>
                  <a:pt x="13214" y="11835"/>
                  <a:pt x="13214" y="11819"/>
                  <a:pt x="13198" y="11803"/>
                </a:cubicBezTo>
                <a:cubicBezTo>
                  <a:pt x="13167" y="11788"/>
                  <a:pt x="13135" y="11772"/>
                  <a:pt x="13120" y="11756"/>
                </a:cubicBezTo>
                <a:cubicBezTo>
                  <a:pt x="13480" y="11756"/>
                  <a:pt x="13856" y="11631"/>
                  <a:pt x="14201" y="11380"/>
                </a:cubicBezTo>
                <a:cubicBezTo>
                  <a:pt x="14374" y="11302"/>
                  <a:pt x="14546" y="11192"/>
                  <a:pt x="14703" y="11051"/>
                </a:cubicBezTo>
                <a:close/>
                <a:moveTo>
                  <a:pt x="8584" y="4456"/>
                </a:moveTo>
                <a:cubicBezTo>
                  <a:pt x="9393" y="4456"/>
                  <a:pt x="10099" y="4942"/>
                  <a:pt x="10439" y="6255"/>
                </a:cubicBezTo>
                <a:cubicBezTo>
                  <a:pt x="10455" y="6302"/>
                  <a:pt x="10471" y="6364"/>
                  <a:pt x="10486" y="6427"/>
                </a:cubicBezTo>
                <a:cubicBezTo>
                  <a:pt x="10502" y="7023"/>
                  <a:pt x="10518" y="7618"/>
                  <a:pt x="10549" y="8214"/>
                </a:cubicBezTo>
                <a:cubicBezTo>
                  <a:pt x="10455" y="9045"/>
                  <a:pt x="10220" y="9875"/>
                  <a:pt x="9891" y="10565"/>
                </a:cubicBezTo>
                <a:cubicBezTo>
                  <a:pt x="9373" y="11694"/>
                  <a:pt x="8010" y="13042"/>
                  <a:pt x="6771" y="13120"/>
                </a:cubicBezTo>
                <a:cubicBezTo>
                  <a:pt x="6411" y="13042"/>
                  <a:pt x="6066" y="12885"/>
                  <a:pt x="5768" y="12524"/>
                </a:cubicBezTo>
                <a:cubicBezTo>
                  <a:pt x="5141" y="11772"/>
                  <a:pt x="5032" y="10628"/>
                  <a:pt x="5000" y="9687"/>
                </a:cubicBezTo>
                <a:cubicBezTo>
                  <a:pt x="4969" y="9045"/>
                  <a:pt x="5016" y="8418"/>
                  <a:pt x="5141" y="7822"/>
                </a:cubicBezTo>
                <a:cubicBezTo>
                  <a:pt x="5565" y="6646"/>
                  <a:pt x="6286" y="5549"/>
                  <a:pt x="7163" y="4860"/>
                </a:cubicBezTo>
                <a:cubicBezTo>
                  <a:pt x="7638" y="4611"/>
                  <a:pt x="8128" y="4456"/>
                  <a:pt x="8584" y="4456"/>
                </a:cubicBezTo>
                <a:close/>
                <a:moveTo>
                  <a:pt x="5126" y="6584"/>
                </a:moveTo>
                <a:lnTo>
                  <a:pt x="5126" y="6584"/>
                </a:lnTo>
                <a:cubicBezTo>
                  <a:pt x="5016" y="6866"/>
                  <a:pt x="4938" y="7164"/>
                  <a:pt x="4859" y="7462"/>
                </a:cubicBezTo>
                <a:cubicBezTo>
                  <a:pt x="4561" y="8245"/>
                  <a:pt x="4389" y="9092"/>
                  <a:pt x="4326" y="9907"/>
                </a:cubicBezTo>
                <a:cubicBezTo>
                  <a:pt x="4217" y="11082"/>
                  <a:pt x="4530" y="12524"/>
                  <a:pt x="5518" y="13230"/>
                </a:cubicBezTo>
                <a:cubicBezTo>
                  <a:pt x="3480" y="12383"/>
                  <a:pt x="3919" y="9217"/>
                  <a:pt x="4624" y="7524"/>
                </a:cubicBezTo>
                <a:cubicBezTo>
                  <a:pt x="4734" y="7258"/>
                  <a:pt x="4859" y="6991"/>
                  <a:pt x="5000" y="6741"/>
                </a:cubicBezTo>
                <a:cubicBezTo>
                  <a:pt x="5016" y="6725"/>
                  <a:pt x="5032" y="6694"/>
                  <a:pt x="5047" y="6678"/>
                </a:cubicBezTo>
                <a:cubicBezTo>
                  <a:pt x="5079" y="6646"/>
                  <a:pt x="5110" y="6615"/>
                  <a:pt x="5126" y="6584"/>
                </a:cubicBezTo>
                <a:close/>
                <a:moveTo>
                  <a:pt x="800" y="7728"/>
                </a:moveTo>
                <a:cubicBezTo>
                  <a:pt x="392" y="9578"/>
                  <a:pt x="439" y="11568"/>
                  <a:pt x="1003" y="13355"/>
                </a:cubicBezTo>
                <a:cubicBezTo>
                  <a:pt x="345" y="11584"/>
                  <a:pt x="298" y="9562"/>
                  <a:pt x="800" y="7728"/>
                </a:cubicBezTo>
                <a:close/>
                <a:moveTo>
                  <a:pt x="2743" y="15314"/>
                </a:moveTo>
                <a:lnTo>
                  <a:pt x="2743" y="15314"/>
                </a:lnTo>
                <a:cubicBezTo>
                  <a:pt x="2775" y="15346"/>
                  <a:pt x="2790" y="15361"/>
                  <a:pt x="2806" y="15377"/>
                </a:cubicBezTo>
                <a:cubicBezTo>
                  <a:pt x="3386" y="15941"/>
                  <a:pt x="4107" y="16506"/>
                  <a:pt x="4891" y="16945"/>
                </a:cubicBezTo>
                <a:cubicBezTo>
                  <a:pt x="4107" y="16615"/>
                  <a:pt x="3449" y="16161"/>
                  <a:pt x="2900" y="15534"/>
                </a:cubicBezTo>
                <a:cubicBezTo>
                  <a:pt x="2853" y="15471"/>
                  <a:pt x="2790" y="15393"/>
                  <a:pt x="2743" y="15314"/>
                </a:cubicBezTo>
                <a:close/>
                <a:moveTo>
                  <a:pt x="5502" y="16788"/>
                </a:moveTo>
                <a:lnTo>
                  <a:pt x="5502" y="16788"/>
                </a:lnTo>
                <a:cubicBezTo>
                  <a:pt x="6160" y="16992"/>
                  <a:pt x="6834" y="17133"/>
                  <a:pt x="7492" y="17195"/>
                </a:cubicBezTo>
                <a:cubicBezTo>
                  <a:pt x="7670" y="17218"/>
                  <a:pt x="7844" y="17228"/>
                  <a:pt x="8014" y="17228"/>
                </a:cubicBezTo>
                <a:cubicBezTo>
                  <a:pt x="8325" y="17228"/>
                  <a:pt x="8625" y="17193"/>
                  <a:pt x="8919" y="17133"/>
                </a:cubicBezTo>
                <a:lnTo>
                  <a:pt x="8919" y="17133"/>
                </a:lnTo>
                <a:cubicBezTo>
                  <a:pt x="8543" y="17274"/>
                  <a:pt x="8166" y="17383"/>
                  <a:pt x="7759" y="17446"/>
                </a:cubicBezTo>
                <a:cubicBezTo>
                  <a:pt x="7728" y="17446"/>
                  <a:pt x="7696" y="17446"/>
                  <a:pt x="7665" y="17462"/>
                </a:cubicBezTo>
                <a:cubicBezTo>
                  <a:pt x="6928" y="17399"/>
                  <a:pt x="6192" y="17133"/>
                  <a:pt x="5502" y="16788"/>
                </a:cubicBezTo>
                <a:close/>
                <a:moveTo>
                  <a:pt x="10392" y="1"/>
                </a:moveTo>
                <a:cubicBezTo>
                  <a:pt x="10330" y="1"/>
                  <a:pt x="10267" y="16"/>
                  <a:pt x="10220" y="16"/>
                </a:cubicBezTo>
                <a:cubicBezTo>
                  <a:pt x="10155" y="14"/>
                  <a:pt x="10090" y="13"/>
                  <a:pt x="10025" y="13"/>
                </a:cubicBezTo>
                <a:cubicBezTo>
                  <a:pt x="9589" y="13"/>
                  <a:pt x="9152" y="58"/>
                  <a:pt x="8715" y="126"/>
                </a:cubicBezTo>
                <a:cubicBezTo>
                  <a:pt x="8645" y="114"/>
                  <a:pt x="8574" y="109"/>
                  <a:pt x="8502" y="109"/>
                </a:cubicBezTo>
                <a:cubicBezTo>
                  <a:pt x="8092" y="109"/>
                  <a:pt x="7662" y="284"/>
                  <a:pt x="7289" y="471"/>
                </a:cubicBezTo>
                <a:cubicBezTo>
                  <a:pt x="7257" y="486"/>
                  <a:pt x="7226" y="518"/>
                  <a:pt x="7195" y="534"/>
                </a:cubicBezTo>
                <a:cubicBezTo>
                  <a:pt x="5408" y="1160"/>
                  <a:pt x="3778" y="2305"/>
                  <a:pt x="2680" y="3684"/>
                </a:cubicBezTo>
                <a:cubicBezTo>
                  <a:pt x="2367" y="4076"/>
                  <a:pt x="2085" y="4515"/>
                  <a:pt x="1834" y="4969"/>
                </a:cubicBezTo>
                <a:cubicBezTo>
                  <a:pt x="1646" y="5220"/>
                  <a:pt x="1489" y="5487"/>
                  <a:pt x="1332" y="5753"/>
                </a:cubicBezTo>
                <a:cubicBezTo>
                  <a:pt x="768" y="6835"/>
                  <a:pt x="423" y="8042"/>
                  <a:pt x="282" y="9248"/>
                </a:cubicBezTo>
                <a:cubicBezTo>
                  <a:pt x="0" y="11600"/>
                  <a:pt x="549" y="14123"/>
                  <a:pt x="2132" y="15941"/>
                </a:cubicBezTo>
                <a:cubicBezTo>
                  <a:pt x="3384" y="17388"/>
                  <a:pt x="5247" y="18395"/>
                  <a:pt x="7193" y="18395"/>
                </a:cubicBezTo>
                <a:cubicBezTo>
                  <a:pt x="7293" y="18395"/>
                  <a:pt x="7393" y="18392"/>
                  <a:pt x="7492" y="18387"/>
                </a:cubicBezTo>
                <a:cubicBezTo>
                  <a:pt x="7947" y="18355"/>
                  <a:pt x="8386" y="18277"/>
                  <a:pt x="8809" y="18151"/>
                </a:cubicBezTo>
                <a:cubicBezTo>
                  <a:pt x="11113" y="17885"/>
                  <a:pt x="12399" y="16208"/>
                  <a:pt x="13198" y="14076"/>
                </a:cubicBezTo>
                <a:cubicBezTo>
                  <a:pt x="13214" y="14045"/>
                  <a:pt x="13214" y="14013"/>
                  <a:pt x="13198" y="13982"/>
                </a:cubicBezTo>
                <a:cubicBezTo>
                  <a:pt x="13198" y="13966"/>
                  <a:pt x="13198" y="13966"/>
                  <a:pt x="13198" y="13966"/>
                </a:cubicBezTo>
                <a:cubicBezTo>
                  <a:pt x="13198" y="13951"/>
                  <a:pt x="13198" y="13951"/>
                  <a:pt x="13198" y="13951"/>
                </a:cubicBezTo>
                <a:cubicBezTo>
                  <a:pt x="13159" y="13873"/>
                  <a:pt x="13089" y="13817"/>
                  <a:pt x="13004" y="13817"/>
                </a:cubicBezTo>
                <a:cubicBezTo>
                  <a:pt x="12986" y="13817"/>
                  <a:pt x="12967" y="13820"/>
                  <a:pt x="12947" y="13825"/>
                </a:cubicBezTo>
                <a:cubicBezTo>
                  <a:pt x="12919" y="13742"/>
                  <a:pt x="12843" y="13686"/>
                  <a:pt x="12766" y="13686"/>
                </a:cubicBezTo>
                <a:cubicBezTo>
                  <a:pt x="12711" y="13686"/>
                  <a:pt x="12657" y="13714"/>
                  <a:pt x="12618" y="13778"/>
                </a:cubicBezTo>
                <a:cubicBezTo>
                  <a:pt x="12571" y="13841"/>
                  <a:pt x="12524" y="13919"/>
                  <a:pt x="12493" y="13982"/>
                </a:cubicBezTo>
                <a:cubicBezTo>
                  <a:pt x="12461" y="13998"/>
                  <a:pt x="12430" y="14013"/>
                  <a:pt x="12399" y="14045"/>
                </a:cubicBezTo>
                <a:cubicBezTo>
                  <a:pt x="11756" y="14797"/>
                  <a:pt x="11098" y="15550"/>
                  <a:pt x="10283" y="16114"/>
                </a:cubicBezTo>
                <a:cubicBezTo>
                  <a:pt x="9543" y="16619"/>
                  <a:pt x="8794" y="16834"/>
                  <a:pt x="7958" y="16834"/>
                </a:cubicBezTo>
                <a:cubicBezTo>
                  <a:pt x="7732" y="16834"/>
                  <a:pt x="7498" y="16818"/>
                  <a:pt x="7257" y="16788"/>
                </a:cubicBezTo>
                <a:cubicBezTo>
                  <a:pt x="6270" y="16662"/>
                  <a:pt x="5282" y="16459"/>
                  <a:pt x="4405" y="15988"/>
                </a:cubicBezTo>
                <a:cubicBezTo>
                  <a:pt x="3903" y="15738"/>
                  <a:pt x="3464" y="15393"/>
                  <a:pt x="3025" y="15032"/>
                </a:cubicBezTo>
                <a:cubicBezTo>
                  <a:pt x="1944" y="13904"/>
                  <a:pt x="1442" y="12462"/>
                  <a:pt x="1427" y="10800"/>
                </a:cubicBezTo>
                <a:cubicBezTo>
                  <a:pt x="1411" y="9154"/>
                  <a:pt x="1850" y="7509"/>
                  <a:pt x="2680" y="6082"/>
                </a:cubicBezTo>
                <a:cubicBezTo>
                  <a:pt x="4409" y="3085"/>
                  <a:pt x="7763" y="1251"/>
                  <a:pt x="11201" y="1251"/>
                </a:cubicBezTo>
                <a:cubicBezTo>
                  <a:pt x="11287" y="1251"/>
                  <a:pt x="11372" y="1252"/>
                  <a:pt x="11458" y="1255"/>
                </a:cubicBezTo>
                <a:cubicBezTo>
                  <a:pt x="12007" y="1270"/>
                  <a:pt x="12524" y="1349"/>
                  <a:pt x="12979" y="1568"/>
                </a:cubicBezTo>
                <a:cubicBezTo>
                  <a:pt x="13433" y="1881"/>
                  <a:pt x="13825" y="2273"/>
                  <a:pt x="14154" y="2712"/>
                </a:cubicBezTo>
                <a:cubicBezTo>
                  <a:pt x="14468" y="3277"/>
                  <a:pt x="14640" y="3919"/>
                  <a:pt x="14765" y="4530"/>
                </a:cubicBezTo>
                <a:cubicBezTo>
                  <a:pt x="14922" y="5283"/>
                  <a:pt x="15016" y="6035"/>
                  <a:pt x="15079" y="6803"/>
                </a:cubicBezTo>
                <a:cubicBezTo>
                  <a:pt x="15110" y="8089"/>
                  <a:pt x="15189" y="10189"/>
                  <a:pt x="14029" y="11035"/>
                </a:cubicBezTo>
                <a:cubicBezTo>
                  <a:pt x="13935" y="11082"/>
                  <a:pt x="13841" y="11114"/>
                  <a:pt x="13731" y="11145"/>
                </a:cubicBezTo>
                <a:cubicBezTo>
                  <a:pt x="13627" y="11170"/>
                  <a:pt x="13530" y="11182"/>
                  <a:pt x="13437" y="11182"/>
                </a:cubicBezTo>
                <a:cubicBezTo>
                  <a:pt x="12832" y="11182"/>
                  <a:pt x="12472" y="10676"/>
                  <a:pt x="12336" y="10063"/>
                </a:cubicBezTo>
                <a:cubicBezTo>
                  <a:pt x="12085" y="9029"/>
                  <a:pt x="12007" y="7932"/>
                  <a:pt x="11834" y="6866"/>
                </a:cubicBezTo>
                <a:cubicBezTo>
                  <a:pt x="11709" y="6067"/>
                  <a:pt x="11536" y="5063"/>
                  <a:pt x="11051" y="4405"/>
                </a:cubicBezTo>
                <a:cubicBezTo>
                  <a:pt x="11035" y="4342"/>
                  <a:pt x="11019" y="4280"/>
                  <a:pt x="11004" y="4233"/>
                </a:cubicBezTo>
                <a:cubicBezTo>
                  <a:pt x="10960" y="4103"/>
                  <a:pt x="10839" y="4027"/>
                  <a:pt x="10722" y="4027"/>
                </a:cubicBezTo>
                <a:cubicBezTo>
                  <a:pt x="10711" y="4027"/>
                  <a:pt x="10701" y="4028"/>
                  <a:pt x="10690" y="4029"/>
                </a:cubicBezTo>
                <a:cubicBezTo>
                  <a:pt x="10580" y="3951"/>
                  <a:pt x="10471" y="3888"/>
                  <a:pt x="10361" y="3841"/>
                </a:cubicBezTo>
                <a:cubicBezTo>
                  <a:pt x="9908" y="3428"/>
                  <a:pt x="9372" y="3257"/>
                  <a:pt x="8806" y="3257"/>
                </a:cubicBezTo>
                <a:cubicBezTo>
                  <a:pt x="7179" y="3257"/>
                  <a:pt x="5300" y="4673"/>
                  <a:pt x="4405" y="5847"/>
                </a:cubicBezTo>
                <a:cubicBezTo>
                  <a:pt x="3480" y="7070"/>
                  <a:pt x="3151" y="8465"/>
                  <a:pt x="3119" y="9969"/>
                </a:cubicBezTo>
                <a:cubicBezTo>
                  <a:pt x="3057" y="10534"/>
                  <a:pt x="3057" y="11082"/>
                  <a:pt x="3166" y="11584"/>
                </a:cubicBezTo>
                <a:cubicBezTo>
                  <a:pt x="3229" y="12148"/>
                  <a:pt x="3386" y="12681"/>
                  <a:pt x="3762" y="13042"/>
                </a:cubicBezTo>
                <a:cubicBezTo>
                  <a:pt x="4410" y="13966"/>
                  <a:pt x="5402" y="14364"/>
                  <a:pt x="6435" y="14364"/>
                </a:cubicBezTo>
                <a:cubicBezTo>
                  <a:pt x="8452" y="14364"/>
                  <a:pt x="10628" y="12847"/>
                  <a:pt x="10721" y="10753"/>
                </a:cubicBezTo>
                <a:cubicBezTo>
                  <a:pt x="10737" y="10722"/>
                  <a:pt x="10753" y="10690"/>
                  <a:pt x="10768" y="10659"/>
                </a:cubicBezTo>
                <a:cubicBezTo>
                  <a:pt x="10847" y="11051"/>
                  <a:pt x="10988" y="11411"/>
                  <a:pt x="11223" y="11709"/>
                </a:cubicBezTo>
                <a:cubicBezTo>
                  <a:pt x="11651" y="12266"/>
                  <a:pt x="12298" y="12511"/>
                  <a:pt x="12963" y="12511"/>
                </a:cubicBezTo>
                <a:cubicBezTo>
                  <a:pt x="13590" y="12511"/>
                  <a:pt x="14232" y="12293"/>
                  <a:pt x="14718" y="11913"/>
                </a:cubicBezTo>
                <a:cubicBezTo>
                  <a:pt x="16239" y="10737"/>
                  <a:pt x="16286" y="8480"/>
                  <a:pt x="16145" y="6741"/>
                </a:cubicBezTo>
                <a:cubicBezTo>
                  <a:pt x="15972" y="4593"/>
                  <a:pt x="15345" y="2179"/>
                  <a:pt x="13402" y="957"/>
                </a:cubicBezTo>
                <a:cubicBezTo>
                  <a:pt x="12508" y="392"/>
                  <a:pt x="11521" y="110"/>
                  <a:pt x="10502" y="32"/>
                </a:cubicBezTo>
                <a:cubicBezTo>
                  <a:pt x="10471" y="16"/>
                  <a:pt x="10439" y="1"/>
                  <a:pt x="10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8" name="Google Shape;838;p14"/>
          <p:cNvGrpSpPr/>
          <p:nvPr/>
        </p:nvGrpSpPr>
        <p:grpSpPr>
          <a:xfrm>
            <a:off x="231628" y="684223"/>
            <a:ext cx="1745583" cy="230173"/>
            <a:chOff x="1394800" y="3522000"/>
            <a:chExt cx="1048650" cy="138275"/>
          </a:xfrm>
        </p:grpSpPr>
        <p:sp>
          <p:nvSpPr>
            <p:cNvPr id="839" name="Google Shape;839;p1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48" name="Google Shape;84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134" y="1632500"/>
            <a:ext cx="3752100" cy="248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Google Shape;853;p10"/>
          <p:cNvGrpSpPr/>
          <p:nvPr/>
        </p:nvGrpSpPr>
        <p:grpSpPr>
          <a:xfrm>
            <a:off x="3857463" y="914400"/>
            <a:ext cx="4379062" cy="176025"/>
            <a:chOff x="4345425" y="2175475"/>
            <a:chExt cx="800750" cy="176025"/>
          </a:xfrm>
        </p:grpSpPr>
        <p:sp>
          <p:nvSpPr>
            <p:cNvPr id="854" name="Google Shape;854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6" name="Google Shape;856;p10"/>
          <p:cNvGrpSpPr/>
          <p:nvPr/>
        </p:nvGrpSpPr>
        <p:grpSpPr>
          <a:xfrm>
            <a:off x="4357165" y="2834400"/>
            <a:ext cx="3810209" cy="176025"/>
            <a:chOff x="4345425" y="2175475"/>
            <a:chExt cx="800750" cy="176025"/>
          </a:xfrm>
        </p:grpSpPr>
        <p:sp>
          <p:nvSpPr>
            <p:cNvPr id="857" name="Google Shape;857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" name="Google Shape;859;p10"/>
          <p:cNvSpPr txBox="1">
            <a:spLocks noGrp="1"/>
          </p:cNvSpPr>
          <p:nvPr>
            <p:ph type="title"/>
          </p:nvPr>
        </p:nvSpPr>
        <p:spPr>
          <a:xfrm>
            <a:off x="1550600" y="1185763"/>
            <a:ext cx="65328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5300"/>
              <a:t>Áreas de servicio al estudiante </a:t>
            </a:r>
            <a:endParaRPr sz="530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5300"/>
          </a:p>
        </p:txBody>
      </p:sp>
      <p:pic>
        <p:nvPicPr>
          <p:cNvPr id="860" name="Google Shape;86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950" y="1997101"/>
            <a:ext cx="4040700" cy="26892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861" name="Google Shape;861;p10"/>
          <p:cNvSpPr txBox="1"/>
          <p:nvPr/>
        </p:nvSpPr>
        <p:spPr>
          <a:xfrm>
            <a:off x="5069200" y="30499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2"/>
                </a:solidFill>
              </a:rPr>
              <a:t>Tutorías complementarias</a:t>
            </a:r>
            <a:endParaRPr sz="1600"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11"/>
          <p:cNvGrpSpPr/>
          <p:nvPr/>
        </p:nvGrpSpPr>
        <p:grpSpPr>
          <a:xfrm rot="1171993">
            <a:off x="6982601" y="428607"/>
            <a:ext cx="972338" cy="585347"/>
            <a:chOff x="4345425" y="2175475"/>
            <a:chExt cx="800750" cy="176025"/>
          </a:xfrm>
        </p:grpSpPr>
        <p:sp>
          <p:nvSpPr>
            <p:cNvPr id="867" name="Google Shape;867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11"/>
          <p:cNvSpPr txBox="1">
            <a:spLocks noGrp="1"/>
          </p:cNvSpPr>
          <p:nvPr>
            <p:ph type="subTitle" idx="1"/>
          </p:nvPr>
        </p:nvSpPr>
        <p:spPr>
          <a:xfrm>
            <a:off x="4125775" y="1249200"/>
            <a:ext cx="4074900" cy="26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</a:rPr>
              <a:t>Seguro para Alumnos:</a:t>
            </a:r>
            <a:endParaRPr sz="15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•Seguro Contra ​Accidentes.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b="1" dirty="0">
                <a:solidFill>
                  <a:schemeClr val="dk1"/>
                </a:solidFill>
              </a:rPr>
              <a:t>•Seguro en Caso de Muerte del Padre o Tutor.</a:t>
            </a: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dk1"/>
                </a:solidFill>
              </a:rPr>
              <a:t>• Seguro Facultat​i​vo IMSS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870" name="Google Shape;870;p11"/>
          <p:cNvSpPr txBox="1">
            <a:spLocks noGrp="1"/>
          </p:cNvSpPr>
          <p:nvPr>
            <p:ph type="title" idx="4"/>
          </p:nvPr>
        </p:nvSpPr>
        <p:spPr>
          <a:xfrm>
            <a:off x="3988325" y="353775"/>
            <a:ext cx="45195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900"/>
              <a:t>Registro Escolar</a:t>
            </a:r>
            <a:endParaRPr sz="3200"/>
          </a:p>
        </p:txBody>
      </p:sp>
      <p:grpSp>
        <p:nvGrpSpPr>
          <p:cNvPr id="871" name="Google Shape;871;p11"/>
          <p:cNvGrpSpPr/>
          <p:nvPr/>
        </p:nvGrpSpPr>
        <p:grpSpPr>
          <a:xfrm>
            <a:off x="4236511" y="993800"/>
            <a:ext cx="4297465" cy="176025"/>
            <a:chOff x="4345425" y="2175475"/>
            <a:chExt cx="800750" cy="176025"/>
          </a:xfrm>
        </p:grpSpPr>
        <p:sp>
          <p:nvSpPr>
            <p:cNvPr id="872" name="Google Shape;872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" name="Google Shape;874;p11"/>
          <p:cNvGrpSpPr/>
          <p:nvPr/>
        </p:nvGrpSpPr>
        <p:grpSpPr>
          <a:xfrm>
            <a:off x="168845" y="4686309"/>
            <a:ext cx="2433812" cy="320922"/>
            <a:chOff x="1394800" y="3522000"/>
            <a:chExt cx="1048650" cy="138275"/>
          </a:xfrm>
        </p:grpSpPr>
        <p:sp>
          <p:nvSpPr>
            <p:cNvPr id="875" name="Google Shape;875;p1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4" name="Google Shape;884;p11"/>
          <p:cNvGrpSpPr/>
          <p:nvPr/>
        </p:nvGrpSpPr>
        <p:grpSpPr>
          <a:xfrm rot="-2482112">
            <a:off x="3269826" y="1103868"/>
            <a:ext cx="953582" cy="396167"/>
            <a:chOff x="-605225" y="2384875"/>
            <a:chExt cx="787975" cy="303650"/>
          </a:xfrm>
        </p:grpSpPr>
        <p:sp>
          <p:nvSpPr>
            <p:cNvPr id="885" name="Google Shape;885;p1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3" name="Google Shape;893;p11"/>
          <p:cNvSpPr txBox="1"/>
          <p:nvPr/>
        </p:nvSpPr>
        <p:spPr>
          <a:xfrm>
            <a:off x="168850" y="1224725"/>
            <a:ext cx="3853200" cy="23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</a:rPr>
              <a:t>Trámites:</a:t>
            </a:r>
            <a:endParaRPr sz="16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•Recepción de Documentación Escolar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</a:rPr>
              <a:t>•Credencial Electrónica ITSON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•Solicitud de Constancias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</a:rPr>
              <a:t>•Selección de Carga Académica</a:t>
            </a:r>
            <a:endParaRPr sz="12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</a:rPr>
              <a:t>•Solicitud de Examen Especial y examen no-ordinario.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b="1" dirty="0">
                <a:solidFill>
                  <a:schemeClr val="dk1"/>
                </a:solidFill>
              </a:rPr>
              <a:t>•Solicitud de Expedición de Título Profesional.</a:t>
            </a: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894" name="Google Shape;894;p11"/>
          <p:cNvSpPr txBox="1"/>
          <p:nvPr/>
        </p:nvSpPr>
        <p:spPr>
          <a:xfrm>
            <a:off x="6535400" y="3890775"/>
            <a:ext cx="22227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Horario</a:t>
            </a:r>
            <a:endParaRPr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Lunes a viernes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8​:00am a 4:00pm.​</a:t>
            </a:r>
            <a:endParaRPr sz="1100" b="1">
              <a:solidFill>
                <a:schemeClr val="dk1"/>
              </a:solidFill>
            </a:endParaRPr>
          </a:p>
        </p:txBody>
      </p:sp>
      <p:sp>
        <p:nvSpPr>
          <p:cNvPr id="895" name="Google Shape;895;p11"/>
          <p:cNvSpPr txBox="1"/>
          <p:nvPr/>
        </p:nvSpPr>
        <p:spPr>
          <a:xfrm>
            <a:off x="513350" y="3866100"/>
            <a:ext cx="17448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W​hatsapp​​</a:t>
            </a:r>
            <a:endParaRPr b="1" u="sng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​6441-98-24-97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6441-61-78-36​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96" name="Google Shape;896;p11"/>
          <p:cNvSpPr txBox="1"/>
          <p:nvPr/>
        </p:nvSpPr>
        <p:spPr>
          <a:xfrm>
            <a:off x="2347700" y="3881925"/>
            <a:ext cx="4187700" cy="8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Mayores Informes   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https://www.itson.mx/mesadeayuda</a:t>
            </a:r>
            <a:endParaRPr sz="1100" b="1" u="sng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mesadeayuda@itson.edu.mx</a:t>
            </a:r>
            <a:r>
              <a:rPr lang="en" sz="1100" b="1">
                <a:solidFill>
                  <a:schemeClr val="dk1"/>
                </a:solidFill>
              </a:rPr>
              <a:t> </a:t>
            </a:r>
            <a:endParaRPr sz="1100" b="1">
              <a:solidFill>
                <a:schemeClr val="dk1"/>
              </a:solidFill>
            </a:endParaRPr>
          </a:p>
        </p:txBody>
      </p:sp>
      <p:pic>
        <p:nvPicPr>
          <p:cNvPr id="897" name="Google Shape;89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3475" y="2552515"/>
            <a:ext cx="4519500" cy="1051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g22af9d2fb5f_0_1"/>
          <p:cNvGrpSpPr/>
          <p:nvPr/>
        </p:nvGrpSpPr>
        <p:grpSpPr>
          <a:xfrm rot="1171993">
            <a:off x="7470601" y="1038382"/>
            <a:ext cx="972338" cy="585347"/>
            <a:chOff x="4345425" y="2175475"/>
            <a:chExt cx="800750" cy="176025"/>
          </a:xfrm>
        </p:grpSpPr>
        <p:sp>
          <p:nvSpPr>
            <p:cNvPr id="903" name="Google Shape;903;g22af9d2fb5f_0_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g22af9d2fb5f_0_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g22af9d2fb5f_0_1"/>
          <p:cNvGrpSpPr/>
          <p:nvPr/>
        </p:nvGrpSpPr>
        <p:grpSpPr>
          <a:xfrm rot="1171993">
            <a:off x="7691151" y="3682957"/>
            <a:ext cx="972338" cy="585347"/>
            <a:chOff x="4345425" y="2175475"/>
            <a:chExt cx="800750" cy="176025"/>
          </a:xfrm>
        </p:grpSpPr>
        <p:sp>
          <p:nvSpPr>
            <p:cNvPr id="906" name="Google Shape;906;g22af9d2fb5f_0_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g22af9d2fb5f_0_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8" name="Google Shape;908;g22af9d2fb5f_0_1"/>
          <p:cNvSpPr txBox="1">
            <a:spLocks noGrp="1"/>
          </p:cNvSpPr>
          <p:nvPr>
            <p:ph type="title" idx="4"/>
          </p:nvPr>
        </p:nvSpPr>
        <p:spPr>
          <a:xfrm>
            <a:off x="3856725" y="97200"/>
            <a:ext cx="36279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Bibliotecas</a:t>
            </a:r>
            <a:r>
              <a:rPr lang="en" sz="3300"/>
              <a:t> </a:t>
            </a:r>
            <a:endParaRPr sz="3300"/>
          </a:p>
        </p:txBody>
      </p:sp>
      <p:grpSp>
        <p:nvGrpSpPr>
          <p:cNvPr id="909" name="Google Shape;909;g22af9d2fb5f_0_1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910" name="Google Shape;910;g22af9d2fb5f_0_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g22af9d2fb5f_0_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2" name="Google Shape;912;g22af9d2fb5f_0_1"/>
          <p:cNvGrpSpPr/>
          <p:nvPr/>
        </p:nvGrpSpPr>
        <p:grpSpPr>
          <a:xfrm>
            <a:off x="3204909" y="4093095"/>
            <a:ext cx="2673673" cy="448759"/>
            <a:chOff x="1394800" y="3522000"/>
            <a:chExt cx="1048650" cy="138275"/>
          </a:xfrm>
        </p:grpSpPr>
        <p:sp>
          <p:nvSpPr>
            <p:cNvPr id="913" name="Google Shape;913;g22af9d2fb5f_0_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g22af9d2fb5f_0_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g22af9d2fb5f_0_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22af9d2fb5f_0_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g22af9d2fb5f_0_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g22af9d2fb5f_0_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g22af9d2fb5f_0_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g22af9d2fb5f_0_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g22af9d2fb5f_0_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2" name="Google Shape;922;g22af9d2fb5f_0_1"/>
          <p:cNvSpPr txBox="1"/>
          <p:nvPr/>
        </p:nvSpPr>
        <p:spPr>
          <a:xfrm rot="-720647">
            <a:off x="5644714" y="3878959"/>
            <a:ext cx="1558416" cy="107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 sz="1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 sz="1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 sz="1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sz="1100" b="1" i="0" u="none" strike="noStrike" cap="none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923" name="Google Shape;923;g22af9d2fb5f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227" y="1315129"/>
            <a:ext cx="2673673" cy="2547346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g22af9d2fb5f_0_1"/>
          <p:cNvSpPr txBox="1"/>
          <p:nvPr/>
        </p:nvSpPr>
        <p:spPr>
          <a:xfrm>
            <a:off x="6134750" y="1779000"/>
            <a:ext cx="25986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Algunos de los servicios disponibles:</a:t>
            </a:r>
            <a:endParaRPr sz="12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•Consulta en sala.</a:t>
            </a:r>
            <a:endParaRPr sz="12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•Préstamo de acervo a domicilio.</a:t>
            </a:r>
            <a:endParaRPr sz="12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•Autopréstamo de acervo</a:t>
            </a:r>
            <a:endParaRPr sz="12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•Buzón de devoluciones​.</a:t>
            </a:r>
            <a:endParaRPr sz="12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•Cubículos.</a:t>
            </a:r>
            <a:endParaRPr sz="12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•Consulta bibliográfica virtual.</a:t>
            </a:r>
            <a:endParaRPr sz="12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925" name="Google Shape;925;g22af9d2fb5f_0_1"/>
          <p:cNvSpPr txBox="1"/>
          <p:nvPr/>
        </p:nvSpPr>
        <p:spPr>
          <a:xfrm>
            <a:off x="103116" y="937540"/>
            <a:ext cx="3238111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Horario durante el semestre: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7:00 am a 7:00 pm</a:t>
            </a:r>
            <a:endParaRPr sz="15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En cada biblioteca, puedes solicitar hasta 10 libros por 15 días y tienes derecho a 1 renovación. </a:t>
            </a:r>
            <a:endParaRPr sz="15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La renovación de tus préstamos, la puedes hacer en:</a:t>
            </a:r>
            <a:endParaRPr sz="15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u="sng" dirty="0">
                <a:solidFill>
                  <a:schemeClr val="hlink"/>
                </a:solidFill>
                <a:latin typeface="Itim"/>
                <a:ea typeface="Itim"/>
                <a:cs typeface="Itim"/>
                <a:sym typeface="Itim"/>
                <a:hlinkClick r:id="rId4"/>
              </a:rPr>
              <a:t>https://sib.itson.edu.mx/</a:t>
            </a:r>
            <a:r>
              <a:rPr lang="en" sz="15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(ingresando con tu ID y contraseña). Mas información en la siguiente liga: </a:t>
            </a:r>
            <a:r>
              <a:rPr lang="es-MX" sz="15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  <a:hlinkClick r:id="rId5"/>
              </a:rPr>
              <a:t>https://www.itson.mx/servicios/biblioteca/Paginas/horarios.aspx</a:t>
            </a:r>
            <a:r>
              <a:rPr lang="es-MX" sz="15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 sz="15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926" name="Google Shape;926;g22af9d2fb5f_0_1"/>
          <p:cNvSpPr/>
          <p:nvPr/>
        </p:nvSpPr>
        <p:spPr>
          <a:xfrm rot="1150406">
            <a:off x="2999655" y="470700"/>
            <a:ext cx="900478" cy="667909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g22af9d2fb5f_1_32"/>
          <p:cNvGrpSpPr/>
          <p:nvPr/>
        </p:nvGrpSpPr>
        <p:grpSpPr>
          <a:xfrm rot="1171993">
            <a:off x="7231851" y="4151395"/>
            <a:ext cx="972338" cy="585347"/>
            <a:chOff x="4345425" y="2175475"/>
            <a:chExt cx="800750" cy="176025"/>
          </a:xfrm>
        </p:grpSpPr>
        <p:sp>
          <p:nvSpPr>
            <p:cNvPr id="932" name="Google Shape;932;g22af9d2fb5f_1_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g22af9d2fb5f_1_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4" name="Google Shape;934;g22af9d2fb5f_1_32"/>
          <p:cNvSpPr txBox="1">
            <a:spLocks noGrp="1"/>
          </p:cNvSpPr>
          <p:nvPr>
            <p:ph type="subTitle" idx="1"/>
          </p:nvPr>
        </p:nvSpPr>
        <p:spPr>
          <a:xfrm>
            <a:off x="4114450" y="1954805"/>
            <a:ext cx="3668400" cy="26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Apoyo psicológico y consejería.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Enfermería.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Consulta médica.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Nutrición.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Prescripción del ejercicio físico.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Modalidades: atención personalizada, grupal y colectiva.</a:t>
            </a:r>
            <a:endParaRPr sz="1200" b="1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chemeClr val="dk1"/>
                </a:solidFill>
              </a:rPr>
              <a:t>Actividades: actividades recreativas, talleres, actividades deportivas, conferencias, ferias, etc.</a:t>
            </a:r>
            <a:r>
              <a:rPr lang="en" sz="400" b="1">
                <a:solidFill>
                  <a:schemeClr val="dk1"/>
                </a:solidFill>
              </a:rPr>
              <a:t>​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935" name="Google Shape;935;g22af9d2fb5f_1_32"/>
          <p:cNvSpPr txBox="1">
            <a:spLocks noGrp="1"/>
          </p:cNvSpPr>
          <p:nvPr>
            <p:ph type="title" idx="4"/>
          </p:nvPr>
        </p:nvSpPr>
        <p:spPr>
          <a:xfrm>
            <a:off x="3459200" y="541275"/>
            <a:ext cx="48147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00"/>
              <a:t>Centro de Universidad Saludable</a:t>
            </a:r>
            <a:endParaRPr sz="2500"/>
          </a:p>
        </p:txBody>
      </p:sp>
      <p:sp>
        <p:nvSpPr>
          <p:cNvPr id="936" name="Google Shape;936;g22af9d2fb5f_1_32"/>
          <p:cNvSpPr txBox="1">
            <a:spLocks noGrp="1"/>
          </p:cNvSpPr>
          <p:nvPr>
            <p:ph type="ctrTitle"/>
          </p:nvPr>
        </p:nvSpPr>
        <p:spPr>
          <a:xfrm>
            <a:off x="2953625" y="1817638"/>
            <a:ext cx="11121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800"/>
              <a:t>A través: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600" b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6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00"/>
          </a:p>
        </p:txBody>
      </p:sp>
      <p:sp>
        <p:nvSpPr>
          <p:cNvPr id="937" name="Google Shape;937;g22af9d2fb5f_1_32"/>
          <p:cNvSpPr txBox="1">
            <a:spLocks noGrp="1"/>
          </p:cNvSpPr>
          <p:nvPr>
            <p:ph type="ctrTitle" idx="3"/>
          </p:nvPr>
        </p:nvSpPr>
        <p:spPr>
          <a:xfrm>
            <a:off x="3552450" y="1111800"/>
            <a:ext cx="49284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700"/>
              <a:t>Te brinda atención temprana, oportuna y profesional en los aspectos de la salud física y salud emocional.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700"/>
          </a:p>
        </p:txBody>
      </p:sp>
      <p:grpSp>
        <p:nvGrpSpPr>
          <p:cNvPr id="938" name="Google Shape;938;g22af9d2fb5f_1_32"/>
          <p:cNvGrpSpPr/>
          <p:nvPr/>
        </p:nvGrpSpPr>
        <p:grpSpPr>
          <a:xfrm>
            <a:off x="3742636" y="868750"/>
            <a:ext cx="4192727" cy="176025"/>
            <a:chOff x="4345425" y="2175475"/>
            <a:chExt cx="800750" cy="176025"/>
          </a:xfrm>
        </p:grpSpPr>
        <p:sp>
          <p:nvSpPr>
            <p:cNvPr id="939" name="Google Shape;939;g22af9d2fb5f_1_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g22af9d2fb5f_1_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1" name="Google Shape;941;g22af9d2fb5f_1_32"/>
          <p:cNvGrpSpPr/>
          <p:nvPr/>
        </p:nvGrpSpPr>
        <p:grpSpPr>
          <a:xfrm>
            <a:off x="168845" y="4271084"/>
            <a:ext cx="2433812" cy="320922"/>
            <a:chOff x="1394800" y="3522000"/>
            <a:chExt cx="1048650" cy="138275"/>
          </a:xfrm>
        </p:grpSpPr>
        <p:sp>
          <p:nvSpPr>
            <p:cNvPr id="942" name="Google Shape;942;g22af9d2fb5f_1_32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22af9d2fb5f_1_32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22af9d2fb5f_1_32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22af9d2fb5f_1_32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22af9d2fb5f_1_32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22af9d2fb5f_1_32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22af9d2fb5f_1_32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22af9d2fb5f_1_32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22af9d2fb5f_1_32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1" name="Google Shape;951;g22af9d2fb5f_1_32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952" name="Google Shape;952;g22af9d2fb5f_1_32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g22af9d2fb5f_1_32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22af9d2fb5f_1_32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22af9d2fb5f_1_32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22af9d2fb5f_1_32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g22af9d2fb5f_1_32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22af9d2fb5f_1_32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22af9d2fb5f_1_32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60" name="Google Shape;960;g22af9d2fb5f_1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50" y="0"/>
            <a:ext cx="2883285" cy="11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g22af9d2fb5f_1_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870" y="1284258"/>
            <a:ext cx="1935750" cy="2574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2" name="Google Shape;962;g22af9d2fb5f_1_32"/>
          <p:cNvGrpSpPr/>
          <p:nvPr/>
        </p:nvGrpSpPr>
        <p:grpSpPr>
          <a:xfrm rot="6918769">
            <a:off x="2105657" y="921834"/>
            <a:ext cx="358690" cy="788249"/>
            <a:chOff x="1276425" y="1928068"/>
            <a:chExt cx="378577" cy="1391130"/>
          </a:xfrm>
        </p:grpSpPr>
        <p:sp>
          <p:nvSpPr>
            <p:cNvPr id="963" name="Google Shape;963;g22af9d2fb5f_1_32"/>
            <p:cNvSpPr/>
            <p:nvPr/>
          </p:nvSpPr>
          <p:spPr>
            <a:xfrm>
              <a:off x="1282125" y="1942105"/>
              <a:ext cx="360053" cy="1366551"/>
            </a:xfrm>
            <a:custGeom>
              <a:avLst/>
              <a:gdLst/>
              <a:ahLst/>
              <a:cxnLst/>
              <a:rect l="l" t="t" r="r" b="b"/>
              <a:pathLst>
                <a:path w="6317" h="21906" extrusionOk="0">
                  <a:moveTo>
                    <a:pt x="6015" y="1"/>
                  </a:moveTo>
                  <a:cubicBezTo>
                    <a:pt x="4303" y="188"/>
                    <a:pt x="2548" y="354"/>
                    <a:pt x="830" y="354"/>
                  </a:cubicBezTo>
                  <a:cubicBezTo>
                    <a:pt x="712" y="354"/>
                    <a:pt x="594" y="353"/>
                    <a:pt x="477" y="352"/>
                  </a:cubicBezTo>
                  <a:lnTo>
                    <a:pt x="477" y="352"/>
                  </a:lnTo>
                  <a:cubicBezTo>
                    <a:pt x="602" y="7394"/>
                    <a:pt x="0" y="14437"/>
                    <a:pt x="151" y="21505"/>
                  </a:cubicBezTo>
                  <a:cubicBezTo>
                    <a:pt x="1078" y="21505"/>
                    <a:pt x="2005" y="21580"/>
                    <a:pt x="2908" y="21655"/>
                  </a:cubicBezTo>
                  <a:cubicBezTo>
                    <a:pt x="3810" y="21730"/>
                    <a:pt x="4762" y="21730"/>
                    <a:pt x="5639" y="21906"/>
                  </a:cubicBezTo>
                  <a:cubicBezTo>
                    <a:pt x="5840" y="18297"/>
                    <a:pt x="6015" y="14713"/>
                    <a:pt x="6066" y="11104"/>
                  </a:cubicBezTo>
                  <a:cubicBezTo>
                    <a:pt x="6091" y="9174"/>
                    <a:pt x="6091" y="7269"/>
                    <a:pt x="6091" y="5364"/>
                  </a:cubicBezTo>
                  <a:cubicBezTo>
                    <a:pt x="6091" y="4663"/>
                    <a:pt x="6066" y="3961"/>
                    <a:pt x="6066" y="3259"/>
                  </a:cubicBezTo>
                  <a:cubicBezTo>
                    <a:pt x="6066" y="2983"/>
                    <a:pt x="6316" y="452"/>
                    <a:pt x="6316" y="1"/>
                  </a:cubicBezTo>
                  <a:lnTo>
                    <a:pt x="6316" y="1"/>
                  </a:lnTo>
                  <a:cubicBezTo>
                    <a:pt x="6296" y="42"/>
                    <a:pt x="6259" y="83"/>
                    <a:pt x="6218" y="83"/>
                  </a:cubicBezTo>
                  <a:cubicBezTo>
                    <a:pt x="6209" y="83"/>
                    <a:pt x="6200" y="81"/>
                    <a:pt x="6191" y="76"/>
                  </a:cubicBezTo>
                  <a:cubicBezTo>
                    <a:pt x="6141" y="76"/>
                    <a:pt x="6116" y="76"/>
                    <a:pt x="6066" y="51"/>
                  </a:cubicBezTo>
                  <a:cubicBezTo>
                    <a:pt x="6040" y="51"/>
                    <a:pt x="6015" y="26"/>
                    <a:pt x="6015" y="1"/>
                  </a:cubicBezTo>
                  <a:close/>
                </a:path>
              </a:pathLst>
            </a:custGeom>
            <a:solidFill>
              <a:srgbClr val="E0E0E0">
                <a:alpha val="6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g22af9d2fb5f_1_32"/>
            <p:cNvSpPr/>
            <p:nvPr/>
          </p:nvSpPr>
          <p:spPr>
            <a:xfrm>
              <a:off x="1276425" y="1928068"/>
              <a:ext cx="378577" cy="1391130"/>
            </a:xfrm>
            <a:custGeom>
              <a:avLst/>
              <a:gdLst/>
              <a:ahLst/>
              <a:cxnLst/>
              <a:rect l="l" t="t" r="r" b="b"/>
              <a:pathLst>
                <a:path w="6642" h="22300" extrusionOk="0">
                  <a:moveTo>
                    <a:pt x="6248" y="58"/>
                  </a:moveTo>
                  <a:lnTo>
                    <a:pt x="6248" y="58"/>
                  </a:lnTo>
                  <a:cubicBezTo>
                    <a:pt x="6262" y="64"/>
                    <a:pt x="6270" y="73"/>
                    <a:pt x="6268" y="73"/>
                  </a:cubicBezTo>
                  <a:cubicBezTo>
                    <a:pt x="6266" y="73"/>
                    <a:pt x="6260" y="69"/>
                    <a:pt x="6248" y="58"/>
                  </a:cubicBezTo>
                  <a:close/>
                  <a:moveTo>
                    <a:pt x="6046" y="462"/>
                  </a:moveTo>
                  <a:cubicBezTo>
                    <a:pt x="6073" y="478"/>
                    <a:pt x="6105" y="493"/>
                    <a:pt x="6140" y="502"/>
                  </a:cubicBezTo>
                  <a:lnTo>
                    <a:pt x="6090" y="502"/>
                  </a:lnTo>
                  <a:lnTo>
                    <a:pt x="6173" y="518"/>
                  </a:lnTo>
                  <a:lnTo>
                    <a:pt x="6173" y="518"/>
                  </a:lnTo>
                  <a:cubicBezTo>
                    <a:pt x="6120" y="1295"/>
                    <a:pt x="6032" y="2124"/>
                    <a:pt x="5965" y="2933"/>
                  </a:cubicBezTo>
                  <a:lnTo>
                    <a:pt x="5940" y="3284"/>
                  </a:lnTo>
                  <a:lnTo>
                    <a:pt x="5940" y="3484"/>
                  </a:lnTo>
                  <a:lnTo>
                    <a:pt x="5940" y="3659"/>
                  </a:lnTo>
                  <a:lnTo>
                    <a:pt x="5940" y="4336"/>
                  </a:lnTo>
                  <a:lnTo>
                    <a:pt x="5940" y="5715"/>
                  </a:lnTo>
                  <a:cubicBezTo>
                    <a:pt x="5940" y="7519"/>
                    <a:pt x="5890" y="9349"/>
                    <a:pt x="5915" y="11178"/>
                  </a:cubicBezTo>
                  <a:lnTo>
                    <a:pt x="5739" y="16542"/>
                  </a:lnTo>
                  <a:lnTo>
                    <a:pt x="5614" y="21955"/>
                  </a:lnTo>
                  <a:cubicBezTo>
                    <a:pt x="5589" y="21930"/>
                    <a:pt x="5614" y="21905"/>
                    <a:pt x="5589" y="21905"/>
                  </a:cubicBezTo>
                  <a:lnTo>
                    <a:pt x="5439" y="21855"/>
                  </a:lnTo>
                  <a:lnTo>
                    <a:pt x="5088" y="21805"/>
                  </a:lnTo>
                  <a:cubicBezTo>
                    <a:pt x="4837" y="21780"/>
                    <a:pt x="4612" y="21755"/>
                    <a:pt x="4386" y="21755"/>
                  </a:cubicBezTo>
                  <a:lnTo>
                    <a:pt x="3008" y="21655"/>
                  </a:lnTo>
                  <a:lnTo>
                    <a:pt x="471" y="21516"/>
                  </a:lnTo>
                  <a:lnTo>
                    <a:pt x="471" y="21516"/>
                  </a:lnTo>
                  <a:cubicBezTo>
                    <a:pt x="428" y="19833"/>
                    <a:pt x="452" y="18149"/>
                    <a:pt x="476" y="16441"/>
                  </a:cubicBezTo>
                  <a:cubicBezTo>
                    <a:pt x="551" y="14687"/>
                    <a:pt x="426" y="12933"/>
                    <a:pt x="526" y="11153"/>
                  </a:cubicBezTo>
                  <a:lnTo>
                    <a:pt x="752" y="5865"/>
                  </a:lnTo>
                  <a:cubicBezTo>
                    <a:pt x="800" y="4185"/>
                    <a:pt x="825" y="2483"/>
                    <a:pt x="805" y="802"/>
                  </a:cubicBezTo>
                  <a:lnTo>
                    <a:pt x="805" y="802"/>
                  </a:lnTo>
                  <a:cubicBezTo>
                    <a:pt x="2552" y="790"/>
                    <a:pt x="4299" y="649"/>
                    <a:pt x="6046" y="462"/>
                  </a:cubicBezTo>
                  <a:close/>
                  <a:moveTo>
                    <a:pt x="6090" y="0"/>
                  </a:moveTo>
                  <a:cubicBezTo>
                    <a:pt x="4261" y="201"/>
                    <a:pt x="2406" y="376"/>
                    <a:pt x="577" y="376"/>
                  </a:cubicBezTo>
                  <a:cubicBezTo>
                    <a:pt x="451" y="376"/>
                    <a:pt x="376" y="451"/>
                    <a:pt x="376" y="577"/>
                  </a:cubicBezTo>
                  <a:cubicBezTo>
                    <a:pt x="401" y="2331"/>
                    <a:pt x="376" y="4111"/>
                    <a:pt x="351" y="5865"/>
                  </a:cubicBezTo>
                  <a:cubicBezTo>
                    <a:pt x="351" y="7619"/>
                    <a:pt x="301" y="9399"/>
                    <a:pt x="276" y="11153"/>
                  </a:cubicBezTo>
                  <a:cubicBezTo>
                    <a:pt x="251" y="12908"/>
                    <a:pt x="25" y="14662"/>
                    <a:pt x="50" y="16441"/>
                  </a:cubicBezTo>
                  <a:cubicBezTo>
                    <a:pt x="0" y="18196"/>
                    <a:pt x="0" y="19975"/>
                    <a:pt x="25" y="21730"/>
                  </a:cubicBezTo>
                  <a:cubicBezTo>
                    <a:pt x="25" y="21855"/>
                    <a:pt x="125" y="21955"/>
                    <a:pt x="251" y="21955"/>
                  </a:cubicBezTo>
                  <a:lnTo>
                    <a:pt x="2983" y="22106"/>
                  </a:lnTo>
                  <a:lnTo>
                    <a:pt x="4361" y="22181"/>
                  </a:lnTo>
                  <a:cubicBezTo>
                    <a:pt x="4587" y="22181"/>
                    <a:pt x="4812" y="22206"/>
                    <a:pt x="5038" y="22231"/>
                  </a:cubicBezTo>
                  <a:lnTo>
                    <a:pt x="5363" y="22256"/>
                  </a:lnTo>
                  <a:lnTo>
                    <a:pt x="5539" y="22281"/>
                  </a:lnTo>
                  <a:cubicBezTo>
                    <a:pt x="5589" y="22294"/>
                    <a:pt x="5645" y="22300"/>
                    <a:pt x="5702" y="22300"/>
                  </a:cubicBezTo>
                  <a:cubicBezTo>
                    <a:pt x="5758" y="22300"/>
                    <a:pt x="5815" y="22294"/>
                    <a:pt x="5865" y="22281"/>
                  </a:cubicBezTo>
                  <a:cubicBezTo>
                    <a:pt x="6065" y="18622"/>
                    <a:pt x="6266" y="14888"/>
                    <a:pt x="6416" y="11178"/>
                  </a:cubicBezTo>
                  <a:cubicBezTo>
                    <a:pt x="6441" y="9349"/>
                    <a:pt x="6416" y="7519"/>
                    <a:pt x="6441" y="5690"/>
                  </a:cubicBezTo>
                  <a:lnTo>
                    <a:pt x="6416" y="4336"/>
                  </a:lnTo>
                  <a:lnTo>
                    <a:pt x="6416" y="3634"/>
                  </a:lnTo>
                  <a:lnTo>
                    <a:pt x="6416" y="3484"/>
                  </a:lnTo>
                  <a:lnTo>
                    <a:pt x="6416" y="3334"/>
                  </a:lnTo>
                  <a:lnTo>
                    <a:pt x="6441" y="2983"/>
                  </a:lnTo>
                  <a:cubicBezTo>
                    <a:pt x="6514" y="2081"/>
                    <a:pt x="6611" y="1227"/>
                    <a:pt x="6639" y="306"/>
                  </a:cubicBezTo>
                  <a:lnTo>
                    <a:pt x="6639" y="306"/>
                  </a:lnTo>
                  <a:cubicBezTo>
                    <a:pt x="6640" y="304"/>
                    <a:pt x="6641" y="303"/>
                    <a:pt x="6642" y="301"/>
                  </a:cubicBezTo>
                  <a:lnTo>
                    <a:pt x="6640" y="301"/>
                  </a:lnTo>
                  <a:lnTo>
                    <a:pt x="6640" y="301"/>
                  </a:lnTo>
                  <a:cubicBezTo>
                    <a:pt x="6640" y="276"/>
                    <a:pt x="6641" y="251"/>
                    <a:pt x="6642" y="226"/>
                  </a:cubicBezTo>
                  <a:lnTo>
                    <a:pt x="6191" y="176"/>
                  </a:lnTo>
                  <a:cubicBezTo>
                    <a:pt x="6216" y="75"/>
                    <a:pt x="6266" y="75"/>
                    <a:pt x="6316" y="75"/>
                  </a:cubicBezTo>
                  <a:lnTo>
                    <a:pt x="6341" y="75"/>
                  </a:lnTo>
                  <a:lnTo>
                    <a:pt x="6241" y="50"/>
                  </a:lnTo>
                  <a:cubicBezTo>
                    <a:pt x="6216" y="25"/>
                    <a:pt x="6140" y="0"/>
                    <a:pt x="609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5" name="Google Shape;965;g22af9d2fb5f_1_32"/>
          <p:cNvGrpSpPr/>
          <p:nvPr/>
        </p:nvGrpSpPr>
        <p:grpSpPr>
          <a:xfrm rot="1704666">
            <a:off x="2141202" y="3474280"/>
            <a:ext cx="287610" cy="716275"/>
            <a:chOff x="3443472" y="1907731"/>
            <a:chExt cx="454327" cy="1325503"/>
          </a:xfrm>
        </p:grpSpPr>
        <p:sp>
          <p:nvSpPr>
            <p:cNvPr id="966" name="Google Shape;966;g22af9d2fb5f_1_32"/>
            <p:cNvSpPr/>
            <p:nvPr/>
          </p:nvSpPr>
          <p:spPr>
            <a:xfrm>
              <a:off x="3456297" y="1920208"/>
              <a:ext cx="427196" cy="1302484"/>
            </a:xfrm>
            <a:custGeom>
              <a:avLst/>
              <a:gdLst/>
              <a:ahLst/>
              <a:cxnLst/>
              <a:rect l="l" t="t" r="r" b="b"/>
              <a:pathLst>
                <a:path w="7495" h="20879" extrusionOk="0">
                  <a:moveTo>
                    <a:pt x="1630" y="1"/>
                  </a:moveTo>
                  <a:cubicBezTo>
                    <a:pt x="1605" y="6768"/>
                    <a:pt x="828" y="13610"/>
                    <a:pt x="1" y="20352"/>
                  </a:cubicBezTo>
                  <a:cubicBezTo>
                    <a:pt x="1605" y="20427"/>
                    <a:pt x="3234" y="20628"/>
                    <a:pt x="4813" y="20878"/>
                  </a:cubicBezTo>
                  <a:cubicBezTo>
                    <a:pt x="5665" y="14187"/>
                    <a:pt x="6267" y="7470"/>
                    <a:pt x="7495" y="803"/>
                  </a:cubicBezTo>
                  <a:lnTo>
                    <a:pt x="7495" y="803"/>
                  </a:lnTo>
                  <a:cubicBezTo>
                    <a:pt x="7478" y="803"/>
                    <a:pt x="7461" y="814"/>
                    <a:pt x="7445" y="814"/>
                  </a:cubicBezTo>
                  <a:cubicBezTo>
                    <a:pt x="7436" y="814"/>
                    <a:pt x="7428" y="811"/>
                    <a:pt x="7419" y="803"/>
                  </a:cubicBezTo>
                  <a:cubicBezTo>
                    <a:pt x="6517" y="678"/>
                    <a:pt x="5665" y="402"/>
                    <a:pt x="4763" y="277"/>
                  </a:cubicBezTo>
                  <a:cubicBezTo>
                    <a:pt x="3735" y="126"/>
                    <a:pt x="2708" y="76"/>
                    <a:pt x="1680" y="1"/>
                  </a:cubicBezTo>
                  <a:close/>
                </a:path>
              </a:pathLst>
            </a:custGeom>
            <a:solidFill>
              <a:srgbClr val="E0E0E0">
                <a:alpha val="63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22af9d2fb5f_1_32"/>
            <p:cNvSpPr/>
            <p:nvPr/>
          </p:nvSpPr>
          <p:spPr>
            <a:xfrm>
              <a:off x="3443472" y="1907731"/>
              <a:ext cx="454327" cy="1325503"/>
            </a:xfrm>
            <a:custGeom>
              <a:avLst/>
              <a:gdLst/>
              <a:ahLst/>
              <a:cxnLst/>
              <a:rect l="l" t="t" r="r" b="b"/>
              <a:pathLst>
                <a:path w="7971" h="21248" extrusionOk="0">
                  <a:moveTo>
                    <a:pt x="2077" y="442"/>
                  </a:moveTo>
                  <a:lnTo>
                    <a:pt x="3334" y="527"/>
                  </a:lnTo>
                  <a:cubicBezTo>
                    <a:pt x="3810" y="552"/>
                    <a:pt x="4311" y="602"/>
                    <a:pt x="4787" y="677"/>
                  </a:cubicBezTo>
                  <a:cubicBezTo>
                    <a:pt x="5264" y="727"/>
                    <a:pt x="5740" y="828"/>
                    <a:pt x="6216" y="953"/>
                  </a:cubicBezTo>
                  <a:lnTo>
                    <a:pt x="6943" y="1103"/>
                  </a:lnTo>
                  <a:lnTo>
                    <a:pt x="7319" y="1178"/>
                  </a:lnTo>
                  <a:lnTo>
                    <a:pt x="7452" y="1212"/>
                  </a:lnTo>
                  <a:lnTo>
                    <a:pt x="7452" y="1212"/>
                  </a:lnTo>
                  <a:cubicBezTo>
                    <a:pt x="7167" y="2790"/>
                    <a:pt x="6906" y="4389"/>
                    <a:pt x="6667" y="5965"/>
                  </a:cubicBezTo>
                  <a:cubicBezTo>
                    <a:pt x="6416" y="7645"/>
                    <a:pt x="6191" y="9324"/>
                    <a:pt x="5990" y="11003"/>
                  </a:cubicBezTo>
                  <a:lnTo>
                    <a:pt x="5414" y="16016"/>
                  </a:lnTo>
                  <a:lnTo>
                    <a:pt x="5138" y="18547"/>
                  </a:lnTo>
                  <a:lnTo>
                    <a:pt x="4988" y="19800"/>
                  </a:lnTo>
                  <a:cubicBezTo>
                    <a:pt x="4938" y="20151"/>
                    <a:pt x="4938" y="20527"/>
                    <a:pt x="4913" y="20903"/>
                  </a:cubicBezTo>
                  <a:cubicBezTo>
                    <a:pt x="4862" y="20878"/>
                    <a:pt x="4812" y="20828"/>
                    <a:pt x="4762" y="20828"/>
                  </a:cubicBezTo>
                  <a:lnTo>
                    <a:pt x="4461" y="20778"/>
                  </a:lnTo>
                  <a:lnTo>
                    <a:pt x="3860" y="20702"/>
                  </a:lnTo>
                  <a:lnTo>
                    <a:pt x="2657" y="20527"/>
                  </a:lnTo>
                  <a:cubicBezTo>
                    <a:pt x="1930" y="20436"/>
                    <a:pt x="1203" y="20386"/>
                    <a:pt x="458" y="20341"/>
                  </a:cubicBezTo>
                  <a:lnTo>
                    <a:pt x="458" y="20341"/>
                  </a:lnTo>
                  <a:cubicBezTo>
                    <a:pt x="670" y="18717"/>
                    <a:pt x="861" y="17115"/>
                    <a:pt x="1028" y="15489"/>
                  </a:cubicBezTo>
                  <a:cubicBezTo>
                    <a:pt x="1128" y="14662"/>
                    <a:pt x="1228" y="13810"/>
                    <a:pt x="1279" y="12958"/>
                  </a:cubicBezTo>
                  <a:cubicBezTo>
                    <a:pt x="1304" y="12106"/>
                    <a:pt x="1379" y="11254"/>
                    <a:pt x="1479" y="10402"/>
                  </a:cubicBezTo>
                  <a:cubicBezTo>
                    <a:pt x="1629" y="8722"/>
                    <a:pt x="1780" y="7018"/>
                    <a:pt x="1905" y="5314"/>
                  </a:cubicBezTo>
                  <a:cubicBezTo>
                    <a:pt x="2001" y="3690"/>
                    <a:pt x="2051" y="2066"/>
                    <a:pt x="2077" y="442"/>
                  </a:cubicBezTo>
                  <a:close/>
                  <a:moveTo>
                    <a:pt x="1855" y="0"/>
                  </a:moveTo>
                  <a:cubicBezTo>
                    <a:pt x="1755" y="0"/>
                    <a:pt x="1654" y="76"/>
                    <a:pt x="1654" y="201"/>
                  </a:cubicBezTo>
                  <a:cubicBezTo>
                    <a:pt x="1654" y="1905"/>
                    <a:pt x="1579" y="3610"/>
                    <a:pt x="1504" y="5289"/>
                  </a:cubicBezTo>
                  <a:cubicBezTo>
                    <a:pt x="1429" y="6993"/>
                    <a:pt x="1354" y="8697"/>
                    <a:pt x="1203" y="10376"/>
                  </a:cubicBezTo>
                  <a:cubicBezTo>
                    <a:pt x="1128" y="11229"/>
                    <a:pt x="1053" y="12081"/>
                    <a:pt x="903" y="12908"/>
                  </a:cubicBezTo>
                  <a:cubicBezTo>
                    <a:pt x="777" y="13760"/>
                    <a:pt x="702" y="14612"/>
                    <a:pt x="602" y="15439"/>
                  </a:cubicBezTo>
                  <a:cubicBezTo>
                    <a:pt x="426" y="17143"/>
                    <a:pt x="226" y="18823"/>
                    <a:pt x="0" y="20502"/>
                  </a:cubicBezTo>
                  <a:lnTo>
                    <a:pt x="0" y="20527"/>
                  </a:lnTo>
                  <a:cubicBezTo>
                    <a:pt x="0" y="20652"/>
                    <a:pt x="101" y="20752"/>
                    <a:pt x="201" y="20752"/>
                  </a:cubicBezTo>
                  <a:cubicBezTo>
                    <a:pt x="1003" y="20803"/>
                    <a:pt x="1805" y="20878"/>
                    <a:pt x="2607" y="20953"/>
                  </a:cubicBezTo>
                  <a:lnTo>
                    <a:pt x="3810" y="21103"/>
                  </a:lnTo>
                  <a:lnTo>
                    <a:pt x="4411" y="21179"/>
                  </a:lnTo>
                  <a:lnTo>
                    <a:pt x="4712" y="21229"/>
                  </a:lnTo>
                  <a:cubicBezTo>
                    <a:pt x="4787" y="21241"/>
                    <a:pt x="4862" y="21247"/>
                    <a:pt x="4938" y="21247"/>
                  </a:cubicBezTo>
                  <a:cubicBezTo>
                    <a:pt x="5013" y="21247"/>
                    <a:pt x="5088" y="21241"/>
                    <a:pt x="5163" y="21229"/>
                  </a:cubicBezTo>
                  <a:cubicBezTo>
                    <a:pt x="5238" y="20778"/>
                    <a:pt x="5339" y="20301"/>
                    <a:pt x="5389" y="19850"/>
                  </a:cubicBezTo>
                  <a:lnTo>
                    <a:pt x="5564" y="18597"/>
                  </a:lnTo>
                  <a:lnTo>
                    <a:pt x="5865" y="16066"/>
                  </a:lnTo>
                  <a:lnTo>
                    <a:pt x="6492" y="11053"/>
                  </a:lnTo>
                  <a:cubicBezTo>
                    <a:pt x="6717" y="9374"/>
                    <a:pt x="6918" y="7720"/>
                    <a:pt x="7143" y="6041"/>
                  </a:cubicBezTo>
                  <a:cubicBezTo>
                    <a:pt x="7394" y="4386"/>
                    <a:pt x="7644" y="2707"/>
                    <a:pt x="7945" y="1053"/>
                  </a:cubicBezTo>
                  <a:cubicBezTo>
                    <a:pt x="7970" y="1028"/>
                    <a:pt x="7970" y="1028"/>
                    <a:pt x="7970" y="1003"/>
                  </a:cubicBezTo>
                  <a:cubicBezTo>
                    <a:pt x="7945" y="878"/>
                    <a:pt x="7845" y="777"/>
                    <a:pt x="7720" y="777"/>
                  </a:cubicBezTo>
                  <a:lnTo>
                    <a:pt x="7594" y="777"/>
                  </a:lnTo>
                  <a:lnTo>
                    <a:pt x="7394" y="752"/>
                  </a:lnTo>
                  <a:lnTo>
                    <a:pt x="7043" y="677"/>
                  </a:lnTo>
                  <a:lnTo>
                    <a:pt x="6316" y="502"/>
                  </a:lnTo>
                  <a:cubicBezTo>
                    <a:pt x="5840" y="401"/>
                    <a:pt x="5339" y="301"/>
                    <a:pt x="4837" y="226"/>
                  </a:cubicBezTo>
                  <a:cubicBezTo>
                    <a:pt x="4361" y="176"/>
                    <a:pt x="3860" y="126"/>
                    <a:pt x="3359" y="76"/>
                  </a:cubicBezTo>
                  <a:lnTo>
                    <a:pt x="1855" y="0"/>
                  </a:ln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2af9d2fb5f_1_146">
            <a:hlinkClick r:id="rId3"/>
          </p:cNvPr>
          <p:cNvSpPr/>
          <p:nvPr/>
        </p:nvSpPr>
        <p:spPr>
          <a:xfrm>
            <a:off x="2644225" y="3700900"/>
            <a:ext cx="3786300" cy="58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g22af9d2fb5f_1_146"/>
          <p:cNvSpPr txBox="1">
            <a:spLocks noGrp="1"/>
          </p:cNvSpPr>
          <p:nvPr>
            <p:ph type="ctrTitle"/>
          </p:nvPr>
        </p:nvSpPr>
        <p:spPr>
          <a:xfrm>
            <a:off x="2915400" y="4416450"/>
            <a:ext cx="37296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600"/>
              <a:t>CONTACTOS</a:t>
            </a:r>
            <a:endParaRPr sz="4600"/>
          </a:p>
        </p:txBody>
      </p:sp>
      <p:grpSp>
        <p:nvGrpSpPr>
          <p:cNvPr id="974" name="Google Shape;974;g22af9d2fb5f_1_146"/>
          <p:cNvGrpSpPr/>
          <p:nvPr/>
        </p:nvGrpSpPr>
        <p:grpSpPr>
          <a:xfrm>
            <a:off x="4284461" y="3817946"/>
            <a:ext cx="375421" cy="353610"/>
            <a:chOff x="2870687" y="3796508"/>
            <a:chExt cx="375421" cy="353610"/>
          </a:xfrm>
        </p:grpSpPr>
        <p:sp>
          <p:nvSpPr>
            <p:cNvPr id="975" name="Google Shape;975;g22af9d2fb5f_1_146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g22af9d2fb5f_1_146"/>
            <p:cNvSpPr/>
            <p:nvPr/>
          </p:nvSpPr>
          <p:spPr>
            <a:xfrm>
              <a:off x="3033072" y="3802104"/>
              <a:ext cx="199657" cy="342522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285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22af9d2fb5f_1_146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22af9d2fb5f_1_146"/>
            <p:cNvSpPr/>
            <p:nvPr/>
          </p:nvSpPr>
          <p:spPr>
            <a:xfrm>
              <a:off x="2870687" y="3796508"/>
              <a:ext cx="375421" cy="353610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79" name="Google Shape;979;g22af9d2fb5f_1_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2975" y="200150"/>
            <a:ext cx="2318372" cy="9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g22af9d2fb5f_1_146"/>
          <p:cNvPicPr preferRelativeResize="0"/>
          <p:nvPr/>
        </p:nvPicPr>
        <p:blipFill rotWithShape="1">
          <a:blip r:embed="rId5">
            <a:alphaModFix/>
          </a:blip>
          <a:srcRect l="-4370" r="4369"/>
          <a:stretch/>
        </p:blipFill>
        <p:spPr>
          <a:xfrm>
            <a:off x="524900" y="1129250"/>
            <a:ext cx="2685049" cy="27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g22af9d2fb5f_1_146"/>
          <p:cNvSpPr txBox="1"/>
          <p:nvPr/>
        </p:nvSpPr>
        <p:spPr>
          <a:xfrm>
            <a:off x="3209950" y="1472800"/>
            <a:ext cx="27531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</a:rPr>
              <a:t>CAMPUS EMPALME</a:t>
            </a:r>
            <a:br>
              <a:rPr lang="en" sz="1100" dirty="0">
                <a:solidFill>
                  <a:schemeClr val="dk2"/>
                </a:solidFill>
              </a:rPr>
            </a:br>
            <a:r>
              <a:rPr lang="en" sz="1100" dirty="0">
                <a:solidFill>
                  <a:schemeClr val="dk2"/>
                </a:solidFill>
              </a:rPr>
              <a:t> enfermeria.empalme@itson.edu.mx</a:t>
            </a:r>
            <a:br>
              <a:rPr lang="en" sz="1100" dirty="0">
                <a:solidFill>
                  <a:schemeClr val="dk2"/>
                </a:solidFill>
              </a:rPr>
            </a:br>
            <a:r>
              <a:rPr lang="en" sz="1100" dirty="0">
                <a:solidFill>
                  <a:schemeClr val="dk2"/>
                </a:solidFill>
              </a:rPr>
              <a:t> Tel. (622) 113 1057, ext. 7185</a:t>
            </a:r>
            <a:br>
              <a:rPr lang="en" sz="1100" dirty="0">
                <a:solidFill>
                  <a:schemeClr val="dk2"/>
                </a:solidFill>
              </a:rPr>
            </a:br>
            <a:r>
              <a:rPr lang="en" sz="1100" dirty="0">
                <a:solidFill>
                  <a:schemeClr val="dk2"/>
                </a:solidFill>
              </a:rPr>
              <a:t> Edificio Administrativo Sec. Derecha</a:t>
            </a: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982" name="Google Shape;982;g22af9d2fb5f_1_146"/>
          <p:cNvSpPr txBox="1"/>
          <p:nvPr/>
        </p:nvSpPr>
        <p:spPr>
          <a:xfrm>
            <a:off x="5963050" y="1053050"/>
            <a:ext cx="3000000" cy="24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</a:rPr>
              <a:t>UNIDAD NAVOJOA</a:t>
            </a:r>
            <a:br>
              <a:rPr lang="en" sz="1100" b="1" dirty="0">
                <a:solidFill>
                  <a:schemeClr val="dk2"/>
                </a:solidFill>
              </a:rPr>
            </a:br>
            <a:r>
              <a:rPr lang="en" sz="1100" dirty="0">
                <a:solidFill>
                  <a:schemeClr val="dk2"/>
                </a:solidFill>
              </a:rPr>
              <a:t>Lic. Mireya Guadalupe Rojas Ávalos  </a:t>
            </a:r>
            <a:r>
              <a:rPr lang="en" sz="1100" u="sng" dirty="0">
                <a:solidFill>
                  <a:schemeClr val="hlink"/>
                </a:solidFill>
                <a:hlinkClick r:id="rId6"/>
              </a:rPr>
              <a:t>mireya.rojas@itson.edu.mx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br>
              <a:rPr lang="en" sz="1100" dirty="0">
                <a:solidFill>
                  <a:schemeClr val="dk2"/>
                </a:solidFill>
              </a:rPr>
            </a:br>
            <a:r>
              <a:rPr lang="en" sz="1100" dirty="0">
                <a:solidFill>
                  <a:schemeClr val="dk2"/>
                </a:solidFill>
              </a:rPr>
              <a:t>Edificio CAS</a:t>
            </a:r>
            <a:br>
              <a:rPr lang="en" sz="1100" dirty="0">
                <a:solidFill>
                  <a:schemeClr val="dk2"/>
                </a:solidFill>
              </a:rPr>
            </a:br>
            <a:r>
              <a:rPr lang="en" sz="1100" dirty="0">
                <a:solidFill>
                  <a:schemeClr val="dk2"/>
                </a:solidFill>
              </a:rPr>
              <a:t>Tel. (642) 422 5929, ext. 5090</a:t>
            </a: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2"/>
                </a:solidFill>
              </a:rPr>
              <a:t>UNIDAD GUAYMAS</a:t>
            </a:r>
            <a:endParaRPr sz="11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2"/>
                </a:solidFill>
              </a:rPr>
              <a:t>Mtra. Damari Asbel Rodríguez Ruíz</a:t>
            </a:r>
            <a:br>
              <a:rPr lang="en" sz="1100" dirty="0">
                <a:solidFill>
                  <a:schemeClr val="dk2"/>
                </a:solidFill>
              </a:rPr>
            </a:br>
            <a:r>
              <a:rPr lang="en" sz="1100" dirty="0">
                <a:solidFill>
                  <a:schemeClr val="dk2"/>
                </a:solidFill>
              </a:rPr>
              <a:t>Edificio CEEDER, planta baja</a:t>
            </a:r>
            <a:br>
              <a:rPr lang="en" sz="1100" dirty="0">
                <a:solidFill>
                  <a:schemeClr val="dk2"/>
                </a:solidFill>
              </a:rPr>
            </a:br>
            <a:r>
              <a:rPr lang="en" sz="1100" dirty="0">
                <a:solidFill>
                  <a:schemeClr val="dk2"/>
                </a:solidFill>
              </a:rPr>
              <a:t>Tel. (622) 221 0032, ext. 6056</a:t>
            </a: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 dirty="0">
                <a:solidFill>
                  <a:schemeClr val="hlink"/>
                </a:solidFill>
                <a:hlinkClick r:id="rId7"/>
              </a:rPr>
              <a:t>damari.rodriguez@itson.edu.mx</a:t>
            </a:r>
            <a:r>
              <a:rPr lang="en" sz="1100" dirty="0">
                <a:solidFill>
                  <a:schemeClr val="dk2"/>
                </a:solidFill>
              </a:rPr>
              <a:t> </a:t>
            </a:r>
            <a:endParaRPr sz="11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g22af9d2fb5f_1_165"/>
          <p:cNvGrpSpPr/>
          <p:nvPr/>
        </p:nvGrpSpPr>
        <p:grpSpPr>
          <a:xfrm rot="1171993">
            <a:off x="7470601" y="581182"/>
            <a:ext cx="972338" cy="585347"/>
            <a:chOff x="4345425" y="2175475"/>
            <a:chExt cx="800750" cy="176025"/>
          </a:xfrm>
        </p:grpSpPr>
        <p:sp>
          <p:nvSpPr>
            <p:cNvPr id="988" name="Google Shape;988;g22af9d2fb5f_1_1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22af9d2fb5f_1_1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0" name="Google Shape;990;g22af9d2fb5f_1_165"/>
          <p:cNvGrpSpPr/>
          <p:nvPr/>
        </p:nvGrpSpPr>
        <p:grpSpPr>
          <a:xfrm rot="1171993">
            <a:off x="4245139" y="3331757"/>
            <a:ext cx="972338" cy="585347"/>
            <a:chOff x="4345425" y="2175475"/>
            <a:chExt cx="800750" cy="176025"/>
          </a:xfrm>
        </p:grpSpPr>
        <p:sp>
          <p:nvSpPr>
            <p:cNvPr id="991" name="Google Shape;991;g22af9d2fb5f_1_1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22af9d2fb5f_1_1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g22af9d2fb5f_1_165"/>
          <p:cNvSpPr txBox="1">
            <a:spLocks noGrp="1"/>
          </p:cNvSpPr>
          <p:nvPr>
            <p:ph type="title" idx="4"/>
          </p:nvPr>
        </p:nvSpPr>
        <p:spPr>
          <a:xfrm>
            <a:off x="152400" y="61925"/>
            <a:ext cx="59931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Apoyo Psicológico </a:t>
            </a:r>
            <a:endParaRPr sz="3300"/>
          </a:p>
        </p:txBody>
      </p:sp>
      <p:grpSp>
        <p:nvGrpSpPr>
          <p:cNvPr id="994" name="Google Shape;994;g22af9d2fb5f_1_165"/>
          <p:cNvGrpSpPr/>
          <p:nvPr/>
        </p:nvGrpSpPr>
        <p:grpSpPr>
          <a:xfrm>
            <a:off x="498485" y="826375"/>
            <a:ext cx="3242797" cy="176025"/>
            <a:chOff x="4345425" y="2175475"/>
            <a:chExt cx="800750" cy="176025"/>
          </a:xfrm>
        </p:grpSpPr>
        <p:sp>
          <p:nvSpPr>
            <p:cNvPr id="995" name="Google Shape;995;g22af9d2fb5f_1_16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g22af9d2fb5f_1_16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7" name="Google Shape;997;g22af9d2fb5f_1_165"/>
          <p:cNvSpPr txBox="1"/>
          <p:nvPr/>
        </p:nvSpPr>
        <p:spPr>
          <a:xfrm>
            <a:off x="84425" y="990600"/>
            <a:ext cx="4501500" cy="24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Terapia breve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Pláticas con profesores y estudiantes.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i="1" dirty="0">
                <a:solidFill>
                  <a:schemeClr val="dk1"/>
                </a:solidFill>
              </a:rPr>
              <a:t>Principales motivos de atención: </a:t>
            </a:r>
            <a:r>
              <a:rPr lang="en" dirty="0">
                <a:solidFill>
                  <a:schemeClr val="dk1"/>
                </a:solidFill>
              </a:rPr>
              <a:t>Conflictos familiares, depresión, alteraciones del sueño y de alimentación, ansiedad, problemas de concentración en clase, manejo de las emociones, orientación vocacional, definición del proyecto de vida, falta de sentido de vida e idea suicida.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998" name="Google Shape;998;g22af9d2fb5f_1_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625" y="3388962"/>
            <a:ext cx="2789100" cy="1568874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g22af9d2fb5f_1_165"/>
          <p:cNvSpPr txBox="1"/>
          <p:nvPr/>
        </p:nvSpPr>
        <p:spPr>
          <a:xfrm>
            <a:off x="5508701" y="303374"/>
            <a:ext cx="3325568" cy="477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2"/>
                </a:solidFill>
              </a:rPr>
              <a:t>OBREGÓN:</a:t>
            </a:r>
            <a:endParaRPr sz="1000" b="1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6AA84F"/>
                </a:solidFill>
              </a:rPr>
              <a:t>Campus Centro</a:t>
            </a:r>
            <a:endParaRPr sz="1000" b="1" dirty="0">
              <a:solidFill>
                <a:srgbClr val="6AA84F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2"/>
                </a:solidFill>
              </a:rPr>
              <a:t>CAICH - </a:t>
            </a:r>
            <a:r>
              <a:rPr lang="en" sz="1000" dirty="0">
                <a:solidFill>
                  <a:schemeClr val="dk2"/>
                </a:solidFill>
              </a:rPr>
              <a:t>Edificio 300, planta baja</a:t>
            </a:r>
            <a:endParaRPr sz="100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caich@potros.itson.edu.mx </a:t>
            </a:r>
            <a:endParaRPr sz="100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6AA84F"/>
                </a:solidFill>
              </a:rPr>
              <a:t>Campus Náinari</a:t>
            </a:r>
            <a:endParaRPr sz="1000" b="1" dirty="0">
              <a:solidFill>
                <a:srgbClr val="6AA84F"/>
              </a:solidFill>
            </a:endParaRPr>
          </a:p>
          <a:p>
            <a:r>
              <a:rPr lang="es-MX" sz="1000" b="1" dirty="0" err="1">
                <a:solidFill>
                  <a:schemeClr val="dk2"/>
                </a:solidFill>
              </a:rPr>
              <a:t>Lic.Ana</a:t>
            </a:r>
            <a:r>
              <a:rPr lang="es-MX" sz="1000" b="1" dirty="0">
                <a:solidFill>
                  <a:schemeClr val="dk2"/>
                </a:solidFill>
              </a:rPr>
              <a:t> </a:t>
            </a:r>
            <a:r>
              <a:rPr lang="es-MX" sz="1000" b="1" dirty="0" err="1">
                <a:solidFill>
                  <a:schemeClr val="dk2"/>
                </a:solidFill>
              </a:rPr>
              <a:t>IsabelSainz</a:t>
            </a:r>
            <a:r>
              <a:rPr lang="es-MX" sz="1000" b="1" dirty="0">
                <a:solidFill>
                  <a:schemeClr val="dk2"/>
                </a:solidFill>
              </a:rPr>
              <a:t> Leyva</a:t>
            </a:r>
          </a:p>
          <a:p>
            <a:r>
              <a:rPr lang="es-MX" sz="1000" b="1" dirty="0">
                <a:solidFill>
                  <a:schemeClr val="dk2"/>
                </a:solidFill>
              </a:rPr>
              <a:t>Lic. Melissa I. Corona Lara</a:t>
            </a:r>
          </a:p>
          <a:p>
            <a:r>
              <a:rPr lang="es-MX" sz="1000" b="1" dirty="0">
                <a:solidFill>
                  <a:schemeClr val="dk2"/>
                </a:solidFill>
              </a:rPr>
              <a:t>Lic. Néstor Alonso Nieblas Valenzuela</a:t>
            </a:r>
          </a:p>
          <a:p>
            <a:r>
              <a:rPr lang="es-MX" sz="1000" dirty="0">
                <a:solidFill>
                  <a:schemeClr val="dk2"/>
                </a:solidFill>
              </a:rPr>
              <a:t>CITAS:</a:t>
            </a:r>
          </a:p>
          <a:p>
            <a:r>
              <a:rPr lang="es-MX" sz="1000" dirty="0">
                <a:solidFill>
                  <a:schemeClr val="dk2"/>
                </a:solidFill>
                <a:hlinkClick r:id="rId4"/>
              </a:rPr>
              <a:t>Consultorio.salud@itson.edu.mx</a:t>
            </a:r>
            <a:r>
              <a:rPr lang="es-MX" sz="1000" dirty="0">
                <a:solidFill>
                  <a:schemeClr val="dk2"/>
                </a:solidFill>
              </a:rPr>
              <a:t> </a:t>
            </a:r>
          </a:p>
          <a:p>
            <a:r>
              <a:rPr lang="es-MX" sz="1000" dirty="0">
                <a:solidFill>
                  <a:schemeClr val="dk2"/>
                </a:solidFill>
              </a:rPr>
              <a:t>Edificio Vida Universitaria, </a:t>
            </a:r>
            <a:r>
              <a:rPr lang="es-MX" sz="1000" dirty="0" err="1">
                <a:solidFill>
                  <a:schemeClr val="dk2"/>
                </a:solidFill>
              </a:rPr>
              <a:t>cub</a:t>
            </a:r>
            <a:r>
              <a:rPr lang="es-MX" sz="1000" dirty="0">
                <a:solidFill>
                  <a:schemeClr val="dk2"/>
                </a:solidFill>
              </a:rPr>
              <a:t> .#16</a:t>
            </a:r>
          </a:p>
          <a:p>
            <a:r>
              <a:rPr lang="es-MX" sz="1000" dirty="0">
                <a:solidFill>
                  <a:schemeClr val="dk2"/>
                </a:solidFill>
              </a:rPr>
              <a:t>Edificio de tutorías, cubículo #5</a:t>
            </a:r>
          </a:p>
          <a:p>
            <a:r>
              <a:rPr lang="es-MX" sz="1000" dirty="0">
                <a:solidFill>
                  <a:schemeClr val="dk2"/>
                </a:solidFill>
              </a:rPr>
              <a:t>CUS (</a:t>
            </a:r>
            <a:r>
              <a:rPr lang="es-MX" sz="1000" dirty="0" err="1">
                <a:solidFill>
                  <a:schemeClr val="dk2"/>
                </a:solidFill>
              </a:rPr>
              <a:t>arribadelkiawa</a:t>
            </a:r>
            <a:r>
              <a:rPr lang="es-MX" sz="1000" dirty="0">
                <a:solidFill>
                  <a:schemeClr val="dk2"/>
                </a:solidFill>
              </a:rPr>
              <a:t>)</a:t>
            </a: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1000" b="1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2"/>
                </a:solidFill>
              </a:rPr>
              <a:t>CAICH - </a:t>
            </a:r>
            <a:r>
              <a:rPr lang="en" sz="1000" dirty="0">
                <a:solidFill>
                  <a:schemeClr val="dk2"/>
                </a:solidFill>
              </a:rPr>
              <a:t>Edificio Vida Universitaria, Cub.#10</a:t>
            </a:r>
            <a:endParaRPr sz="100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chemeClr val="dk2"/>
                </a:solidFill>
              </a:rPr>
              <a:t>NAVOJOA</a:t>
            </a:r>
            <a:endParaRPr sz="10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2"/>
                </a:solidFill>
              </a:rPr>
              <a:t>Lic. Mireya Guadalupe Rojas Ávalos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2"/>
                </a:solidFill>
              </a:rPr>
              <a:t>CITAS: </a:t>
            </a:r>
            <a:r>
              <a:rPr lang="en" sz="1000" u="sng" dirty="0">
                <a:solidFill>
                  <a:schemeClr val="hlink"/>
                </a:solidFill>
                <a:hlinkClick r:id="rId5"/>
              </a:rPr>
              <a:t>mireya.rojas@itson.edu.mx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br>
              <a:rPr lang="en" sz="1000" dirty="0">
                <a:solidFill>
                  <a:schemeClr val="dk2"/>
                </a:solidFill>
              </a:rPr>
            </a:br>
            <a:r>
              <a:rPr lang="en" sz="1000" dirty="0">
                <a:solidFill>
                  <a:schemeClr val="dk2"/>
                </a:solidFill>
              </a:rPr>
              <a:t>Edificio CAS</a:t>
            </a:r>
            <a:br>
              <a:rPr lang="en" sz="1000" dirty="0">
                <a:solidFill>
                  <a:schemeClr val="dk2"/>
                </a:solidFill>
              </a:rPr>
            </a:br>
            <a:r>
              <a:rPr lang="en" sz="1000" dirty="0">
                <a:solidFill>
                  <a:schemeClr val="dk2"/>
                </a:solidFill>
              </a:rPr>
              <a:t> </a:t>
            </a:r>
            <a:endParaRPr sz="10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b="1" dirty="0">
                <a:solidFill>
                  <a:schemeClr val="dk2"/>
                </a:solidFill>
              </a:rPr>
              <a:t>GUAYMAS Y EMPALME</a:t>
            </a:r>
            <a:endParaRPr sz="10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2"/>
                </a:solidFill>
              </a:rPr>
              <a:t>Lic. Reyna Eos Muñoz Velazco</a:t>
            </a:r>
            <a:endParaRPr sz="10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 dirty="0">
                <a:solidFill>
                  <a:schemeClr val="dk2"/>
                </a:solidFill>
              </a:rPr>
              <a:t>CITAS: </a:t>
            </a:r>
            <a:r>
              <a:rPr lang="en" sz="1000" dirty="0">
                <a:solidFill>
                  <a:schemeClr val="dk2"/>
                </a:solidFill>
                <a:hlinkClick r:id="rId6"/>
              </a:rPr>
              <a:t>reyna.munoz@itson.edu.mx</a:t>
            </a:r>
            <a:r>
              <a:rPr lang="en" sz="1000" dirty="0">
                <a:solidFill>
                  <a:schemeClr val="dk2"/>
                </a:solidFill>
              </a:rPr>
              <a:t> </a:t>
            </a:r>
            <a:endParaRPr sz="100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rgbClr val="006DB6"/>
                </a:solidFill>
              </a:rPr>
              <a:t>reyna.munoz​53297@potros.itson.edu.mx</a:t>
            </a:r>
            <a:endParaRPr sz="10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g22af9d2fb5f_1_893"/>
          <p:cNvGrpSpPr/>
          <p:nvPr/>
        </p:nvGrpSpPr>
        <p:grpSpPr>
          <a:xfrm rot="1171993">
            <a:off x="7470601" y="581182"/>
            <a:ext cx="972338" cy="585347"/>
            <a:chOff x="4345425" y="2175475"/>
            <a:chExt cx="800750" cy="176025"/>
          </a:xfrm>
        </p:grpSpPr>
        <p:sp>
          <p:nvSpPr>
            <p:cNvPr id="1005" name="Google Shape;1005;g22af9d2fb5f_1_8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22af9d2fb5f_1_8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7" name="Google Shape;1007;g22af9d2fb5f_1_893"/>
          <p:cNvGrpSpPr/>
          <p:nvPr/>
        </p:nvGrpSpPr>
        <p:grpSpPr>
          <a:xfrm rot="1171993">
            <a:off x="234564" y="4226757"/>
            <a:ext cx="972338" cy="585347"/>
            <a:chOff x="4345425" y="2175475"/>
            <a:chExt cx="800750" cy="176025"/>
          </a:xfrm>
        </p:grpSpPr>
        <p:sp>
          <p:nvSpPr>
            <p:cNvPr id="1008" name="Google Shape;1008;g22af9d2fb5f_1_8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22af9d2fb5f_1_8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0" name="Google Shape;1010;g22af9d2fb5f_1_893"/>
          <p:cNvSpPr txBox="1">
            <a:spLocks noGrp="1"/>
          </p:cNvSpPr>
          <p:nvPr>
            <p:ph type="title" idx="4"/>
          </p:nvPr>
        </p:nvSpPr>
        <p:spPr>
          <a:xfrm>
            <a:off x="536250" y="97200"/>
            <a:ext cx="7692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Asesoría académica</a:t>
            </a:r>
            <a:endParaRPr sz="3300"/>
          </a:p>
        </p:txBody>
      </p:sp>
      <p:grpSp>
        <p:nvGrpSpPr>
          <p:cNvPr id="1011" name="Google Shape;1011;g22af9d2fb5f_1_893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1012" name="Google Shape;1012;g22af9d2fb5f_1_8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g22af9d2fb5f_1_8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4" name="Google Shape;1014;g22af9d2fb5f_1_893"/>
          <p:cNvSpPr txBox="1"/>
          <p:nvPr/>
        </p:nvSpPr>
        <p:spPr>
          <a:xfrm>
            <a:off x="5943713" y="1763038"/>
            <a:ext cx="2914022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-MX" dirty="0">
                <a:solidFill>
                  <a:schemeClr val="dk1"/>
                </a:solidFill>
              </a:rPr>
              <a:t>Los profesores de tiempo completo pueden apoyarte con asesorías dentro de su horario de trabajo.</a:t>
            </a:r>
            <a:br>
              <a:rPr lang="es-MX" dirty="0">
                <a:solidFill>
                  <a:schemeClr val="dk1"/>
                </a:solidFill>
              </a:rPr>
            </a:br>
            <a:r>
              <a:rPr lang="es-MX" dirty="0">
                <a:solidFill>
                  <a:schemeClr val="dk1"/>
                </a:solidFill>
              </a:rPr>
              <a:t>Si necesitas ayuda en alguna materia, pregunta directamente a tus maestros o a tu responsable de carrera para que te indiquen quién puede orientarte en el tema que se te dificulte.</a:t>
            </a:r>
          </a:p>
          <a:p>
            <a:r>
              <a:rPr lang="es-MX" dirty="0">
                <a:solidFill>
                  <a:schemeClr val="dk1"/>
                </a:solidFill>
              </a:rPr>
              <a:t>Recuerda que también estoy aquí para guiarte y, si lo necesitas, canalizarte con el profesor adecuado.</a:t>
            </a:r>
          </a:p>
        </p:txBody>
      </p:sp>
      <p:pic>
        <p:nvPicPr>
          <p:cNvPr id="1015" name="Google Shape;1015;g22af9d2fb5f_1_8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515" y="1068072"/>
            <a:ext cx="2255198" cy="15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69F44BC-A7D8-4298-86FC-E509978133F1}"/>
              </a:ext>
            </a:extLst>
          </p:cNvPr>
          <p:cNvSpPr txBox="1"/>
          <p:nvPr/>
        </p:nvSpPr>
        <p:spPr>
          <a:xfrm>
            <a:off x="114939" y="1110462"/>
            <a:ext cx="34205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dk1"/>
                </a:solidFill>
              </a:rPr>
              <a:t>Estimados estudiantes,</a:t>
            </a:r>
          </a:p>
          <a:p>
            <a:pPr algn="just"/>
            <a:r>
              <a:rPr lang="es-MX" dirty="0">
                <a:solidFill>
                  <a:schemeClr val="dk1"/>
                </a:solidFill>
              </a:rPr>
              <a:t>Quiero compartirles que la institución pone a su disposición asesorías académicas en diferentes materias, pensadas para apoyarles en su desempeño y reforzar los temas que consideren necesarios.</a:t>
            </a:r>
          </a:p>
          <a:p>
            <a:pPr algn="just"/>
            <a:r>
              <a:rPr lang="es-MX" dirty="0">
                <a:solidFill>
                  <a:schemeClr val="dk1"/>
                </a:solidFill>
              </a:rPr>
              <a:t>Les invito a aprovechar este recurso como una herramienta valiosa para fortalecer sus conocimientos y avanzar con mayor confianza en sus estudios.</a:t>
            </a:r>
          </a:p>
          <a:p>
            <a:pPr algn="just"/>
            <a:r>
              <a:rPr lang="es-MX" dirty="0">
                <a:solidFill>
                  <a:schemeClr val="dk1"/>
                </a:solidFill>
              </a:rPr>
              <a:t>Para mayor información sobre horarios y disponibilidad de estas asesorías, pueden acercarse a Vida Universitaria o escribir al correo: </a:t>
            </a:r>
            <a:r>
              <a:rPr lang="es-MX" dirty="0">
                <a:solidFill>
                  <a:schemeClr val="dk1"/>
                </a:solidFill>
                <a:hlinkClick r:id="rId4"/>
              </a:rPr>
              <a:t>monitoria.par@potros.itson.edu.mx</a:t>
            </a:r>
            <a:r>
              <a:rPr lang="es-MX" dirty="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g22af9d2fb5f_1_193"/>
          <p:cNvGrpSpPr/>
          <p:nvPr/>
        </p:nvGrpSpPr>
        <p:grpSpPr>
          <a:xfrm rot="1171993">
            <a:off x="7594651" y="4002632"/>
            <a:ext cx="972338" cy="585347"/>
            <a:chOff x="4345425" y="2175475"/>
            <a:chExt cx="800750" cy="176025"/>
          </a:xfrm>
        </p:grpSpPr>
        <p:sp>
          <p:nvSpPr>
            <p:cNvPr id="1021" name="Google Shape;1021;g22af9d2fb5f_1_1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22af9d2fb5f_1_1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g22af9d2fb5f_1_193"/>
          <p:cNvGrpSpPr/>
          <p:nvPr/>
        </p:nvGrpSpPr>
        <p:grpSpPr>
          <a:xfrm rot="1171993">
            <a:off x="7655264" y="669357"/>
            <a:ext cx="972338" cy="585347"/>
            <a:chOff x="4345425" y="2175475"/>
            <a:chExt cx="800750" cy="176025"/>
          </a:xfrm>
        </p:grpSpPr>
        <p:sp>
          <p:nvSpPr>
            <p:cNvPr id="1024" name="Google Shape;1024;g22af9d2fb5f_1_1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g22af9d2fb5f_1_1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6" name="Google Shape;1026;g22af9d2fb5f_1_193"/>
          <p:cNvSpPr txBox="1">
            <a:spLocks noGrp="1"/>
          </p:cNvSpPr>
          <p:nvPr>
            <p:ph type="title" idx="4"/>
          </p:nvPr>
        </p:nvSpPr>
        <p:spPr>
          <a:xfrm>
            <a:off x="536250" y="97200"/>
            <a:ext cx="76926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Movilidad Académica</a:t>
            </a:r>
            <a:endParaRPr sz="3300"/>
          </a:p>
        </p:txBody>
      </p:sp>
      <p:grpSp>
        <p:nvGrpSpPr>
          <p:cNvPr id="1027" name="Google Shape;1027;g22af9d2fb5f_1_193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1028" name="Google Shape;1028;g22af9d2fb5f_1_19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g22af9d2fb5f_1_19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0" name="Google Shape;1030;g22af9d2fb5f_1_193"/>
          <p:cNvSpPr txBox="1"/>
          <p:nvPr/>
        </p:nvSpPr>
        <p:spPr>
          <a:xfrm>
            <a:off x="3268325" y="2191200"/>
            <a:ext cx="50220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</a:rPr>
              <a:t>Requisitos: 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Haber cursado el 50% de materias del programa educativo.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Ser estudiante regular e inscrito en el periodo de solicitud.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No tener sanciones académicas o administrativas.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Tener un promedio mayor o igual a 8.5.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Índice de reprobación no mayor al 10%.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Cubrir gastos de traslado, hospedaje y alimentación (Opción de Apoyo Económico ITSON).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Dominar el idioma del país o inglés en algunos casos (Movilidad Internacional).</a:t>
            </a:r>
            <a:endParaRPr sz="1100">
              <a:solidFill>
                <a:schemeClr val="dk1"/>
              </a:solidFill>
            </a:endParaRPr>
          </a:p>
          <a:p>
            <a:pPr marL="457200" marR="1905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100">
                <a:solidFill>
                  <a:schemeClr val="dk1"/>
                </a:solidFill>
              </a:rPr>
              <a:t>Asistir a los talleres impartidos por la  CMAyAI.</a:t>
            </a:r>
            <a:r>
              <a:rPr lang="en" sz="1000">
                <a:solidFill>
                  <a:schemeClr val="dk1"/>
                </a:solidFill>
              </a:rPr>
              <a:t>  </a:t>
            </a:r>
            <a:endParaRPr sz="7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pic>
        <p:nvPicPr>
          <p:cNvPr id="1031" name="Google Shape;1031;g22af9d2fb5f_1_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700" y="3147375"/>
            <a:ext cx="2304994" cy="15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g22af9d2fb5f_1_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700" y="1570739"/>
            <a:ext cx="2423124" cy="1586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Google Shape;1033;g22af9d2fb5f_1_193"/>
          <p:cNvSpPr txBox="1">
            <a:spLocks noGrp="1"/>
          </p:cNvSpPr>
          <p:nvPr>
            <p:ph type="subTitle" idx="4294967295"/>
          </p:nvPr>
        </p:nvSpPr>
        <p:spPr>
          <a:xfrm>
            <a:off x="190163" y="114299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Más información:</a:t>
            </a:r>
            <a:endParaRPr/>
          </a:p>
        </p:txBody>
      </p:sp>
      <p:sp>
        <p:nvSpPr>
          <p:cNvPr id="1034" name="Google Shape;1034;g22af9d2fb5f_1_193"/>
          <p:cNvSpPr txBox="1"/>
          <p:nvPr/>
        </p:nvSpPr>
        <p:spPr>
          <a:xfrm>
            <a:off x="3104575" y="1027988"/>
            <a:ext cx="5592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Tiene como objetivo contribuir en la formación del estudiante, como ciudadanos del mundo con competencias interculturales, respeto por su identidad y las diferencias ideológicas y culturales de otros pueblos para facilitar su desempeño en un medio globalizado. </a:t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oogle Shape;1039;g22af9d2fb5f_1_102"/>
          <p:cNvGrpSpPr/>
          <p:nvPr/>
        </p:nvGrpSpPr>
        <p:grpSpPr>
          <a:xfrm rot="1171993">
            <a:off x="7470601" y="581182"/>
            <a:ext cx="972338" cy="585347"/>
            <a:chOff x="4345425" y="2175475"/>
            <a:chExt cx="800750" cy="176025"/>
          </a:xfrm>
        </p:grpSpPr>
        <p:sp>
          <p:nvSpPr>
            <p:cNvPr id="1040" name="Google Shape;1040;g22af9d2fb5f_1_10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22af9d2fb5f_1_10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2" name="Google Shape;1042;g22af9d2fb5f_1_102"/>
          <p:cNvGrpSpPr/>
          <p:nvPr/>
        </p:nvGrpSpPr>
        <p:grpSpPr>
          <a:xfrm rot="1171993">
            <a:off x="234564" y="4226757"/>
            <a:ext cx="972338" cy="585347"/>
            <a:chOff x="4345425" y="2175475"/>
            <a:chExt cx="800750" cy="176025"/>
          </a:xfrm>
        </p:grpSpPr>
        <p:sp>
          <p:nvSpPr>
            <p:cNvPr id="1043" name="Google Shape;1043;g22af9d2fb5f_1_10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g22af9d2fb5f_1_10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5" name="Google Shape;1045;g22af9d2fb5f_1_102"/>
          <p:cNvSpPr txBox="1">
            <a:spLocks noGrp="1"/>
          </p:cNvSpPr>
          <p:nvPr>
            <p:ph type="title" idx="4"/>
          </p:nvPr>
        </p:nvSpPr>
        <p:spPr>
          <a:xfrm>
            <a:off x="3856725" y="97200"/>
            <a:ext cx="4372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Servicio Social</a:t>
            </a:r>
            <a:endParaRPr sz="3300"/>
          </a:p>
        </p:txBody>
      </p:sp>
      <p:grpSp>
        <p:nvGrpSpPr>
          <p:cNvPr id="1046" name="Google Shape;1046;g22af9d2fb5f_1_102"/>
          <p:cNvGrpSpPr/>
          <p:nvPr/>
        </p:nvGrpSpPr>
        <p:grpSpPr>
          <a:xfrm>
            <a:off x="4157935" y="716650"/>
            <a:ext cx="3242797" cy="176025"/>
            <a:chOff x="4345425" y="2175475"/>
            <a:chExt cx="800750" cy="176025"/>
          </a:xfrm>
        </p:grpSpPr>
        <p:sp>
          <p:nvSpPr>
            <p:cNvPr id="1047" name="Google Shape;1047;g22af9d2fb5f_1_10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22af9d2fb5f_1_10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9" name="Google Shape;1049;g22af9d2fb5f_1_102"/>
          <p:cNvSpPr txBox="1"/>
          <p:nvPr/>
        </p:nvSpPr>
        <p:spPr>
          <a:xfrm>
            <a:off x="233575" y="990600"/>
            <a:ext cx="4449300" cy="3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Es una actividad formativa y de aplicación de conocimientos siendo su cumplimiento un </a:t>
            </a:r>
            <a:r>
              <a:rPr lang="en" sz="1300" b="1">
                <a:solidFill>
                  <a:schemeClr val="dk1"/>
                </a:solidFill>
              </a:rPr>
              <a:t>requisito</a:t>
            </a:r>
            <a:r>
              <a:rPr lang="en" sz="1300">
                <a:solidFill>
                  <a:schemeClr val="dk1"/>
                </a:solidFill>
              </a:rPr>
              <a:t> indispensable para la </a:t>
            </a:r>
            <a:r>
              <a:rPr lang="en" sz="1300" b="1">
                <a:solidFill>
                  <a:schemeClr val="dk1"/>
                </a:solidFill>
              </a:rPr>
              <a:t>titulación</a:t>
            </a:r>
            <a:r>
              <a:rPr lang="en" sz="1300">
                <a:solidFill>
                  <a:schemeClr val="dk1"/>
                </a:solidFill>
              </a:rPr>
              <a:t>, por lo que es obligatorio, su </a:t>
            </a:r>
            <a:r>
              <a:rPr lang="en" sz="1300" b="1">
                <a:solidFill>
                  <a:schemeClr val="dk1"/>
                </a:solidFill>
              </a:rPr>
              <a:t>duración </a:t>
            </a:r>
            <a:r>
              <a:rPr lang="en" sz="1300">
                <a:solidFill>
                  <a:schemeClr val="dk1"/>
                </a:solidFill>
              </a:rPr>
              <a:t>es de</a:t>
            </a:r>
            <a:r>
              <a:rPr lang="en" sz="1300" b="1">
                <a:solidFill>
                  <a:schemeClr val="dk1"/>
                </a:solidFill>
              </a:rPr>
              <a:t> 500 horas para las licenciaturas</a:t>
            </a:r>
            <a:r>
              <a:rPr lang="en" sz="1300">
                <a:solidFill>
                  <a:schemeClr val="dk1"/>
                </a:solidFill>
              </a:rPr>
              <a:t> y </a:t>
            </a:r>
            <a:r>
              <a:rPr lang="en" sz="1300" b="1">
                <a:solidFill>
                  <a:schemeClr val="dk1"/>
                </a:solidFill>
              </a:rPr>
              <a:t>250 horas</a:t>
            </a:r>
            <a:r>
              <a:rPr lang="en" sz="1300">
                <a:solidFill>
                  <a:schemeClr val="dk1"/>
                </a:solidFill>
              </a:rPr>
              <a:t> </a:t>
            </a:r>
            <a:r>
              <a:rPr lang="en" sz="1300" b="1">
                <a:solidFill>
                  <a:schemeClr val="dk1"/>
                </a:solidFill>
              </a:rPr>
              <a:t>para​ profesional asociado.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</a:rPr>
              <a:t>Requisitos: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•Tener acreditado el 50% de materias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•Asistir a plática de inducción.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•Contar con servicio médico vigente.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Los lugares donde se puede realizar el Servicio Social: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•Sector público.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•Organismos o instituciones no lucrativas de carácter social.</a:t>
            </a:r>
            <a:endParaRPr sz="13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•Sector privado en micro y pequeñas empresas.</a:t>
            </a:r>
            <a:endParaRPr sz="1300">
              <a:solidFill>
                <a:schemeClr val="dk1"/>
              </a:solidFill>
            </a:endParaRPr>
          </a:p>
        </p:txBody>
      </p:sp>
      <p:pic>
        <p:nvPicPr>
          <p:cNvPr id="1050" name="Google Shape;1050;g22af9d2fb5f_1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830" y="1152125"/>
            <a:ext cx="1936150" cy="20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g22af9d2fb5f_1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4824" y="3261025"/>
            <a:ext cx="2758449" cy="142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g22af9d2fb5f_1_102"/>
          <p:cNvSpPr txBox="1"/>
          <p:nvPr/>
        </p:nvSpPr>
        <p:spPr>
          <a:xfrm rot="-720647">
            <a:off x="4174693" y="2494941"/>
            <a:ext cx="1558416" cy="107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 sz="10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sz="11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300"/>
              <a:t>Tutorías complementarías. </a:t>
            </a:r>
            <a:endParaRPr sz="4300"/>
          </a:p>
        </p:txBody>
      </p:sp>
      <p:sp>
        <p:nvSpPr>
          <p:cNvPr id="644" name="Google Shape;644;p1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/>
              <a:t>Sesión 2 – curso 1 ITSON</a:t>
            </a:r>
            <a:endParaRPr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7" name="Google Shape;1057;g22af9d2fb5f_1_207"/>
          <p:cNvGrpSpPr/>
          <p:nvPr/>
        </p:nvGrpSpPr>
        <p:grpSpPr>
          <a:xfrm>
            <a:off x="957700" y="1883625"/>
            <a:ext cx="1112093" cy="230173"/>
            <a:chOff x="1394800" y="3522000"/>
            <a:chExt cx="1048650" cy="138275"/>
          </a:xfrm>
        </p:grpSpPr>
        <p:sp>
          <p:nvSpPr>
            <p:cNvPr id="1058" name="Google Shape;1058;g22af9d2fb5f_1_20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g22af9d2fb5f_1_20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g22af9d2fb5f_1_20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g22af9d2fb5f_1_20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g22af9d2fb5f_1_20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g22af9d2fb5f_1_20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g22af9d2fb5f_1_20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g22af9d2fb5f_1_20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g22af9d2fb5f_1_20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g22af9d2fb5f_1_207"/>
          <p:cNvGrpSpPr/>
          <p:nvPr/>
        </p:nvGrpSpPr>
        <p:grpSpPr>
          <a:xfrm rot="260201">
            <a:off x="3607003" y="1726977"/>
            <a:ext cx="1075608" cy="543479"/>
            <a:chOff x="1822875" y="1377000"/>
            <a:chExt cx="548075" cy="286550"/>
          </a:xfrm>
        </p:grpSpPr>
        <p:sp>
          <p:nvSpPr>
            <p:cNvPr id="1068" name="Google Shape;1068;g22af9d2fb5f_1_207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22af9d2fb5f_1_207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g22af9d2fb5f_1_207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g22af9d2fb5f_1_207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g22af9d2fb5f_1_207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22af9d2fb5f_1_207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g22af9d2fb5f_1_207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22af9d2fb5f_1_207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g22af9d2fb5f_1_207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g22af9d2fb5f_1_207"/>
          <p:cNvGrpSpPr/>
          <p:nvPr/>
        </p:nvGrpSpPr>
        <p:grpSpPr>
          <a:xfrm>
            <a:off x="5958752" y="3896395"/>
            <a:ext cx="1745583" cy="230173"/>
            <a:chOff x="1394800" y="3522000"/>
            <a:chExt cx="1048650" cy="138275"/>
          </a:xfrm>
        </p:grpSpPr>
        <p:sp>
          <p:nvSpPr>
            <p:cNvPr id="1078" name="Google Shape;1078;g22af9d2fb5f_1_20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22af9d2fb5f_1_20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g22af9d2fb5f_1_20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g22af9d2fb5f_1_20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g22af9d2fb5f_1_20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g22af9d2fb5f_1_20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g22af9d2fb5f_1_20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g22af9d2fb5f_1_20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g22af9d2fb5f_1_20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g22af9d2fb5f_1_207"/>
          <p:cNvGrpSpPr/>
          <p:nvPr/>
        </p:nvGrpSpPr>
        <p:grpSpPr>
          <a:xfrm rot="-1024553">
            <a:off x="726335" y="3294682"/>
            <a:ext cx="1921875" cy="326740"/>
            <a:chOff x="1816609" y="3851001"/>
            <a:chExt cx="1093674" cy="222193"/>
          </a:xfrm>
        </p:grpSpPr>
        <p:sp>
          <p:nvSpPr>
            <p:cNvPr id="1088" name="Google Shape;1088;g22af9d2fb5f_1_207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g22af9d2fb5f_1_207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g22af9d2fb5f_1_207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g22af9d2fb5f_1_207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g22af9d2fb5f_1_207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g22af9d2fb5f_1_207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g22af9d2fb5f_1_207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g22af9d2fb5f_1_207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g22af9d2fb5f_1_207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7" name="Google Shape;1097;g22af9d2fb5f_1_207"/>
          <p:cNvGrpSpPr/>
          <p:nvPr/>
        </p:nvGrpSpPr>
        <p:grpSpPr>
          <a:xfrm flipH="1">
            <a:off x="1997639" y="938650"/>
            <a:ext cx="4577407" cy="176025"/>
            <a:chOff x="4345425" y="2175475"/>
            <a:chExt cx="800750" cy="176025"/>
          </a:xfrm>
        </p:grpSpPr>
        <p:sp>
          <p:nvSpPr>
            <p:cNvPr id="1098" name="Google Shape;1098;g22af9d2fb5f_1_20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g22af9d2fb5f_1_20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0" name="Google Shape;1100;g22af9d2fb5f_1_207"/>
          <p:cNvSpPr txBox="1"/>
          <p:nvPr/>
        </p:nvSpPr>
        <p:spPr>
          <a:xfrm rot="-1201710">
            <a:off x="857748" y="2914714"/>
            <a:ext cx="1811452" cy="696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Deportes</a:t>
            </a: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1" name="Google Shape;1101;g22af9d2fb5f_1_207"/>
          <p:cNvGrpSpPr/>
          <p:nvPr/>
        </p:nvGrpSpPr>
        <p:grpSpPr>
          <a:xfrm rot="1752058">
            <a:off x="7641654" y="-216047"/>
            <a:ext cx="1305432" cy="1346501"/>
            <a:chOff x="1492000" y="427450"/>
            <a:chExt cx="1188000" cy="1225375"/>
          </a:xfrm>
        </p:grpSpPr>
        <p:sp>
          <p:nvSpPr>
            <p:cNvPr id="1102" name="Google Shape;1102;g22af9d2fb5f_1_20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g22af9d2fb5f_1_20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g22af9d2fb5f_1_20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g22af9d2fb5f_1_20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g22af9d2fb5f_1_20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g22af9d2fb5f_1_20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g22af9d2fb5f_1_20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g22af9d2fb5f_1_20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g22af9d2fb5f_1_20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g22af9d2fb5f_1_20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g22af9d2fb5f_1_20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3" name="Google Shape;1113;g22af9d2fb5f_1_207"/>
          <p:cNvSpPr txBox="1"/>
          <p:nvPr/>
        </p:nvSpPr>
        <p:spPr>
          <a:xfrm>
            <a:off x="2698032" y="2020449"/>
            <a:ext cx="1821900" cy="18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endParaRPr sz="9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2af9d2fb5f_1_207"/>
          <p:cNvSpPr txBox="1"/>
          <p:nvPr/>
        </p:nvSpPr>
        <p:spPr>
          <a:xfrm>
            <a:off x="4616700" y="1795588"/>
            <a:ext cx="1884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15" name="Google Shape;1115;g22af9d2fb5f_1_207"/>
          <p:cNvSpPr txBox="1">
            <a:spLocks noGrp="1"/>
          </p:cNvSpPr>
          <p:nvPr>
            <p:ph type="title"/>
          </p:nvPr>
        </p:nvSpPr>
        <p:spPr>
          <a:xfrm>
            <a:off x="536250" y="97200"/>
            <a:ext cx="76926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5000"/>
              <a:t>Otros servicios</a:t>
            </a:r>
            <a:endParaRPr sz="3300"/>
          </a:p>
        </p:txBody>
      </p:sp>
      <p:sp>
        <p:nvSpPr>
          <p:cNvPr id="1116" name="Google Shape;1116;g22af9d2fb5f_1_207"/>
          <p:cNvSpPr txBox="1"/>
          <p:nvPr/>
        </p:nvSpPr>
        <p:spPr>
          <a:xfrm>
            <a:off x="1522800" y="460575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lang="en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lang="en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lang="en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117" name="Google Shape;1117;g22af9d2fb5f_1_207"/>
          <p:cNvGrpSpPr/>
          <p:nvPr/>
        </p:nvGrpSpPr>
        <p:grpSpPr>
          <a:xfrm flipH="1">
            <a:off x="2048064" y="4967475"/>
            <a:ext cx="4577407" cy="176025"/>
            <a:chOff x="4345425" y="2175475"/>
            <a:chExt cx="800750" cy="176025"/>
          </a:xfrm>
        </p:grpSpPr>
        <p:sp>
          <p:nvSpPr>
            <p:cNvPr id="1118" name="Google Shape;1118;g22af9d2fb5f_1_20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g22af9d2fb5f_1_20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0" name="Google Shape;1120;g22af9d2fb5f_1_207"/>
          <p:cNvSpPr txBox="1"/>
          <p:nvPr/>
        </p:nvSpPr>
        <p:spPr>
          <a:xfrm>
            <a:off x="141450" y="15288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Cafeterías</a:t>
            </a:r>
            <a:endParaRPr dirty="0"/>
          </a:p>
        </p:txBody>
      </p:sp>
      <p:sp>
        <p:nvSpPr>
          <p:cNvPr id="1121" name="Google Shape;1121;g22af9d2fb5f_1_207"/>
          <p:cNvSpPr txBox="1"/>
          <p:nvPr/>
        </p:nvSpPr>
        <p:spPr>
          <a:xfrm>
            <a:off x="2391598" y="3202218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Librerías</a:t>
            </a:r>
            <a:endParaRPr sz="900" dirty="0">
              <a:solidFill>
                <a:schemeClr val="dk2"/>
              </a:solidFill>
            </a:endParaRPr>
          </a:p>
        </p:txBody>
      </p:sp>
      <p:sp>
        <p:nvSpPr>
          <p:cNvPr id="1122" name="Google Shape;1122;g22af9d2fb5f_1_207"/>
          <p:cNvSpPr txBox="1"/>
          <p:nvPr/>
        </p:nvSpPr>
        <p:spPr>
          <a:xfrm>
            <a:off x="5312207" y="3496443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Idiomas  </a:t>
            </a:r>
            <a:endParaRPr sz="3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1123" name="Google Shape;1123;g22af9d2fb5f_1_207"/>
          <p:cNvSpPr txBox="1"/>
          <p:nvPr/>
        </p:nvSpPr>
        <p:spPr>
          <a:xfrm rot="-1201710">
            <a:off x="5739498" y="1472317"/>
            <a:ext cx="1811452" cy="13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Arte y cultura</a:t>
            </a: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g22af9d2fb5f_1_207"/>
          <p:cNvSpPr txBox="1"/>
          <p:nvPr/>
        </p:nvSpPr>
        <p:spPr>
          <a:xfrm>
            <a:off x="2786350" y="1468588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Centros de cómputo</a:t>
            </a:r>
            <a:endParaRPr/>
          </a:p>
        </p:txBody>
      </p:sp>
      <p:grpSp>
        <p:nvGrpSpPr>
          <p:cNvPr id="1125" name="Google Shape;1125;g22af9d2fb5f_1_207"/>
          <p:cNvGrpSpPr/>
          <p:nvPr/>
        </p:nvGrpSpPr>
        <p:grpSpPr>
          <a:xfrm rot="-1113236">
            <a:off x="5965326" y="1540790"/>
            <a:ext cx="1605802" cy="1822840"/>
            <a:chOff x="378575" y="1776375"/>
            <a:chExt cx="737425" cy="578050"/>
          </a:xfrm>
        </p:grpSpPr>
        <p:sp>
          <p:nvSpPr>
            <p:cNvPr id="1126" name="Google Shape;1126;g22af9d2fb5f_1_207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g22af9d2fb5f_1_207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g22af9d2fb5f_1_207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g22af9d2fb5f_1_207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g22af9d2fb5f_1_207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g22af9d2fb5f_1_207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g22af9d2fb5f_1_207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g22af9d2fb5f_1_207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g22af9d2fb5f_1_207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g22af9d2fb5f_1_207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g22af9d2fb5f_1_207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g22af9d2fb5f_1_207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g22af9d2fb5f_1_207"/>
          <p:cNvGrpSpPr/>
          <p:nvPr/>
        </p:nvGrpSpPr>
        <p:grpSpPr>
          <a:xfrm rot="1171993">
            <a:off x="2743789" y="3298594"/>
            <a:ext cx="972338" cy="585347"/>
            <a:chOff x="4345425" y="2175475"/>
            <a:chExt cx="800750" cy="176025"/>
          </a:xfrm>
        </p:grpSpPr>
        <p:sp>
          <p:nvSpPr>
            <p:cNvPr id="1139" name="Google Shape;1139;g22af9d2fb5f_1_20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22af9d2fb5f_1_20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12"/>
          <p:cNvSpPr txBox="1">
            <a:spLocks noGrp="1"/>
          </p:cNvSpPr>
          <p:nvPr>
            <p:ph type="title"/>
          </p:nvPr>
        </p:nvSpPr>
        <p:spPr>
          <a:xfrm>
            <a:off x="2287350" y="684450"/>
            <a:ext cx="45693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" sz="3500" u="sng">
                <a:solidFill>
                  <a:schemeClr val="hlink"/>
                </a:solidFill>
                <a:hlinkClick r:id="rId3"/>
              </a:rPr>
              <a:t>www.itson.edu.mx</a:t>
            </a:r>
            <a:endParaRPr sz="3500"/>
          </a:p>
        </p:txBody>
      </p:sp>
      <p:sp>
        <p:nvSpPr>
          <p:cNvPr id="1146" name="Google Shape;1146;p12"/>
          <p:cNvSpPr txBox="1">
            <a:spLocks noGrp="1"/>
          </p:cNvSpPr>
          <p:nvPr>
            <p:ph type="body" idx="1"/>
          </p:nvPr>
        </p:nvSpPr>
        <p:spPr>
          <a:xfrm>
            <a:off x="604225" y="382350"/>
            <a:ext cx="81117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" sz="17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Conoce todos los servicios que te ofrece ITSON a través de la página institucional en: </a:t>
            </a:r>
            <a:endParaRPr sz="1700"/>
          </a:p>
        </p:txBody>
      </p:sp>
      <p:pic>
        <p:nvPicPr>
          <p:cNvPr id="1147" name="Google Shape;114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8163" y="1292125"/>
            <a:ext cx="4667674" cy="365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22b05fa3b81_0_746"/>
          <p:cNvSpPr txBox="1">
            <a:spLocks noGrp="1"/>
          </p:cNvSpPr>
          <p:nvPr>
            <p:ph type="ctrTitle"/>
          </p:nvPr>
        </p:nvSpPr>
        <p:spPr>
          <a:xfrm>
            <a:off x="1403779" y="1428868"/>
            <a:ext cx="597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700" dirty="0"/>
              <a:t>Gracias!</a:t>
            </a:r>
            <a:endParaRPr sz="9700" dirty="0"/>
          </a:p>
        </p:txBody>
      </p:sp>
      <p:grpSp>
        <p:nvGrpSpPr>
          <p:cNvPr id="1153" name="Google Shape;1153;g22b05fa3b81_0_746"/>
          <p:cNvGrpSpPr/>
          <p:nvPr/>
        </p:nvGrpSpPr>
        <p:grpSpPr>
          <a:xfrm rot="-3462324" flipH="1">
            <a:off x="-177768" y="3147015"/>
            <a:ext cx="2743514" cy="1090983"/>
            <a:chOff x="4038775" y="3369325"/>
            <a:chExt cx="1789725" cy="711700"/>
          </a:xfrm>
        </p:grpSpPr>
        <p:sp>
          <p:nvSpPr>
            <p:cNvPr id="1154" name="Google Shape;1154;g22b05fa3b81_0_746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g22b05fa3b81_0_746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g22b05fa3b81_0_746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g22b05fa3b81_0_746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g22b05fa3b81_0_746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g22b05fa3b81_0_746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g22b05fa3b81_0_746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g22b05fa3b81_0_746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g22b05fa3b81_0_746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g22b05fa3b81_0_746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22b05fa3b81_0_746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22b05fa3b81_0_746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g22b05fa3b81_0_746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g22b05fa3b81_0_746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2b05fa3b81_0_746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22b05fa3b81_0_746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2b05fa3b81_0_746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22b05fa3b81_0_746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g22b05fa3b81_0_746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3" name="Google Shape;1173;g22b05fa3b81_0_746"/>
          <p:cNvGrpSpPr/>
          <p:nvPr/>
        </p:nvGrpSpPr>
        <p:grpSpPr>
          <a:xfrm>
            <a:off x="598266" y="532769"/>
            <a:ext cx="1921912" cy="326735"/>
            <a:chOff x="1816609" y="3851001"/>
            <a:chExt cx="1093674" cy="222193"/>
          </a:xfrm>
        </p:grpSpPr>
        <p:sp>
          <p:nvSpPr>
            <p:cNvPr id="1174" name="Google Shape;1174;g22b05fa3b81_0_746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g22b05fa3b81_0_746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g22b05fa3b81_0_746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22b05fa3b81_0_746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22b05fa3b81_0_746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22b05fa3b81_0_746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g22b05fa3b81_0_746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2b05fa3b81_0_746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22b05fa3b81_0_746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g22b05fa3b81_0_746"/>
          <p:cNvGrpSpPr/>
          <p:nvPr/>
        </p:nvGrpSpPr>
        <p:grpSpPr>
          <a:xfrm>
            <a:off x="7224440" y="4447095"/>
            <a:ext cx="1745583" cy="230173"/>
            <a:chOff x="1394800" y="3522000"/>
            <a:chExt cx="1048650" cy="138275"/>
          </a:xfrm>
        </p:grpSpPr>
        <p:sp>
          <p:nvSpPr>
            <p:cNvPr id="1184" name="Google Shape;1184;g22b05fa3b81_0_74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g22b05fa3b81_0_74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g22b05fa3b81_0_74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g22b05fa3b81_0_74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g22b05fa3b81_0_74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g22b05fa3b81_0_74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g22b05fa3b81_0_74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22b05fa3b81_0_74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22b05fa3b81_0_74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3" name="Google Shape;1193;g22b05fa3b81_0_746"/>
          <p:cNvGrpSpPr/>
          <p:nvPr/>
        </p:nvGrpSpPr>
        <p:grpSpPr>
          <a:xfrm rot="1692134">
            <a:off x="6270191" y="3094489"/>
            <a:ext cx="1118061" cy="876421"/>
            <a:chOff x="378575" y="1776375"/>
            <a:chExt cx="737425" cy="578050"/>
          </a:xfrm>
        </p:grpSpPr>
        <p:sp>
          <p:nvSpPr>
            <p:cNvPr id="1194" name="Google Shape;1194;g22b05fa3b81_0_746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2b05fa3b81_0_746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2b05fa3b81_0_746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2b05fa3b81_0_746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2b05fa3b81_0_746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2b05fa3b81_0_746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22b05fa3b81_0_746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2b05fa3b81_0_746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g22b05fa3b81_0_746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g22b05fa3b81_0_746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g22b05fa3b81_0_746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g22b05fa3b81_0_746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6" name="Google Shape;1206;g22b05fa3b81_0_746"/>
          <p:cNvGrpSpPr/>
          <p:nvPr/>
        </p:nvGrpSpPr>
        <p:grpSpPr>
          <a:xfrm rot="-130621" flipH="1">
            <a:off x="2181482" y="2695579"/>
            <a:ext cx="4536320" cy="230143"/>
            <a:chOff x="4345425" y="2175475"/>
            <a:chExt cx="800750" cy="176025"/>
          </a:xfrm>
        </p:grpSpPr>
        <p:sp>
          <p:nvSpPr>
            <p:cNvPr id="1207" name="Google Shape;1207;g22b05fa3b81_0_74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g22b05fa3b81_0_74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9" name="Google Shape;1209;g22b05fa3b81_0_746"/>
          <p:cNvSpPr txBox="1"/>
          <p:nvPr/>
        </p:nvSpPr>
        <p:spPr>
          <a:xfrm>
            <a:off x="3363450" y="4665025"/>
            <a:ext cx="24171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>
                <a:solidFill>
                  <a:srgbClr val="434343"/>
                </a:solidFill>
              </a:rPr>
              <a:t>CURSO DE TUTORÍA 1, PLAN 2023</a:t>
            </a:r>
            <a:endParaRPr sz="1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g229587b0116_0_0"/>
          <p:cNvGrpSpPr/>
          <p:nvPr/>
        </p:nvGrpSpPr>
        <p:grpSpPr>
          <a:xfrm rot="474658">
            <a:off x="1381221" y="1520530"/>
            <a:ext cx="1557467" cy="585345"/>
            <a:chOff x="4345425" y="2175475"/>
            <a:chExt cx="800750" cy="176025"/>
          </a:xfrm>
        </p:grpSpPr>
        <p:sp>
          <p:nvSpPr>
            <p:cNvPr id="650" name="Google Shape;650;g229587b0116_0_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g229587b0116_0_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2" name="Google Shape;652;g229587b0116_0_0"/>
          <p:cNvGrpSpPr/>
          <p:nvPr/>
        </p:nvGrpSpPr>
        <p:grpSpPr>
          <a:xfrm rot="474658">
            <a:off x="6187501" y="1587886"/>
            <a:ext cx="1557467" cy="585345"/>
            <a:chOff x="4345425" y="2175475"/>
            <a:chExt cx="800750" cy="176025"/>
          </a:xfrm>
        </p:grpSpPr>
        <p:sp>
          <p:nvSpPr>
            <p:cNvPr id="653" name="Google Shape;653;g229587b0116_0_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g229587b0116_0_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g229587b0116_0_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¡¡¡Bienvenidos!!!</a:t>
            </a:r>
            <a:endParaRPr/>
          </a:p>
        </p:txBody>
      </p:sp>
      <p:sp>
        <p:nvSpPr>
          <p:cNvPr id="656" name="Google Shape;656;g229587b0116_0_0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657" name="Google Shape;657;g229587b0116_0_0"/>
          <p:cNvSpPr txBox="1">
            <a:spLocks noGrp="1"/>
          </p:cNvSpPr>
          <p:nvPr>
            <p:ph type="subTitle" idx="1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658" name="Google Shape;658;g229587b0116_0_0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659" name="Google Shape;659;g229587b0116_0_0"/>
          <p:cNvSpPr txBox="1">
            <a:spLocks noGrp="1"/>
          </p:cNvSpPr>
          <p:nvPr>
            <p:ph type="subTitle" idx="7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660" name="Google Shape;660;g229587b0116_0_0"/>
          <p:cNvGrpSpPr/>
          <p:nvPr/>
        </p:nvGrpSpPr>
        <p:grpSpPr>
          <a:xfrm>
            <a:off x="719989" y="925800"/>
            <a:ext cx="2960453" cy="176025"/>
            <a:chOff x="4345425" y="2175475"/>
            <a:chExt cx="800750" cy="176025"/>
          </a:xfrm>
        </p:grpSpPr>
        <p:sp>
          <p:nvSpPr>
            <p:cNvPr id="661" name="Google Shape;661;g229587b0116_0_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g229587b0116_0_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" name="Google Shape;667;p3"/>
          <p:cNvGrpSpPr/>
          <p:nvPr/>
        </p:nvGrpSpPr>
        <p:grpSpPr>
          <a:xfrm rot="807122">
            <a:off x="5634831" y="1285658"/>
            <a:ext cx="2497551" cy="2401906"/>
            <a:chOff x="1857000" y="3245400"/>
            <a:chExt cx="1233825" cy="1186575"/>
          </a:xfrm>
        </p:grpSpPr>
        <p:sp>
          <p:nvSpPr>
            <p:cNvPr id="668" name="Google Shape;668;p3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4" name="Google Shape;674;p3"/>
          <p:cNvSpPr txBox="1">
            <a:spLocks noGrp="1"/>
          </p:cNvSpPr>
          <p:nvPr>
            <p:ph type="title"/>
          </p:nvPr>
        </p:nvSpPr>
        <p:spPr>
          <a:xfrm>
            <a:off x="684775" y="1035359"/>
            <a:ext cx="342472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675" name="Google Shape;675;p3"/>
          <p:cNvSpPr txBox="1">
            <a:spLocks noGrp="1"/>
          </p:cNvSpPr>
          <p:nvPr>
            <p:ph type="body" idx="1"/>
          </p:nvPr>
        </p:nvSpPr>
        <p:spPr>
          <a:xfrm>
            <a:off x="629446" y="1967509"/>
            <a:ext cx="3828600" cy="2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Itim"/>
              <a:buChar char="●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Seguro Facultativo IMSS</a:t>
            </a:r>
            <a:endParaRPr sz="1800">
              <a:solidFill>
                <a:srgbClr val="000000"/>
              </a:solidFill>
              <a:latin typeface="Itim"/>
              <a:ea typeface="Itim"/>
              <a:cs typeface="Itim"/>
              <a:sym typeface="Itim"/>
            </a:endParaRPr>
          </a:p>
          <a:p>
            <a:pPr marL="4572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800">
                <a:solidFill>
                  <a:srgbClr val="000000"/>
                </a:solidFill>
                <a:latin typeface="Itim"/>
                <a:ea typeface="Itim"/>
                <a:cs typeface="Itim"/>
                <a:sym typeface="Itim"/>
              </a:rPr>
              <a:t>Áreas de servicio al estudiante</a:t>
            </a:r>
            <a:r>
              <a:rPr lang="en" sz="1800">
                <a:solidFill>
                  <a:srgbClr val="000000"/>
                </a:solidFill>
              </a:rPr>
              <a:t> </a:t>
            </a: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grpSp>
        <p:nvGrpSpPr>
          <p:cNvPr id="676" name="Google Shape;676;p3"/>
          <p:cNvGrpSpPr/>
          <p:nvPr/>
        </p:nvGrpSpPr>
        <p:grpSpPr>
          <a:xfrm flipH="1">
            <a:off x="806823" y="1677142"/>
            <a:ext cx="3211423" cy="176025"/>
            <a:chOff x="4345425" y="2175475"/>
            <a:chExt cx="800750" cy="176025"/>
          </a:xfrm>
        </p:grpSpPr>
        <p:sp>
          <p:nvSpPr>
            <p:cNvPr id="677" name="Google Shape;677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9" name="Google Shape;679;p3"/>
          <p:cNvGrpSpPr/>
          <p:nvPr/>
        </p:nvGrpSpPr>
        <p:grpSpPr>
          <a:xfrm rot="674490">
            <a:off x="4619104" y="3579303"/>
            <a:ext cx="3474315" cy="888859"/>
            <a:chOff x="3809875" y="1963175"/>
            <a:chExt cx="1923600" cy="492150"/>
          </a:xfrm>
        </p:grpSpPr>
        <p:sp>
          <p:nvSpPr>
            <p:cNvPr id="680" name="Google Shape;680;p3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1" name="Google Shape;691;p3"/>
          <p:cNvGrpSpPr/>
          <p:nvPr/>
        </p:nvGrpSpPr>
        <p:grpSpPr>
          <a:xfrm rot="1386640">
            <a:off x="3362648" y="708961"/>
            <a:ext cx="1075620" cy="543461"/>
            <a:chOff x="1822875" y="1377000"/>
            <a:chExt cx="548075" cy="286550"/>
          </a:xfrm>
        </p:grpSpPr>
        <p:sp>
          <p:nvSpPr>
            <p:cNvPr id="692" name="Google Shape;692;p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1" name="Google Shape;701;p3"/>
          <p:cNvSpPr txBox="1"/>
          <p:nvPr/>
        </p:nvSpPr>
        <p:spPr>
          <a:xfrm rot="864247">
            <a:off x="5794520" y="1711897"/>
            <a:ext cx="2198509" cy="75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300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1</a:t>
            </a:r>
            <a:endParaRPr sz="1300"/>
          </a:p>
        </p:txBody>
      </p:sp>
      <p:sp>
        <p:nvSpPr>
          <p:cNvPr id="702" name="Google Shape;702;p3"/>
          <p:cNvSpPr txBox="1"/>
          <p:nvPr/>
        </p:nvSpPr>
        <p:spPr>
          <a:xfrm>
            <a:off x="1540625" y="468630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lang="en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lang="en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strike="noStrike" cap="non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4"/>
          <p:cNvGrpSpPr/>
          <p:nvPr/>
        </p:nvGrpSpPr>
        <p:grpSpPr>
          <a:xfrm rot="185635">
            <a:off x="5289737" y="2653962"/>
            <a:ext cx="3088948" cy="585348"/>
            <a:chOff x="4345425" y="2175475"/>
            <a:chExt cx="800750" cy="176025"/>
          </a:xfrm>
        </p:grpSpPr>
        <p:sp>
          <p:nvSpPr>
            <p:cNvPr id="708" name="Google Shape;708;p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0" name="Google Shape;710;p4"/>
          <p:cNvSpPr txBox="1">
            <a:spLocks noGrp="1"/>
          </p:cNvSpPr>
          <p:nvPr>
            <p:ph type="ctrTitle"/>
          </p:nvPr>
        </p:nvSpPr>
        <p:spPr>
          <a:xfrm>
            <a:off x="4527171" y="2744943"/>
            <a:ext cx="3675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000"/>
              <a:t>Nelson Mandela</a:t>
            </a:r>
            <a:endParaRPr sz="200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2000"/>
          </a:p>
        </p:txBody>
      </p:sp>
      <p:sp>
        <p:nvSpPr>
          <p:cNvPr id="711" name="Google Shape;711;p4"/>
          <p:cNvSpPr txBox="1">
            <a:spLocks noGrp="1"/>
          </p:cNvSpPr>
          <p:nvPr>
            <p:ph type="subTitle" idx="1"/>
          </p:nvPr>
        </p:nvSpPr>
        <p:spPr>
          <a:xfrm>
            <a:off x="3948261" y="1662970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“Siempre parece imposible hasta que se hace.”</a:t>
            </a:r>
            <a:endParaRPr sz="24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712" name="Google Shape;712;p4"/>
          <p:cNvGrpSpPr/>
          <p:nvPr/>
        </p:nvGrpSpPr>
        <p:grpSpPr>
          <a:xfrm rot="-546322">
            <a:off x="1219594" y="1708068"/>
            <a:ext cx="2817315" cy="2469552"/>
            <a:chOff x="2505075" y="4180600"/>
            <a:chExt cx="1092750" cy="957900"/>
          </a:xfrm>
        </p:grpSpPr>
        <p:sp>
          <p:nvSpPr>
            <p:cNvPr id="713" name="Google Shape;713;p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8" name="Google Shape;718;p4"/>
          <p:cNvSpPr txBox="1"/>
          <p:nvPr/>
        </p:nvSpPr>
        <p:spPr>
          <a:xfrm rot="-720766">
            <a:off x="2008182" y="2266343"/>
            <a:ext cx="1656689" cy="12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sz="24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719" name="Google Shape;719;p4"/>
          <p:cNvGrpSpPr/>
          <p:nvPr/>
        </p:nvGrpSpPr>
        <p:grpSpPr>
          <a:xfrm rot="-974667">
            <a:off x="1405175" y="2472660"/>
            <a:ext cx="503546" cy="1101252"/>
            <a:chOff x="5870175" y="1498275"/>
            <a:chExt cx="364450" cy="797050"/>
          </a:xfrm>
        </p:grpSpPr>
        <p:sp>
          <p:nvSpPr>
            <p:cNvPr id="720" name="Google Shape;720;p4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2" name="Google Shape;722;p4"/>
          <p:cNvSpPr/>
          <p:nvPr/>
        </p:nvSpPr>
        <p:spPr>
          <a:xfrm rot="-1036824">
            <a:off x="3449166" y="1027877"/>
            <a:ext cx="932333" cy="512408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3" name="Google Shape;723;p4"/>
          <p:cNvGrpSpPr/>
          <p:nvPr/>
        </p:nvGrpSpPr>
        <p:grpSpPr>
          <a:xfrm rot="-8593293">
            <a:off x="282534" y="-82338"/>
            <a:ext cx="2429475" cy="1577941"/>
            <a:chOff x="5118990" y="4122087"/>
            <a:chExt cx="1882464" cy="1222659"/>
          </a:xfrm>
        </p:grpSpPr>
        <p:sp>
          <p:nvSpPr>
            <p:cNvPr id="724" name="Google Shape;724;p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9" name="Google Shape;739;p4"/>
          <p:cNvGrpSpPr/>
          <p:nvPr/>
        </p:nvGrpSpPr>
        <p:grpSpPr>
          <a:xfrm>
            <a:off x="5656917" y="3372534"/>
            <a:ext cx="2433812" cy="320922"/>
            <a:chOff x="1394800" y="3522000"/>
            <a:chExt cx="1048650" cy="138275"/>
          </a:xfrm>
        </p:grpSpPr>
        <p:sp>
          <p:nvSpPr>
            <p:cNvPr id="740" name="Google Shape;740;p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6000982363_2_0"/>
          <p:cNvSpPr txBox="1">
            <a:spLocks noGrp="1"/>
          </p:cNvSpPr>
          <p:nvPr>
            <p:ph type="ctrTitle"/>
          </p:nvPr>
        </p:nvSpPr>
        <p:spPr>
          <a:xfrm>
            <a:off x="4204447" y="3068950"/>
            <a:ext cx="3828600" cy="199016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 este servicio tienen acceso a: </a:t>
            </a: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-servicios médicos,</a:t>
            </a:r>
            <a:b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-provisión de medicamentos,</a:t>
            </a:r>
            <a:b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hospitales y </a:t>
            </a:r>
            <a:b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-atención obstétrica, </a:t>
            </a:r>
            <a:endParaRPr sz="1800" b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 costo alguno para ellos ni para las instituciones educativas.</a:t>
            </a:r>
            <a:r>
              <a:rPr lang="en" sz="1500" b="0" dirty="0">
                <a:solidFill>
                  <a:srgbClr val="20212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754" name="Google Shape;754;g26000982363_2_0"/>
          <p:cNvSpPr txBox="1">
            <a:spLocks noGrp="1"/>
          </p:cNvSpPr>
          <p:nvPr>
            <p:ph type="title" idx="4294967295"/>
          </p:nvPr>
        </p:nvSpPr>
        <p:spPr>
          <a:xfrm>
            <a:off x="684775" y="1035359"/>
            <a:ext cx="34248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¿Sabías que… </a:t>
            </a:r>
            <a:endParaRPr sz="4400"/>
          </a:p>
        </p:txBody>
      </p:sp>
      <p:sp>
        <p:nvSpPr>
          <p:cNvPr id="755" name="Google Shape;755;g26000982363_2_0"/>
          <p:cNvSpPr txBox="1">
            <a:spLocks noGrp="1"/>
          </p:cNvSpPr>
          <p:nvPr>
            <p:ph type="body" idx="4294967295"/>
          </p:nvPr>
        </p:nvSpPr>
        <p:spPr>
          <a:xfrm>
            <a:off x="629446" y="1967509"/>
            <a:ext cx="3828600" cy="22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Los estudiantes de preparatoria y universidad de escuelas públicas tienen derecho a contar con servicio médico del IMSS</a:t>
            </a:r>
            <a:endParaRPr/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grpSp>
        <p:nvGrpSpPr>
          <p:cNvPr id="756" name="Google Shape;756;g26000982363_2_0"/>
          <p:cNvGrpSpPr/>
          <p:nvPr/>
        </p:nvGrpSpPr>
        <p:grpSpPr>
          <a:xfrm rot="1386648">
            <a:off x="3362595" y="708983"/>
            <a:ext cx="1075595" cy="543469"/>
            <a:chOff x="1822875" y="1377000"/>
            <a:chExt cx="548075" cy="286550"/>
          </a:xfrm>
        </p:grpSpPr>
        <p:sp>
          <p:nvSpPr>
            <p:cNvPr id="757" name="Google Shape;757;g26000982363_2_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g26000982363_2_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26000982363_2_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26000982363_2_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g26000982363_2_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g26000982363_2_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26000982363_2_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26000982363_2_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26000982363_2_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66" name="Google Shape;766;g26000982363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6227" y="1124150"/>
            <a:ext cx="2654249" cy="176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26000982363_2_19"/>
          <p:cNvGrpSpPr/>
          <p:nvPr/>
        </p:nvGrpSpPr>
        <p:grpSpPr>
          <a:xfrm rot="1354224">
            <a:off x="6348349" y="2804662"/>
            <a:ext cx="984587" cy="1052296"/>
            <a:chOff x="1492000" y="427450"/>
            <a:chExt cx="1188000" cy="1225375"/>
          </a:xfrm>
        </p:grpSpPr>
        <p:sp>
          <p:nvSpPr>
            <p:cNvPr id="772" name="Google Shape;772;g26000982363_2_19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26000982363_2_19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26000982363_2_19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g26000982363_2_19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g26000982363_2_19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g26000982363_2_19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g26000982363_2_19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26000982363_2_19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26000982363_2_19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g26000982363_2_19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26000982363_2_19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3" name="Google Shape;783;g26000982363_2_19"/>
          <p:cNvSpPr txBox="1">
            <a:spLocks noGrp="1"/>
          </p:cNvSpPr>
          <p:nvPr>
            <p:ph type="subTitle" idx="1"/>
          </p:nvPr>
        </p:nvSpPr>
        <p:spPr>
          <a:xfrm>
            <a:off x="4062584" y="1601799"/>
            <a:ext cx="44403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Para que el ITSON te dé de alta en el IMSS, primero debes llenar una solicitud en línea… </a:t>
            </a:r>
            <a:endParaRPr dirty="0"/>
          </a:p>
        </p:txBody>
      </p:sp>
      <p:pic>
        <p:nvPicPr>
          <p:cNvPr id="784" name="Google Shape;784;g26000982363_2_19"/>
          <p:cNvPicPr preferRelativeResize="0"/>
          <p:nvPr/>
        </p:nvPicPr>
        <p:blipFill rotWithShape="1">
          <a:blip r:embed="rId3">
            <a:alphaModFix/>
          </a:blip>
          <a:srcRect b="47882"/>
          <a:stretch/>
        </p:blipFill>
        <p:spPr>
          <a:xfrm>
            <a:off x="999766" y="1165581"/>
            <a:ext cx="2721770" cy="2521808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g26000982363_2_19"/>
          <p:cNvSpPr/>
          <p:nvPr/>
        </p:nvSpPr>
        <p:spPr>
          <a:xfrm>
            <a:off x="7510488" y="3166563"/>
            <a:ext cx="453300" cy="328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g2294d6ecdec_0_5"/>
          <p:cNvPicPr preferRelativeResize="0"/>
          <p:nvPr/>
        </p:nvPicPr>
        <p:blipFill rotWithShape="1">
          <a:blip r:embed="rId3">
            <a:alphaModFix/>
          </a:blip>
          <a:srcRect l="22688" t="18703" r="23890" b="19403"/>
          <a:stretch/>
        </p:blipFill>
        <p:spPr>
          <a:xfrm rot="1160258">
            <a:off x="4280516" y="1962564"/>
            <a:ext cx="2443617" cy="1592396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g2294d6ecdec_0_5"/>
          <p:cNvSpPr txBox="1">
            <a:spLocks noGrp="1"/>
          </p:cNvSpPr>
          <p:nvPr>
            <p:ph type="title"/>
          </p:nvPr>
        </p:nvSpPr>
        <p:spPr>
          <a:xfrm>
            <a:off x="123100" y="381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500"/>
              <a:t>¿Dónde y cómo registrar la solicitud del Seguro Facultativo? </a:t>
            </a:r>
            <a:endParaRPr sz="2500"/>
          </a:p>
        </p:txBody>
      </p:sp>
      <p:grpSp>
        <p:nvGrpSpPr>
          <p:cNvPr id="792" name="Google Shape;792;g2294d6ecdec_0_5"/>
          <p:cNvGrpSpPr/>
          <p:nvPr/>
        </p:nvGrpSpPr>
        <p:grpSpPr>
          <a:xfrm flipH="1">
            <a:off x="2190221" y="900000"/>
            <a:ext cx="3411115" cy="176025"/>
            <a:chOff x="4345425" y="2175475"/>
            <a:chExt cx="800750" cy="176025"/>
          </a:xfrm>
        </p:grpSpPr>
        <p:sp>
          <p:nvSpPr>
            <p:cNvPr id="793" name="Google Shape;793;g2294d6ecdec_0_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g2294d6ecdec_0_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" name="Google Shape;795;g2294d6ecdec_0_5"/>
          <p:cNvGrpSpPr/>
          <p:nvPr/>
        </p:nvGrpSpPr>
        <p:grpSpPr>
          <a:xfrm>
            <a:off x="748637" y="1306657"/>
            <a:ext cx="1852607" cy="3183327"/>
            <a:chOff x="748637" y="1306657"/>
            <a:chExt cx="1852607" cy="3183327"/>
          </a:xfrm>
        </p:grpSpPr>
        <p:grpSp>
          <p:nvGrpSpPr>
            <p:cNvPr id="796" name="Google Shape;796;g2294d6ecdec_0_5"/>
            <p:cNvGrpSpPr/>
            <p:nvPr/>
          </p:nvGrpSpPr>
          <p:grpSpPr>
            <a:xfrm>
              <a:off x="748637" y="1306657"/>
              <a:ext cx="1852607" cy="3183327"/>
              <a:chOff x="748637" y="1154257"/>
              <a:chExt cx="1852607" cy="3183327"/>
            </a:xfrm>
          </p:grpSpPr>
          <p:sp>
            <p:nvSpPr>
              <p:cNvPr id="797" name="Google Shape;797;g2294d6ecdec_0_5"/>
              <p:cNvSpPr/>
              <p:nvPr/>
            </p:nvSpPr>
            <p:spPr>
              <a:xfrm rot="-5400000">
                <a:off x="83277" y="1819617"/>
                <a:ext cx="3183327" cy="1852607"/>
              </a:xfrm>
              <a:custGeom>
                <a:avLst/>
                <a:gdLst/>
                <a:ahLst/>
                <a:cxnLst/>
                <a:rect l="l" t="t" r="r" b="b"/>
                <a:pathLst>
                  <a:path w="47848" h="16668" extrusionOk="0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g2294d6ecdec_0_5"/>
              <p:cNvSpPr/>
              <p:nvPr/>
            </p:nvSpPr>
            <p:spPr>
              <a:xfrm rot="5400000" flipH="1">
                <a:off x="126634" y="1889731"/>
                <a:ext cx="3127311" cy="1712372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2856" extrusionOk="0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99" name="Google Shape;799;g2294d6ecdec_0_5"/>
            <p:cNvSpPr txBox="1"/>
            <p:nvPr/>
          </p:nvSpPr>
          <p:spPr>
            <a:xfrm>
              <a:off x="768069" y="1543461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Ingresa con tu ID y contraseña al Centro de Información Académica (CIA) a través del siguiente enlace: </a:t>
              </a:r>
              <a:r>
                <a:rPr lang="en" sz="1500" b="1"/>
                <a:t>CIA </a:t>
              </a:r>
              <a:endParaRPr sz="1500" b="1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 u="sng">
                  <a:solidFill>
                    <a:schemeClr val="hlink"/>
                  </a:solidFill>
                  <a:latin typeface="Itim"/>
                  <a:ea typeface="Itim"/>
                  <a:cs typeface="Itim"/>
                  <a:sym typeface="Itim"/>
                  <a:hlinkClick r:id="rId4"/>
                </a:rPr>
                <a:t>Centro de Información Académica</a:t>
              </a:r>
              <a:r>
                <a:rPr lang="en" sz="1300" b="1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 </a:t>
              </a:r>
              <a:endParaRPr sz="70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600" b="1">
                  <a:solidFill>
                    <a:schemeClr val="dk1"/>
                  </a:solidFill>
                  <a:latin typeface="Itim"/>
                  <a:ea typeface="Itim"/>
                  <a:cs typeface="Itim"/>
                  <a:sym typeface="Itim"/>
                </a:rPr>
                <a:t> </a:t>
              </a:r>
              <a:endPara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0" name="Google Shape;800;g2294d6ecdec_0_5"/>
          <p:cNvGrpSpPr/>
          <p:nvPr/>
        </p:nvGrpSpPr>
        <p:grpSpPr>
          <a:xfrm>
            <a:off x="2690749" y="1335220"/>
            <a:ext cx="1852607" cy="3183327"/>
            <a:chOff x="2664162" y="1182820"/>
            <a:chExt cx="1852607" cy="3183327"/>
          </a:xfrm>
        </p:grpSpPr>
        <p:sp>
          <p:nvSpPr>
            <p:cNvPr id="801" name="Google Shape;801;g2294d6ecdec_0_5"/>
            <p:cNvSpPr/>
            <p:nvPr/>
          </p:nvSpPr>
          <p:spPr>
            <a:xfrm rot="-5400000">
              <a:off x="1998802" y="1848180"/>
              <a:ext cx="3183327" cy="1852607"/>
            </a:xfrm>
            <a:custGeom>
              <a:avLst/>
              <a:gdLst/>
              <a:ahLst/>
              <a:cxnLst/>
              <a:rect l="l" t="t" r="r" b="b"/>
              <a:pathLst>
                <a:path w="47848" h="16668" extrusionOk="0">
                  <a:moveTo>
                    <a:pt x="26144" y="462"/>
                  </a:moveTo>
                  <a:cubicBezTo>
                    <a:pt x="29743" y="462"/>
                    <a:pt x="33353" y="476"/>
                    <a:pt x="36948" y="743"/>
                  </a:cubicBezTo>
                  <a:cubicBezTo>
                    <a:pt x="38971" y="892"/>
                    <a:pt x="40975" y="1098"/>
                    <a:pt x="42978" y="1361"/>
                  </a:cubicBezTo>
                  <a:cubicBezTo>
                    <a:pt x="43465" y="1417"/>
                    <a:pt x="43971" y="1473"/>
                    <a:pt x="44458" y="1548"/>
                  </a:cubicBezTo>
                  <a:cubicBezTo>
                    <a:pt x="44851" y="1604"/>
                    <a:pt x="45207" y="1698"/>
                    <a:pt x="45563" y="1829"/>
                  </a:cubicBezTo>
                  <a:cubicBezTo>
                    <a:pt x="46424" y="2222"/>
                    <a:pt x="46574" y="3065"/>
                    <a:pt x="46742" y="3907"/>
                  </a:cubicBezTo>
                  <a:cubicBezTo>
                    <a:pt x="47098" y="5855"/>
                    <a:pt x="47304" y="7840"/>
                    <a:pt x="47323" y="9825"/>
                  </a:cubicBezTo>
                  <a:cubicBezTo>
                    <a:pt x="47342" y="10818"/>
                    <a:pt x="47304" y="11810"/>
                    <a:pt x="47229" y="12803"/>
                  </a:cubicBezTo>
                  <a:cubicBezTo>
                    <a:pt x="47173" y="13570"/>
                    <a:pt x="47173" y="14488"/>
                    <a:pt x="46686" y="15143"/>
                  </a:cubicBezTo>
                  <a:cubicBezTo>
                    <a:pt x="46218" y="15780"/>
                    <a:pt x="45282" y="15855"/>
                    <a:pt x="44533" y="15874"/>
                  </a:cubicBezTo>
                  <a:cubicBezTo>
                    <a:pt x="44436" y="15880"/>
                    <a:pt x="44373" y="15937"/>
                    <a:pt x="44343" y="16009"/>
                  </a:cubicBezTo>
                  <a:lnTo>
                    <a:pt x="44343" y="16009"/>
                  </a:lnTo>
                  <a:cubicBezTo>
                    <a:pt x="40342" y="16101"/>
                    <a:pt x="36323" y="16175"/>
                    <a:pt x="32323" y="16248"/>
                  </a:cubicBezTo>
                  <a:cubicBezTo>
                    <a:pt x="30282" y="16276"/>
                    <a:pt x="28240" y="16290"/>
                    <a:pt x="26202" y="16290"/>
                  </a:cubicBezTo>
                  <a:cubicBezTo>
                    <a:pt x="24163" y="16290"/>
                    <a:pt x="22126" y="16276"/>
                    <a:pt x="20094" y="16248"/>
                  </a:cubicBezTo>
                  <a:cubicBezTo>
                    <a:pt x="16049" y="16211"/>
                    <a:pt x="11986" y="16136"/>
                    <a:pt x="7941" y="16024"/>
                  </a:cubicBezTo>
                  <a:cubicBezTo>
                    <a:pt x="7236" y="15995"/>
                    <a:pt x="6532" y="15955"/>
                    <a:pt x="5836" y="15955"/>
                  </a:cubicBezTo>
                  <a:cubicBezTo>
                    <a:pt x="5626" y="15955"/>
                    <a:pt x="5416" y="15959"/>
                    <a:pt x="5207" y="15967"/>
                  </a:cubicBezTo>
                  <a:cubicBezTo>
                    <a:pt x="4711" y="16004"/>
                    <a:pt x="4215" y="16024"/>
                    <a:pt x="3719" y="16024"/>
                  </a:cubicBezTo>
                  <a:cubicBezTo>
                    <a:pt x="3447" y="16024"/>
                    <a:pt x="3175" y="16018"/>
                    <a:pt x="2903" y="16005"/>
                  </a:cubicBezTo>
                  <a:cubicBezTo>
                    <a:pt x="2192" y="15949"/>
                    <a:pt x="1499" y="15724"/>
                    <a:pt x="1068" y="15106"/>
                  </a:cubicBezTo>
                  <a:cubicBezTo>
                    <a:pt x="637" y="14488"/>
                    <a:pt x="544" y="13776"/>
                    <a:pt x="488" y="13083"/>
                  </a:cubicBezTo>
                  <a:cubicBezTo>
                    <a:pt x="431" y="12166"/>
                    <a:pt x="431" y="11248"/>
                    <a:pt x="450" y="10331"/>
                  </a:cubicBezTo>
                  <a:cubicBezTo>
                    <a:pt x="469" y="9319"/>
                    <a:pt x="506" y="8289"/>
                    <a:pt x="562" y="7278"/>
                  </a:cubicBezTo>
                  <a:cubicBezTo>
                    <a:pt x="637" y="6304"/>
                    <a:pt x="731" y="5312"/>
                    <a:pt x="843" y="4338"/>
                  </a:cubicBezTo>
                  <a:cubicBezTo>
                    <a:pt x="937" y="3533"/>
                    <a:pt x="1012" y="2559"/>
                    <a:pt x="1705" y="1997"/>
                  </a:cubicBezTo>
                  <a:cubicBezTo>
                    <a:pt x="2342" y="1473"/>
                    <a:pt x="3297" y="1304"/>
                    <a:pt x="4083" y="1173"/>
                  </a:cubicBezTo>
                  <a:cubicBezTo>
                    <a:pt x="5001" y="1024"/>
                    <a:pt x="5937" y="949"/>
                    <a:pt x="6873" y="949"/>
                  </a:cubicBezTo>
                  <a:cubicBezTo>
                    <a:pt x="8765" y="892"/>
                    <a:pt x="10675" y="818"/>
                    <a:pt x="12566" y="743"/>
                  </a:cubicBezTo>
                  <a:cubicBezTo>
                    <a:pt x="16649" y="574"/>
                    <a:pt x="20712" y="480"/>
                    <a:pt x="24795" y="462"/>
                  </a:cubicBezTo>
                  <a:cubicBezTo>
                    <a:pt x="25244" y="462"/>
                    <a:pt x="25694" y="462"/>
                    <a:pt x="26144" y="462"/>
                  </a:cubicBezTo>
                  <a:close/>
                  <a:moveTo>
                    <a:pt x="26128" y="1"/>
                  </a:moveTo>
                  <a:cubicBezTo>
                    <a:pt x="22775" y="1"/>
                    <a:pt x="19421" y="58"/>
                    <a:pt x="16068" y="162"/>
                  </a:cubicBezTo>
                  <a:cubicBezTo>
                    <a:pt x="13952" y="218"/>
                    <a:pt x="11836" y="293"/>
                    <a:pt x="9720" y="387"/>
                  </a:cubicBezTo>
                  <a:cubicBezTo>
                    <a:pt x="7847" y="480"/>
                    <a:pt x="5974" y="387"/>
                    <a:pt x="4139" y="686"/>
                  </a:cubicBezTo>
                  <a:cubicBezTo>
                    <a:pt x="3278" y="818"/>
                    <a:pt x="2342" y="1005"/>
                    <a:pt x="1611" y="1492"/>
                  </a:cubicBezTo>
                  <a:cubicBezTo>
                    <a:pt x="881" y="1960"/>
                    <a:pt x="619" y="2728"/>
                    <a:pt x="488" y="3552"/>
                  </a:cubicBezTo>
                  <a:cubicBezTo>
                    <a:pt x="207" y="5574"/>
                    <a:pt x="38" y="7615"/>
                    <a:pt x="19" y="9656"/>
                  </a:cubicBezTo>
                  <a:cubicBezTo>
                    <a:pt x="1" y="10668"/>
                    <a:pt x="1" y="11679"/>
                    <a:pt x="38" y="12690"/>
                  </a:cubicBezTo>
                  <a:cubicBezTo>
                    <a:pt x="38" y="13421"/>
                    <a:pt x="169" y="14151"/>
                    <a:pt x="450" y="14844"/>
                  </a:cubicBezTo>
                  <a:cubicBezTo>
                    <a:pt x="712" y="15518"/>
                    <a:pt x="1255" y="16024"/>
                    <a:pt x="1930" y="16267"/>
                  </a:cubicBezTo>
                  <a:cubicBezTo>
                    <a:pt x="2397" y="16423"/>
                    <a:pt x="2902" y="16471"/>
                    <a:pt x="3407" y="16471"/>
                  </a:cubicBezTo>
                  <a:cubicBezTo>
                    <a:pt x="3691" y="16471"/>
                    <a:pt x="3975" y="16456"/>
                    <a:pt x="4252" y="16436"/>
                  </a:cubicBezTo>
                  <a:cubicBezTo>
                    <a:pt x="4745" y="16414"/>
                    <a:pt x="5232" y="16404"/>
                    <a:pt x="5717" y="16404"/>
                  </a:cubicBezTo>
                  <a:cubicBezTo>
                    <a:pt x="6060" y="16404"/>
                    <a:pt x="6401" y="16409"/>
                    <a:pt x="6742" y="16417"/>
                  </a:cubicBezTo>
                  <a:cubicBezTo>
                    <a:pt x="7810" y="16454"/>
                    <a:pt x="8858" y="16492"/>
                    <a:pt x="9907" y="16510"/>
                  </a:cubicBezTo>
                  <a:cubicBezTo>
                    <a:pt x="12004" y="16567"/>
                    <a:pt x="14083" y="16604"/>
                    <a:pt x="16181" y="16623"/>
                  </a:cubicBezTo>
                  <a:cubicBezTo>
                    <a:pt x="18500" y="16654"/>
                    <a:pt x="20820" y="16668"/>
                    <a:pt x="23136" y="16668"/>
                  </a:cubicBezTo>
                  <a:cubicBezTo>
                    <a:pt x="25027" y="16668"/>
                    <a:pt x="26917" y="16658"/>
                    <a:pt x="28802" y="16642"/>
                  </a:cubicBezTo>
                  <a:cubicBezTo>
                    <a:pt x="33016" y="16585"/>
                    <a:pt x="37229" y="16492"/>
                    <a:pt x="41443" y="16342"/>
                  </a:cubicBezTo>
                  <a:cubicBezTo>
                    <a:pt x="42403" y="16290"/>
                    <a:pt x="43363" y="16253"/>
                    <a:pt x="44338" y="16203"/>
                  </a:cubicBezTo>
                  <a:lnTo>
                    <a:pt x="44338" y="16203"/>
                  </a:lnTo>
                  <a:cubicBezTo>
                    <a:pt x="44365" y="16272"/>
                    <a:pt x="44424" y="16324"/>
                    <a:pt x="44516" y="16324"/>
                  </a:cubicBezTo>
                  <a:cubicBezTo>
                    <a:pt x="44521" y="16324"/>
                    <a:pt x="44527" y="16324"/>
                    <a:pt x="44533" y="16323"/>
                  </a:cubicBezTo>
                  <a:cubicBezTo>
                    <a:pt x="45338" y="16286"/>
                    <a:pt x="46199" y="16230"/>
                    <a:pt x="46817" y="15686"/>
                  </a:cubicBezTo>
                  <a:cubicBezTo>
                    <a:pt x="47435" y="15125"/>
                    <a:pt x="47566" y="14282"/>
                    <a:pt x="47641" y="13533"/>
                  </a:cubicBezTo>
                  <a:cubicBezTo>
                    <a:pt x="47829" y="11492"/>
                    <a:pt x="47847" y="9451"/>
                    <a:pt x="47679" y="7409"/>
                  </a:cubicBezTo>
                  <a:cubicBezTo>
                    <a:pt x="47585" y="6398"/>
                    <a:pt x="47454" y="5406"/>
                    <a:pt x="47304" y="4413"/>
                  </a:cubicBezTo>
                  <a:cubicBezTo>
                    <a:pt x="47154" y="3570"/>
                    <a:pt x="47079" y="2540"/>
                    <a:pt x="46462" y="1885"/>
                  </a:cubicBezTo>
                  <a:cubicBezTo>
                    <a:pt x="45918" y="1304"/>
                    <a:pt x="45057" y="1155"/>
                    <a:pt x="44289" y="1061"/>
                  </a:cubicBezTo>
                  <a:cubicBezTo>
                    <a:pt x="43278" y="930"/>
                    <a:pt x="42248" y="799"/>
                    <a:pt x="41237" y="668"/>
                  </a:cubicBezTo>
                  <a:cubicBezTo>
                    <a:pt x="39139" y="443"/>
                    <a:pt x="37061" y="256"/>
                    <a:pt x="34963" y="143"/>
                  </a:cubicBezTo>
                  <a:cubicBezTo>
                    <a:pt x="32866" y="31"/>
                    <a:pt x="30787" y="31"/>
                    <a:pt x="28709" y="12"/>
                  </a:cubicBezTo>
                  <a:cubicBezTo>
                    <a:pt x="27848" y="5"/>
                    <a:pt x="26988" y="1"/>
                    <a:pt x="26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g2294d6ecdec_0_5"/>
            <p:cNvSpPr/>
            <p:nvPr/>
          </p:nvSpPr>
          <p:spPr>
            <a:xfrm rot="5400000" flipH="1">
              <a:off x="2042159" y="1918293"/>
              <a:ext cx="3127311" cy="1712372"/>
            </a:xfrm>
            <a:custGeom>
              <a:avLst/>
              <a:gdLst/>
              <a:ahLst/>
              <a:cxnLst/>
              <a:rect l="l" t="t" r="r" b="b"/>
              <a:pathLst>
                <a:path w="41742" h="22856" extrusionOk="0">
                  <a:moveTo>
                    <a:pt x="28374" y="1"/>
                  </a:moveTo>
                  <a:cubicBezTo>
                    <a:pt x="26817" y="1"/>
                    <a:pt x="25259" y="50"/>
                    <a:pt x="23708" y="117"/>
                  </a:cubicBezTo>
                  <a:cubicBezTo>
                    <a:pt x="21704" y="191"/>
                    <a:pt x="19719" y="304"/>
                    <a:pt x="17697" y="397"/>
                  </a:cubicBezTo>
                  <a:cubicBezTo>
                    <a:pt x="15674" y="491"/>
                    <a:pt x="13689" y="510"/>
                    <a:pt x="11629" y="566"/>
                  </a:cubicBezTo>
                  <a:cubicBezTo>
                    <a:pt x="9588" y="622"/>
                    <a:pt x="7528" y="697"/>
                    <a:pt x="5487" y="922"/>
                  </a:cubicBezTo>
                  <a:cubicBezTo>
                    <a:pt x="4532" y="997"/>
                    <a:pt x="3577" y="1146"/>
                    <a:pt x="2659" y="1334"/>
                  </a:cubicBezTo>
                  <a:cubicBezTo>
                    <a:pt x="1873" y="1521"/>
                    <a:pt x="1086" y="1821"/>
                    <a:pt x="581" y="2457"/>
                  </a:cubicBezTo>
                  <a:cubicBezTo>
                    <a:pt x="131" y="2982"/>
                    <a:pt x="0" y="3712"/>
                    <a:pt x="243" y="4349"/>
                  </a:cubicBezTo>
                  <a:cubicBezTo>
                    <a:pt x="56" y="7944"/>
                    <a:pt x="187" y="11540"/>
                    <a:pt x="599" y="15117"/>
                  </a:cubicBezTo>
                  <a:cubicBezTo>
                    <a:pt x="712" y="16090"/>
                    <a:pt x="843" y="17045"/>
                    <a:pt x="1011" y="18019"/>
                  </a:cubicBezTo>
                  <a:cubicBezTo>
                    <a:pt x="1105" y="18768"/>
                    <a:pt x="1311" y="19499"/>
                    <a:pt x="1629" y="20191"/>
                  </a:cubicBezTo>
                  <a:cubicBezTo>
                    <a:pt x="1948" y="20884"/>
                    <a:pt x="2509" y="21446"/>
                    <a:pt x="3202" y="21764"/>
                  </a:cubicBezTo>
                  <a:cubicBezTo>
                    <a:pt x="3951" y="22083"/>
                    <a:pt x="4775" y="22270"/>
                    <a:pt x="5599" y="22308"/>
                  </a:cubicBezTo>
                  <a:cubicBezTo>
                    <a:pt x="9340" y="22668"/>
                    <a:pt x="13097" y="22855"/>
                    <a:pt x="16870" y="22855"/>
                  </a:cubicBezTo>
                  <a:cubicBezTo>
                    <a:pt x="17214" y="22855"/>
                    <a:pt x="17558" y="22854"/>
                    <a:pt x="17903" y="22851"/>
                  </a:cubicBezTo>
                  <a:cubicBezTo>
                    <a:pt x="22041" y="22832"/>
                    <a:pt x="26180" y="22607"/>
                    <a:pt x="30281" y="22214"/>
                  </a:cubicBezTo>
                  <a:cubicBezTo>
                    <a:pt x="31311" y="22120"/>
                    <a:pt x="32341" y="22008"/>
                    <a:pt x="33371" y="21896"/>
                  </a:cubicBezTo>
                  <a:cubicBezTo>
                    <a:pt x="34307" y="21802"/>
                    <a:pt x="35318" y="21746"/>
                    <a:pt x="36236" y="21465"/>
                  </a:cubicBezTo>
                  <a:cubicBezTo>
                    <a:pt x="37884" y="20978"/>
                    <a:pt x="38671" y="19517"/>
                    <a:pt x="39251" y="18057"/>
                  </a:cubicBezTo>
                  <a:cubicBezTo>
                    <a:pt x="39925" y="16259"/>
                    <a:pt x="40431" y="14405"/>
                    <a:pt x="40787" y="12514"/>
                  </a:cubicBezTo>
                  <a:cubicBezTo>
                    <a:pt x="41180" y="10566"/>
                    <a:pt x="41480" y="8618"/>
                    <a:pt x="41648" y="6633"/>
                  </a:cubicBezTo>
                  <a:cubicBezTo>
                    <a:pt x="41742" y="5716"/>
                    <a:pt x="41742" y="4779"/>
                    <a:pt x="41667" y="3862"/>
                  </a:cubicBezTo>
                  <a:cubicBezTo>
                    <a:pt x="41592" y="3132"/>
                    <a:pt x="41367" y="2364"/>
                    <a:pt x="40768" y="1896"/>
                  </a:cubicBezTo>
                  <a:cubicBezTo>
                    <a:pt x="40094" y="1371"/>
                    <a:pt x="39195" y="1203"/>
                    <a:pt x="38390" y="1015"/>
                  </a:cubicBezTo>
                  <a:cubicBezTo>
                    <a:pt x="37435" y="791"/>
                    <a:pt x="36442" y="603"/>
                    <a:pt x="35468" y="454"/>
                  </a:cubicBezTo>
                  <a:cubicBezTo>
                    <a:pt x="33117" y="115"/>
                    <a:pt x="30746" y="1"/>
                    <a:pt x="28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3" name="Google Shape;803;g2294d6ecdec_0_5"/>
          <p:cNvGrpSpPr/>
          <p:nvPr/>
        </p:nvGrpSpPr>
        <p:grpSpPr>
          <a:xfrm>
            <a:off x="6574975" y="1328173"/>
            <a:ext cx="1852607" cy="3183327"/>
            <a:chOff x="6574975" y="1328173"/>
            <a:chExt cx="1852607" cy="3183327"/>
          </a:xfrm>
        </p:grpSpPr>
        <p:grpSp>
          <p:nvGrpSpPr>
            <p:cNvPr id="804" name="Google Shape;804;g2294d6ecdec_0_5"/>
            <p:cNvGrpSpPr/>
            <p:nvPr/>
          </p:nvGrpSpPr>
          <p:grpSpPr>
            <a:xfrm>
              <a:off x="6574975" y="1328173"/>
              <a:ext cx="1852607" cy="3183327"/>
              <a:chOff x="6574975" y="1175773"/>
              <a:chExt cx="1852607" cy="3183327"/>
            </a:xfrm>
          </p:grpSpPr>
          <p:sp>
            <p:nvSpPr>
              <p:cNvPr id="805" name="Google Shape;805;g2294d6ecdec_0_5"/>
              <p:cNvSpPr/>
              <p:nvPr/>
            </p:nvSpPr>
            <p:spPr>
              <a:xfrm rot="-5400000">
                <a:off x="5909615" y="1841133"/>
                <a:ext cx="3183327" cy="1852607"/>
              </a:xfrm>
              <a:custGeom>
                <a:avLst/>
                <a:gdLst/>
                <a:ahLst/>
                <a:cxnLst/>
                <a:rect l="l" t="t" r="r" b="b"/>
                <a:pathLst>
                  <a:path w="47848" h="16668" extrusionOk="0">
                    <a:moveTo>
                      <a:pt x="26144" y="462"/>
                    </a:moveTo>
                    <a:cubicBezTo>
                      <a:pt x="29743" y="462"/>
                      <a:pt x="33353" y="476"/>
                      <a:pt x="36948" y="743"/>
                    </a:cubicBezTo>
                    <a:cubicBezTo>
                      <a:pt x="38971" y="892"/>
                      <a:pt x="40975" y="1098"/>
                      <a:pt x="42978" y="1361"/>
                    </a:cubicBezTo>
                    <a:cubicBezTo>
                      <a:pt x="43465" y="1417"/>
                      <a:pt x="43971" y="1473"/>
                      <a:pt x="44458" y="1548"/>
                    </a:cubicBezTo>
                    <a:cubicBezTo>
                      <a:pt x="44851" y="1604"/>
                      <a:pt x="45207" y="1698"/>
                      <a:pt x="45563" y="1829"/>
                    </a:cubicBezTo>
                    <a:cubicBezTo>
                      <a:pt x="46424" y="2222"/>
                      <a:pt x="46574" y="3065"/>
                      <a:pt x="46742" y="3907"/>
                    </a:cubicBezTo>
                    <a:cubicBezTo>
                      <a:pt x="47098" y="5855"/>
                      <a:pt x="47304" y="7840"/>
                      <a:pt x="47323" y="9825"/>
                    </a:cubicBezTo>
                    <a:cubicBezTo>
                      <a:pt x="47342" y="10818"/>
                      <a:pt x="47304" y="11810"/>
                      <a:pt x="47229" y="12803"/>
                    </a:cubicBezTo>
                    <a:cubicBezTo>
                      <a:pt x="47173" y="13570"/>
                      <a:pt x="47173" y="14488"/>
                      <a:pt x="46686" y="15143"/>
                    </a:cubicBezTo>
                    <a:cubicBezTo>
                      <a:pt x="46218" y="15780"/>
                      <a:pt x="45282" y="15855"/>
                      <a:pt x="44533" y="15874"/>
                    </a:cubicBezTo>
                    <a:cubicBezTo>
                      <a:pt x="44436" y="15880"/>
                      <a:pt x="44373" y="15937"/>
                      <a:pt x="44343" y="16009"/>
                    </a:cubicBezTo>
                    <a:lnTo>
                      <a:pt x="44343" y="16009"/>
                    </a:lnTo>
                    <a:cubicBezTo>
                      <a:pt x="40342" y="16101"/>
                      <a:pt x="36323" y="16175"/>
                      <a:pt x="32323" y="16248"/>
                    </a:cubicBezTo>
                    <a:cubicBezTo>
                      <a:pt x="30282" y="16276"/>
                      <a:pt x="28240" y="16290"/>
                      <a:pt x="26202" y="16290"/>
                    </a:cubicBezTo>
                    <a:cubicBezTo>
                      <a:pt x="24163" y="16290"/>
                      <a:pt x="22126" y="16276"/>
                      <a:pt x="20094" y="16248"/>
                    </a:cubicBezTo>
                    <a:cubicBezTo>
                      <a:pt x="16049" y="16211"/>
                      <a:pt x="11986" y="16136"/>
                      <a:pt x="7941" y="16024"/>
                    </a:cubicBezTo>
                    <a:cubicBezTo>
                      <a:pt x="7236" y="15995"/>
                      <a:pt x="6532" y="15955"/>
                      <a:pt x="5836" y="15955"/>
                    </a:cubicBezTo>
                    <a:cubicBezTo>
                      <a:pt x="5626" y="15955"/>
                      <a:pt x="5416" y="15959"/>
                      <a:pt x="5207" y="15967"/>
                    </a:cubicBezTo>
                    <a:cubicBezTo>
                      <a:pt x="4711" y="16004"/>
                      <a:pt x="4215" y="16024"/>
                      <a:pt x="3719" y="16024"/>
                    </a:cubicBezTo>
                    <a:cubicBezTo>
                      <a:pt x="3447" y="16024"/>
                      <a:pt x="3175" y="16018"/>
                      <a:pt x="2903" y="16005"/>
                    </a:cubicBezTo>
                    <a:cubicBezTo>
                      <a:pt x="2192" y="15949"/>
                      <a:pt x="1499" y="15724"/>
                      <a:pt x="1068" y="15106"/>
                    </a:cubicBezTo>
                    <a:cubicBezTo>
                      <a:pt x="637" y="14488"/>
                      <a:pt x="544" y="13776"/>
                      <a:pt x="488" y="13083"/>
                    </a:cubicBezTo>
                    <a:cubicBezTo>
                      <a:pt x="431" y="12166"/>
                      <a:pt x="431" y="11248"/>
                      <a:pt x="450" y="10331"/>
                    </a:cubicBezTo>
                    <a:cubicBezTo>
                      <a:pt x="469" y="9319"/>
                      <a:pt x="506" y="8289"/>
                      <a:pt x="562" y="7278"/>
                    </a:cubicBezTo>
                    <a:cubicBezTo>
                      <a:pt x="637" y="6304"/>
                      <a:pt x="731" y="5312"/>
                      <a:pt x="843" y="4338"/>
                    </a:cubicBezTo>
                    <a:cubicBezTo>
                      <a:pt x="937" y="3533"/>
                      <a:pt x="1012" y="2559"/>
                      <a:pt x="1705" y="1997"/>
                    </a:cubicBezTo>
                    <a:cubicBezTo>
                      <a:pt x="2342" y="1473"/>
                      <a:pt x="3297" y="1304"/>
                      <a:pt x="4083" y="1173"/>
                    </a:cubicBezTo>
                    <a:cubicBezTo>
                      <a:pt x="5001" y="1024"/>
                      <a:pt x="5937" y="949"/>
                      <a:pt x="6873" y="949"/>
                    </a:cubicBezTo>
                    <a:cubicBezTo>
                      <a:pt x="8765" y="892"/>
                      <a:pt x="10675" y="818"/>
                      <a:pt x="12566" y="743"/>
                    </a:cubicBezTo>
                    <a:cubicBezTo>
                      <a:pt x="16649" y="574"/>
                      <a:pt x="20712" y="480"/>
                      <a:pt x="24795" y="462"/>
                    </a:cubicBezTo>
                    <a:cubicBezTo>
                      <a:pt x="25244" y="462"/>
                      <a:pt x="25694" y="462"/>
                      <a:pt x="26144" y="462"/>
                    </a:cubicBezTo>
                    <a:close/>
                    <a:moveTo>
                      <a:pt x="26128" y="1"/>
                    </a:moveTo>
                    <a:cubicBezTo>
                      <a:pt x="22775" y="1"/>
                      <a:pt x="19421" y="58"/>
                      <a:pt x="16068" y="162"/>
                    </a:cubicBezTo>
                    <a:cubicBezTo>
                      <a:pt x="13952" y="218"/>
                      <a:pt x="11836" y="293"/>
                      <a:pt x="9720" y="387"/>
                    </a:cubicBezTo>
                    <a:cubicBezTo>
                      <a:pt x="7847" y="480"/>
                      <a:pt x="5974" y="387"/>
                      <a:pt x="4139" y="686"/>
                    </a:cubicBezTo>
                    <a:cubicBezTo>
                      <a:pt x="3278" y="818"/>
                      <a:pt x="2342" y="1005"/>
                      <a:pt x="1611" y="1492"/>
                    </a:cubicBezTo>
                    <a:cubicBezTo>
                      <a:pt x="881" y="1960"/>
                      <a:pt x="619" y="2728"/>
                      <a:pt x="488" y="3552"/>
                    </a:cubicBezTo>
                    <a:cubicBezTo>
                      <a:pt x="207" y="5574"/>
                      <a:pt x="38" y="7615"/>
                      <a:pt x="19" y="9656"/>
                    </a:cubicBezTo>
                    <a:cubicBezTo>
                      <a:pt x="1" y="10668"/>
                      <a:pt x="1" y="11679"/>
                      <a:pt x="38" y="12690"/>
                    </a:cubicBezTo>
                    <a:cubicBezTo>
                      <a:pt x="38" y="13421"/>
                      <a:pt x="169" y="14151"/>
                      <a:pt x="450" y="14844"/>
                    </a:cubicBezTo>
                    <a:cubicBezTo>
                      <a:pt x="712" y="15518"/>
                      <a:pt x="1255" y="16024"/>
                      <a:pt x="1930" y="16267"/>
                    </a:cubicBezTo>
                    <a:cubicBezTo>
                      <a:pt x="2397" y="16423"/>
                      <a:pt x="2902" y="16471"/>
                      <a:pt x="3407" y="16471"/>
                    </a:cubicBezTo>
                    <a:cubicBezTo>
                      <a:pt x="3691" y="16471"/>
                      <a:pt x="3975" y="16456"/>
                      <a:pt x="4252" y="16436"/>
                    </a:cubicBezTo>
                    <a:cubicBezTo>
                      <a:pt x="4745" y="16414"/>
                      <a:pt x="5232" y="16404"/>
                      <a:pt x="5717" y="16404"/>
                    </a:cubicBezTo>
                    <a:cubicBezTo>
                      <a:pt x="6060" y="16404"/>
                      <a:pt x="6401" y="16409"/>
                      <a:pt x="6742" y="16417"/>
                    </a:cubicBezTo>
                    <a:cubicBezTo>
                      <a:pt x="7810" y="16454"/>
                      <a:pt x="8858" y="16492"/>
                      <a:pt x="9907" y="16510"/>
                    </a:cubicBezTo>
                    <a:cubicBezTo>
                      <a:pt x="12004" y="16567"/>
                      <a:pt x="14083" y="16604"/>
                      <a:pt x="16181" y="16623"/>
                    </a:cubicBezTo>
                    <a:cubicBezTo>
                      <a:pt x="18500" y="16654"/>
                      <a:pt x="20820" y="16668"/>
                      <a:pt x="23136" y="16668"/>
                    </a:cubicBezTo>
                    <a:cubicBezTo>
                      <a:pt x="25027" y="16668"/>
                      <a:pt x="26917" y="16658"/>
                      <a:pt x="28802" y="16642"/>
                    </a:cubicBezTo>
                    <a:cubicBezTo>
                      <a:pt x="33016" y="16585"/>
                      <a:pt x="37229" y="16492"/>
                      <a:pt x="41443" y="16342"/>
                    </a:cubicBezTo>
                    <a:cubicBezTo>
                      <a:pt x="42403" y="16290"/>
                      <a:pt x="43363" y="16253"/>
                      <a:pt x="44338" y="16203"/>
                    </a:cubicBezTo>
                    <a:lnTo>
                      <a:pt x="44338" y="16203"/>
                    </a:lnTo>
                    <a:cubicBezTo>
                      <a:pt x="44365" y="16272"/>
                      <a:pt x="44424" y="16324"/>
                      <a:pt x="44516" y="16324"/>
                    </a:cubicBezTo>
                    <a:cubicBezTo>
                      <a:pt x="44521" y="16324"/>
                      <a:pt x="44527" y="16324"/>
                      <a:pt x="44533" y="16323"/>
                    </a:cubicBezTo>
                    <a:cubicBezTo>
                      <a:pt x="45338" y="16286"/>
                      <a:pt x="46199" y="16230"/>
                      <a:pt x="46817" y="15686"/>
                    </a:cubicBezTo>
                    <a:cubicBezTo>
                      <a:pt x="47435" y="15125"/>
                      <a:pt x="47566" y="14282"/>
                      <a:pt x="47641" y="13533"/>
                    </a:cubicBezTo>
                    <a:cubicBezTo>
                      <a:pt x="47829" y="11492"/>
                      <a:pt x="47847" y="9451"/>
                      <a:pt x="47679" y="7409"/>
                    </a:cubicBezTo>
                    <a:cubicBezTo>
                      <a:pt x="47585" y="6398"/>
                      <a:pt x="47454" y="5406"/>
                      <a:pt x="47304" y="4413"/>
                    </a:cubicBezTo>
                    <a:cubicBezTo>
                      <a:pt x="47154" y="3570"/>
                      <a:pt x="47079" y="2540"/>
                      <a:pt x="46462" y="1885"/>
                    </a:cubicBezTo>
                    <a:cubicBezTo>
                      <a:pt x="45918" y="1304"/>
                      <a:pt x="45057" y="1155"/>
                      <a:pt x="44289" y="1061"/>
                    </a:cubicBezTo>
                    <a:cubicBezTo>
                      <a:pt x="43278" y="930"/>
                      <a:pt x="42248" y="799"/>
                      <a:pt x="41237" y="668"/>
                    </a:cubicBezTo>
                    <a:cubicBezTo>
                      <a:pt x="39139" y="443"/>
                      <a:pt x="37061" y="256"/>
                      <a:pt x="34963" y="143"/>
                    </a:cubicBezTo>
                    <a:cubicBezTo>
                      <a:pt x="32866" y="31"/>
                      <a:pt x="30787" y="31"/>
                      <a:pt x="28709" y="12"/>
                    </a:cubicBezTo>
                    <a:cubicBezTo>
                      <a:pt x="27848" y="5"/>
                      <a:pt x="26988" y="1"/>
                      <a:pt x="26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g2294d6ecdec_0_5"/>
              <p:cNvSpPr/>
              <p:nvPr/>
            </p:nvSpPr>
            <p:spPr>
              <a:xfrm rot="5400000" flipH="1">
                <a:off x="5952971" y="1911246"/>
                <a:ext cx="3127311" cy="1712372"/>
              </a:xfrm>
              <a:custGeom>
                <a:avLst/>
                <a:gdLst/>
                <a:ahLst/>
                <a:cxnLst/>
                <a:rect l="l" t="t" r="r" b="b"/>
                <a:pathLst>
                  <a:path w="41742" h="22856" extrusionOk="0">
                    <a:moveTo>
                      <a:pt x="28374" y="1"/>
                    </a:moveTo>
                    <a:cubicBezTo>
                      <a:pt x="26817" y="1"/>
                      <a:pt x="25259" y="50"/>
                      <a:pt x="23708" y="117"/>
                    </a:cubicBezTo>
                    <a:cubicBezTo>
                      <a:pt x="21704" y="191"/>
                      <a:pt x="19719" y="304"/>
                      <a:pt x="17697" y="397"/>
                    </a:cubicBezTo>
                    <a:cubicBezTo>
                      <a:pt x="15674" y="491"/>
                      <a:pt x="13689" y="510"/>
                      <a:pt x="11629" y="566"/>
                    </a:cubicBezTo>
                    <a:cubicBezTo>
                      <a:pt x="9588" y="622"/>
                      <a:pt x="7528" y="697"/>
                      <a:pt x="5487" y="922"/>
                    </a:cubicBezTo>
                    <a:cubicBezTo>
                      <a:pt x="4532" y="997"/>
                      <a:pt x="3577" y="1146"/>
                      <a:pt x="2659" y="1334"/>
                    </a:cubicBezTo>
                    <a:cubicBezTo>
                      <a:pt x="1873" y="1521"/>
                      <a:pt x="1086" y="1821"/>
                      <a:pt x="581" y="2457"/>
                    </a:cubicBezTo>
                    <a:cubicBezTo>
                      <a:pt x="131" y="2982"/>
                      <a:pt x="0" y="3712"/>
                      <a:pt x="243" y="4349"/>
                    </a:cubicBezTo>
                    <a:cubicBezTo>
                      <a:pt x="56" y="7944"/>
                      <a:pt x="187" y="11540"/>
                      <a:pt x="599" y="15117"/>
                    </a:cubicBezTo>
                    <a:cubicBezTo>
                      <a:pt x="712" y="16090"/>
                      <a:pt x="843" y="17045"/>
                      <a:pt x="1011" y="18019"/>
                    </a:cubicBezTo>
                    <a:cubicBezTo>
                      <a:pt x="1105" y="18768"/>
                      <a:pt x="1311" y="19499"/>
                      <a:pt x="1629" y="20191"/>
                    </a:cubicBezTo>
                    <a:cubicBezTo>
                      <a:pt x="1948" y="20884"/>
                      <a:pt x="2509" y="21446"/>
                      <a:pt x="3202" y="21764"/>
                    </a:cubicBezTo>
                    <a:cubicBezTo>
                      <a:pt x="3951" y="22083"/>
                      <a:pt x="4775" y="22270"/>
                      <a:pt x="5599" y="22308"/>
                    </a:cubicBezTo>
                    <a:cubicBezTo>
                      <a:pt x="9340" y="22668"/>
                      <a:pt x="13097" y="22855"/>
                      <a:pt x="16870" y="22855"/>
                    </a:cubicBezTo>
                    <a:cubicBezTo>
                      <a:pt x="17214" y="22855"/>
                      <a:pt x="17558" y="22854"/>
                      <a:pt x="17903" y="22851"/>
                    </a:cubicBezTo>
                    <a:cubicBezTo>
                      <a:pt x="22041" y="22832"/>
                      <a:pt x="26180" y="22607"/>
                      <a:pt x="30281" y="22214"/>
                    </a:cubicBezTo>
                    <a:cubicBezTo>
                      <a:pt x="31311" y="22120"/>
                      <a:pt x="32341" y="22008"/>
                      <a:pt x="33371" y="21896"/>
                    </a:cubicBezTo>
                    <a:cubicBezTo>
                      <a:pt x="34307" y="21802"/>
                      <a:pt x="35318" y="21746"/>
                      <a:pt x="36236" y="21465"/>
                    </a:cubicBezTo>
                    <a:cubicBezTo>
                      <a:pt x="37884" y="20978"/>
                      <a:pt x="38671" y="19517"/>
                      <a:pt x="39251" y="18057"/>
                    </a:cubicBezTo>
                    <a:cubicBezTo>
                      <a:pt x="39925" y="16259"/>
                      <a:pt x="40431" y="14405"/>
                      <a:pt x="40787" y="12514"/>
                    </a:cubicBezTo>
                    <a:cubicBezTo>
                      <a:pt x="41180" y="10566"/>
                      <a:pt x="41480" y="8618"/>
                      <a:pt x="41648" y="6633"/>
                    </a:cubicBezTo>
                    <a:cubicBezTo>
                      <a:pt x="41742" y="5716"/>
                      <a:pt x="41742" y="4779"/>
                      <a:pt x="41667" y="3862"/>
                    </a:cubicBezTo>
                    <a:cubicBezTo>
                      <a:pt x="41592" y="3132"/>
                      <a:pt x="41367" y="2364"/>
                      <a:pt x="40768" y="1896"/>
                    </a:cubicBezTo>
                    <a:cubicBezTo>
                      <a:pt x="40094" y="1371"/>
                      <a:pt x="39195" y="1203"/>
                      <a:pt x="38390" y="1015"/>
                    </a:cubicBezTo>
                    <a:cubicBezTo>
                      <a:pt x="37435" y="791"/>
                      <a:pt x="36442" y="603"/>
                      <a:pt x="35468" y="454"/>
                    </a:cubicBezTo>
                    <a:cubicBezTo>
                      <a:pt x="33117" y="115"/>
                      <a:pt x="30746" y="1"/>
                      <a:pt x="283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7" name="Google Shape;807;g2294d6ecdec_0_5"/>
            <p:cNvSpPr txBox="1"/>
            <p:nvPr/>
          </p:nvSpPr>
          <p:spPr>
            <a:xfrm>
              <a:off x="6605681" y="2007436"/>
              <a:ext cx="1821900" cy="18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8" name="Google Shape;808;g2294d6ecdec_0_5"/>
          <p:cNvSpPr/>
          <p:nvPr/>
        </p:nvSpPr>
        <p:spPr>
          <a:xfrm>
            <a:off x="2595875" y="1035675"/>
            <a:ext cx="453300" cy="328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g2294d6ecdec_0_5"/>
          <p:cNvSpPr txBox="1"/>
          <p:nvPr/>
        </p:nvSpPr>
        <p:spPr>
          <a:xfrm>
            <a:off x="1447775" y="999825"/>
            <a:ext cx="11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Paso 1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10" name="Google Shape;810;g2294d6ecdec_0_5"/>
          <p:cNvSpPr txBox="1"/>
          <p:nvPr/>
        </p:nvSpPr>
        <p:spPr>
          <a:xfrm>
            <a:off x="3274788" y="1040175"/>
            <a:ext cx="11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Paso 2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11" name="Google Shape;811;g2294d6ecdec_0_5"/>
          <p:cNvSpPr txBox="1"/>
          <p:nvPr/>
        </p:nvSpPr>
        <p:spPr>
          <a:xfrm>
            <a:off x="6856413" y="999825"/>
            <a:ext cx="114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Paso 3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812" name="Google Shape;812;g2294d6ecdec_0_5"/>
          <p:cNvSpPr/>
          <p:nvPr/>
        </p:nvSpPr>
        <p:spPr>
          <a:xfrm>
            <a:off x="6174513" y="1035675"/>
            <a:ext cx="453300" cy="3285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g2294d6ecdec_0_5"/>
          <p:cNvSpPr txBox="1"/>
          <p:nvPr/>
        </p:nvSpPr>
        <p:spPr>
          <a:xfrm>
            <a:off x="2903813" y="1739550"/>
            <a:ext cx="1578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Una vez dentro, navega por la siguiente ruta: Autoservicio &gt; Seguro Facultativo &gt; Solicitud Seguro Facultativo </a:t>
            </a:r>
            <a:endParaRPr sz="10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814" name="Google Shape;814;g2294d6ecdec_0_5"/>
          <p:cNvSpPr txBox="1"/>
          <p:nvPr/>
        </p:nvSpPr>
        <p:spPr>
          <a:xfrm>
            <a:off x="7034575" y="2208775"/>
            <a:ext cx="1144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Llenado de la solicitud</a:t>
            </a:r>
            <a:endParaRPr sz="15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Siguiente diapositiva…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2294d6ecdec_0_1387"/>
          <p:cNvSpPr txBox="1">
            <a:spLocks noGrp="1"/>
          </p:cNvSpPr>
          <p:nvPr>
            <p:ph type="title"/>
          </p:nvPr>
        </p:nvSpPr>
        <p:spPr>
          <a:xfrm>
            <a:off x="5185675" y="398625"/>
            <a:ext cx="3237600" cy="47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400" b="0" dirty="0"/>
              <a:t>1. Antes de llenar tu solicitud debes </a:t>
            </a:r>
            <a:r>
              <a:rPr lang="en" sz="1400" dirty="0"/>
              <a:t>conocer tu Número de Seguridad Social,</a:t>
            </a:r>
            <a:r>
              <a:rPr lang="en" sz="1400" b="0" dirty="0"/>
              <a:t> el cual puedes localizar haciendo clic en:</a:t>
            </a: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200" u="sng" dirty="0">
                <a:solidFill>
                  <a:schemeClr val="hlink"/>
                </a:solidFill>
                <a:hlinkClick r:id="rId3"/>
              </a:rPr>
              <a:t>Asignación o localización de Número de Seguridad Social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400" b="0" dirty="0"/>
              <a:t>2. </a:t>
            </a:r>
            <a:r>
              <a:rPr lang="en" sz="1400" dirty="0"/>
              <a:t>Llenas la información que se te solicita y la guardas</a:t>
            </a:r>
            <a:r>
              <a:rPr lang="en" sz="1400" b="0" dirty="0"/>
              <a:t>. Una vez que hayas hecho esto, deberás </a:t>
            </a:r>
            <a:r>
              <a:rPr lang="en" sz="1400" b="0" u="sng" dirty="0"/>
              <a:t>esperar entre 2 y 5 días</a:t>
            </a:r>
            <a:r>
              <a:rPr lang="en" sz="1400" b="0" dirty="0"/>
              <a:t> hábiles para que se vea reflejada su vigencia. </a:t>
            </a: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400" b="0" dirty="0"/>
              <a:t>3. Cuando te encuentres vigente, podrás c</a:t>
            </a:r>
            <a:r>
              <a:rPr lang="en" sz="1400" b="0" u="sng" dirty="0"/>
              <a:t>oncluir el trámite en línea </a:t>
            </a:r>
            <a:r>
              <a:rPr lang="en" sz="1400" dirty="0"/>
              <a:t>dándote de alta en la clínica y consultorio médico</a:t>
            </a:r>
            <a:r>
              <a:rPr lang="en" sz="1400" b="0" dirty="0"/>
              <a:t> a través del siguiente enlace: </a:t>
            </a:r>
            <a:endParaRPr sz="1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200" u="sng" dirty="0">
                <a:solidFill>
                  <a:schemeClr val="hlink"/>
                </a:solidFill>
                <a:hlinkClick r:id="rId4"/>
              </a:rPr>
              <a:t>Alta en clínica o UMF con CURP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1200" dirty="0"/>
              <a:t>Tener a la mano:  </a:t>
            </a:r>
            <a:endParaRPr sz="12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CURP  </a:t>
            </a:r>
            <a:endParaRPr sz="12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Código postal  </a:t>
            </a:r>
            <a:endParaRPr sz="120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Correo electrónico válido, </a:t>
            </a:r>
            <a:r>
              <a:rPr lang="en" sz="1200" b="0" dirty="0"/>
              <a:t>el cual será asociado a tu CURP  </a:t>
            </a:r>
            <a:endParaRPr sz="1200" b="0" dirty="0"/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Número de seguro social (NSS)</a:t>
            </a:r>
            <a:endParaRPr sz="1200" dirty="0"/>
          </a:p>
        </p:txBody>
      </p:sp>
      <p:grpSp>
        <p:nvGrpSpPr>
          <p:cNvPr id="820" name="Google Shape;820;g2294d6ecdec_0_1387"/>
          <p:cNvGrpSpPr/>
          <p:nvPr/>
        </p:nvGrpSpPr>
        <p:grpSpPr>
          <a:xfrm>
            <a:off x="627770" y="4967487"/>
            <a:ext cx="4693836" cy="176025"/>
            <a:chOff x="4345425" y="2175475"/>
            <a:chExt cx="800750" cy="176025"/>
          </a:xfrm>
        </p:grpSpPr>
        <p:sp>
          <p:nvSpPr>
            <p:cNvPr id="821" name="Google Shape;821;g2294d6ecdec_0_138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g2294d6ecdec_0_138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3" name="Google Shape;823;g2294d6ecdec_0_1387"/>
          <p:cNvSpPr txBox="1"/>
          <p:nvPr/>
        </p:nvSpPr>
        <p:spPr>
          <a:xfrm rot="2191">
            <a:off x="1152224" y="183275"/>
            <a:ext cx="3294301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Instrucciones para el llenado de la solicitud en el CIA</a:t>
            </a:r>
            <a:endParaRPr sz="12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824" name="Google Shape;824;g2294d6ecdec_0_1387"/>
          <p:cNvPicPr preferRelativeResize="0"/>
          <p:nvPr/>
        </p:nvPicPr>
        <p:blipFill rotWithShape="1">
          <a:blip r:embed="rId5">
            <a:alphaModFix/>
          </a:blip>
          <a:srcRect l="2788" r="2380"/>
          <a:stretch/>
        </p:blipFill>
        <p:spPr>
          <a:xfrm>
            <a:off x="833000" y="755275"/>
            <a:ext cx="3954574" cy="41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10E244B34D28408F3E38D12B557904" ma:contentTypeVersion="" ma:contentTypeDescription="Crear nuevo documento." ma:contentTypeScope="" ma:versionID="83b48f1a5cc92caa31b6bc88158422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2659f8b8e788353b95bbc27b5daf4a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E525A6-28AA-4D06-A651-8DF88830F2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9E9FE9-36D7-4853-83F6-AE6750ABDEB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299CDB7-79B2-4393-88F6-A921F89AA5AA}"/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1419</Words>
  <Application>Microsoft Office PowerPoint</Application>
  <PresentationFormat>Presentación en pantalla (16:9)</PresentationFormat>
  <Paragraphs>187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Roboto</vt:lpstr>
      <vt:lpstr>Permanent Marker</vt:lpstr>
      <vt:lpstr>Arial</vt:lpstr>
      <vt:lpstr>Itim</vt:lpstr>
      <vt:lpstr>Online Notebook XL by Slidesgo</vt:lpstr>
      <vt:lpstr>Curso de Tutorías 1</vt:lpstr>
      <vt:lpstr>Tutorías complementarías. </vt:lpstr>
      <vt:lpstr>¡¡¡Bienvenidos!!!</vt:lpstr>
      <vt:lpstr>Orden del día </vt:lpstr>
      <vt:lpstr>Nelson Mandela </vt:lpstr>
      <vt:lpstr>Con este servicio tienen acceso a: -servicios médicos, -provisión de medicamentos, - hospitales y  -atención obstétrica,  sin costo alguno para ellos ni para las instituciones educativas..</vt:lpstr>
      <vt:lpstr>Presentación de PowerPoint</vt:lpstr>
      <vt:lpstr>¿Dónde y cómo registrar la solicitud del Seguro Facultativo? </vt:lpstr>
      <vt:lpstr>1. Antes de llenar tu solicitud debes conocer tu Número de Seguridad Social, el cual puedes localizar haciendo clic en: Asignación o localización de Número de Seguridad Social  2. Llenas la información que se te solicita y la guardas. Una vez que hayas hecho esto, deberás esperar entre 2 y 5 días hábiles para que se vea reflejada su vigencia.   3. Cuando te encuentres vigente, podrás concluir el trámite en línea dándote de alta en la clínica y consultorio médico a través del siguiente enlace:  Alta en clínica o UMF con CURP  Tener a la mano:   CURP   Código postal   Correo electrónico válido, el cual será asociado a tu CURP   Número de seguro social (NSS)</vt:lpstr>
      <vt:lpstr>Seguro  facultativo</vt:lpstr>
      <vt:lpstr>Áreas de servicio al estudiante  </vt:lpstr>
      <vt:lpstr>Registro Escolar</vt:lpstr>
      <vt:lpstr>Bibliotecas </vt:lpstr>
      <vt:lpstr>Centro de Universidad Saludable</vt:lpstr>
      <vt:lpstr>CONTACTOS</vt:lpstr>
      <vt:lpstr>Apoyo Psicológico </vt:lpstr>
      <vt:lpstr>Asesoría académica</vt:lpstr>
      <vt:lpstr>Movilidad Académica</vt:lpstr>
      <vt:lpstr>Servicio Social</vt:lpstr>
      <vt:lpstr>Otros servicios</vt:lpstr>
      <vt:lpstr>www.itson.edu.mx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Tutorías 1</dc:title>
  <dc:creator>Marily Sainz Leyva</dc:creator>
  <cp:lastModifiedBy>Marily Sainz Leyva</cp:lastModifiedBy>
  <cp:revision>9</cp:revision>
  <dcterms:modified xsi:type="dcterms:W3CDTF">2025-08-19T17:37:00Z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0x0101006110E244B34D28408F3E38D12B557904</vt:lpwstr>
  </property>
</Properties>
</file>